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Oval 20"/>
          <p:cNvSpPr>
            <a:spLocks noChangeArrowheads="1"/>
          </p:cNvSpPr>
          <p:nvPr/>
        </p:nvSpPr>
        <p:spPr bwMode="ltGray">
          <a:xfrm>
            <a:off x="1524000" y="1600200"/>
            <a:ext cx="6908800" cy="5257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ltGray">
          <a:xfrm>
            <a:off x="7416800" y="3581401"/>
            <a:ext cx="2946400" cy="2227263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2057401"/>
            <a:ext cx="8331200" cy="20034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40717" y="3886200"/>
            <a:ext cx="7948083" cy="5334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959" y="1"/>
            <a:ext cx="77258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6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7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9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3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7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94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94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1"/>
            <a:ext cx="27432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1"/>
            <a:ext cx="80264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15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8305-7FA0-47FA-80B5-46EC7803E5F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AE43-B62E-4164-8626-F19CC19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Oval 9"/>
          <p:cNvSpPr>
            <a:spLocks noChangeArrowheads="1"/>
          </p:cNvSpPr>
          <p:nvPr/>
        </p:nvSpPr>
        <p:spPr bwMode="ltGray">
          <a:xfrm>
            <a:off x="2336800" y="5562600"/>
            <a:ext cx="1524000" cy="10668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2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657600" y="6477001"/>
            <a:ext cx="172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477001"/>
            <a:ext cx="1117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ltGray">
          <a:xfrm>
            <a:off x="-609600" y="4343400"/>
            <a:ext cx="3454400" cy="27432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24001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10261600" y="228600"/>
            <a:ext cx="1625600" cy="1066800"/>
            <a:chOff x="4416" y="144"/>
            <a:chExt cx="1200" cy="1008"/>
          </a:xfrm>
        </p:grpSpPr>
        <p:sp>
          <p:nvSpPr>
            <p:cNvPr id="1047" name="Oval 23"/>
            <p:cNvSpPr>
              <a:spLocks noChangeArrowheads="1"/>
            </p:cNvSpPr>
            <p:nvPr userDrawn="1"/>
          </p:nvSpPr>
          <p:spPr bwMode="ltGray">
            <a:xfrm>
              <a:off x="4416" y="192"/>
              <a:ext cx="1008" cy="960"/>
            </a:xfrm>
            <a:prstGeom prst="ellipse">
              <a:avLst/>
            </a:prstGeom>
            <a:gradFill rotWithShape="1">
              <a:gsLst>
                <a:gs pos="0">
                  <a:srgbClr val="A8C1FA">
                    <a:gamma/>
                    <a:tint val="0"/>
                    <a:invGamma/>
                  </a:srgbClr>
                </a:gs>
                <a:gs pos="100000">
                  <a:srgbClr val="A8C1FA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 userDrawn="1"/>
          </p:nvSpPr>
          <p:spPr bwMode="ltGray">
            <a:xfrm>
              <a:off x="5136" y="144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16000" y="457200"/>
            <a:ext cx="1056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3"/>
          <a:stretch/>
        </p:blipFill>
        <p:spPr bwMode="auto">
          <a:xfrm>
            <a:off x="11417301" y="6100763"/>
            <a:ext cx="774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Bat-Inspired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382000" cy="685800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rgbClr val="0000FF"/>
                </a:solidFill>
              </a:rPr>
              <a:t>Metaheuristic </a:t>
            </a:r>
            <a:r>
              <a:rPr lang="en-US" sz="3200" dirty="0">
                <a:solidFill>
                  <a:srgbClr val="0000FF"/>
                </a:solidFill>
              </a:rPr>
              <a:t>Bat-Inspired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2010, </a:t>
            </a:r>
            <a:r>
              <a:rPr lang="en-US" dirty="0" err="1"/>
              <a:t>Xin-SheYang</a:t>
            </a:r>
            <a:r>
              <a:rPr lang="en-US" dirty="0"/>
              <a:t> proposed </a:t>
            </a:r>
            <a:r>
              <a:rPr lang="en-US" dirty="0" smtClean="0"/>
              <a:t>BA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swarm intelligence 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inspiration from </a:t>
            </a:r>
            <a:r>
              <a:rPr lang="en-US" dirty="0" smtClean="0"/>
              <a:t>observing </a:t>
            </a:r>
            <a:r>
              <a:rPr lang="en-US" dirty="0"/>
              <a:t>the </a:t>
            </a:r>
            <a:r>
              <a:rPr lang="en-US" dirty="0" smtClean="0"/>
              <a:t>bats</a:t>
            </a:r>
          </a:p>
          <a:p>
            <a:r>
              <a:rPr lang="en-US" dirty="0">
                <a:solidFill>
                  <a:srgbClr val="0070C0"/>
                </a:solidFill>
              </a:rPr>
              <a:t>Three major characteristics of the </a:t>
            </a:r>
            <a:r>
              <a:rPr lang="en-US" dirty="0" smtClean="0">
                <a:solidFill>
                  <a:srgbClr val="0070C0"/>
                </a:solidFill>
              </a:rPr>
              <a:t>micro-bat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echo</a:t>
            </a:r>
            <a:r>
              <a:rPr lang="en-US" dirty="0"/>
              <a:t>location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frequency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 variable wavelength </a:t>
            </a:r>
            <a:r>
              <a:rPr lang="en-US" i="1" dirty="0" smtClean="0"/>
              <a:t>λ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loudness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to search for prey.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4.1.The characteristics of </a:t>
            </a:r>
            <a:r>
              <a:rPr lang="en-US" sz="3200" dirty="0"/>
              <a:t>micro-bat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lvl="0" fontAlgn="auto"/>
            <a:r>
              <a:rPr lang="en-US" dirty="0"/>
              <a:t>Bats fly randomly with </a:t>
            </a:r>
            <a:endParaRPr lang="en-US" dirty="0" smtClean="0"/>
          </a:p>
          <a:p>
            <a:pPr lvl="1" fontAlgn="auto"/>
            <a:r>
              <a:rPr lang="en-US" dirty="0" smtClean="0">
                <a:solidFill>
                  <a:srgbClr val="FF0000"/>
                </a:solidFill>
              </a:rPr>
              <a:t>velocity</a:t>
            </a:r>
            <a:r>
              <a:rPr lang="en-US" dirty="0" smtClean="0"/>
              <a:t>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at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. </a:t>
            </a:r>
            <a:endParaRPr lang="en-US" dirty="0" smtClean="0"/>
          </a:p>
          <a:p>
            <a:pPr lvl="1" fontAlgn="auto"/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	</a:t>
            </a:r>
          </a:p>
          <a:p>
            <a:pPr lvl="2" fontAlgn="auto"/>
            <a:r>
              <a:rPr lang="en-US" dirty="0" smtClean="0">
                <a:solidFill>
                  <a:srgbClr val="0000FF"/>
                </a:solidFill>
              </a:rPr>
              <a:t>adjust</a:t>
            </a:r>
            <a:r>
              <a:rPr lang="en-US" dirty="0" smtClean="0"/>
              <a:t> </a:t>
            </a:r>
            <a:r>
              <a:rPr lang="en-US" dirty="0"/>
              <a:t>the wavelength (or </a:t>
            </a:r>
            <a:r>
              <a:rPr lang="en-US" dirty="0">
                <a:solidFill>
                  <a:srgbClr val="FF0000"/>
                </a:solidFill>
              </a:rPr>
              <a:t>frequency</a:t>
            </a:r>
            <a:r>
              <a:rPr lang="en-US" dirty="0"/>
              <a:t>) of their </a:t>
            </a:r>
            <a:r>
              <a:rPr lang="en-US" dirty="0">
                <a:solidFill>
                  <a:srgbClr val="FF0000"/>
                </a:solidFill>
              </a:rPr>
              <a:t>emitted pulses </a:t>
            </a:r>
            <a:r>
              <a:rPr lang="en-US" dirty="0"/>
              <a:t>and </a:t>
            </a:r>
            <a:endParaRPr lang="en-US" dirty="0" smtClean="0"/>
          </a:p>
          <a:p>
            <a:pPr lvl="2" fontAlgn="auto"/>
            <a:r>
              <a:rPr lang="en-US" dirty="0" smtClean="0"/>
              <a:t>adjust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rate</a:t>
            </a:r>
            <a:r>
              <a:rPr lang="en-US" dirty="0"/>
              <a:t> of pulse emission r ∈ [0, 1], depending on the proximity of their target;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Ways </a:t>
            </a:r>
            <a:r>
              <a:rPr lang="en-US" sz="2800" dirty="0">
                <a:solidFill>
                  <a:srgbClr val="0000FF"/>
                </a:solidFill>
              </a:rPr>
              <a:t>to adjust the </a:t>
            </a:r>
            <a:r>
              <a:rPr lang="en-US" sz="2800" dirty="0">
                <a:solidFill>
                  <a:srgbClr val="0000FF"/>
                </a:solidFill>
              </a:rPr>
              <a:t>loudness</a:t>
            </a:r>
          </a:p>
          <a:p>
            <a:pPr lvl="2"/>
            <a:r>
              <a:rPr lang="en-US" sz="2000" dirty="0"/>
              <a:t>For </a:t>
            </a:r>
            <a:r>
              <a:rPr lang="en-US" sz="2000" dirty="0"/>
              <a:t>simplicity, the loudness is assumed to be varied from </a:t>
            </a:r>
            <a:endParaRPr lang="en-US" sz="2000" dirty="0"/>
          </a:p>
          <a:p>
            <a:pPr lvl="3"/>
            <a:r>
              <a:rPr lang="en-US" sz="1800" dirty="0"/>
              <a:t>a </a:t>
            </a:r>
            <a:r>
              <a:rPr lang="en-US" sz="1800" dirty="0"/>
              <a:t>positive large </a:t>
            </a:r>
            <a:r>
              <a:rPr lang="en-US" sz="1800" i="1" dirty="0"/>
              <a:t>A</a:t>
            </a:r>
            <a:r>
              <a:rPr lang="en-US" sz="1800" i="1" baseline="-25000" dirty="0"/>
              <a:t>0</a:t>
            </a:r>
            <a:r>
              <a:rPr lang="en-US" sz="1800" dirty="0"/>
              <a:t> to a minimum constant value, </a:t>
            </a:r>
            <a:endParaRPr lang="en-US" sz="1800" dirty="0"/>
          </a:p>
          <a:p>
            <a:pPr lvl="2"/>
            <a:r>
              <a:rPr lang="en-US" sz="2000" dirty="0"/>
              <a:t>which </a:t>
            </a:r>
            <a:r>
              <a:rPr lang="en-US" sz="2000" dirty="0"/>
              <a:t>is denoted by </a:t>
            </a:r>
            <a:r>
              <a:rPr lang="en-US" sz="2000" i="1" dirty="0"/>
              <a:t>A</a:t>
            </a:r>
            <a:r>
              <a:rPr lang="en-US" sz="2000" i="1" baseline="-250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6147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924800" cy="685800"/>
          </a:xfrm>
        </p:spPr>
        <p:txBody>
          <a:bodyPr/>
          <a:lstStyle/>
          <a:p>
            <a:r>
              <a:rPr lang="en-US" sz="3200" dirty="0"/>
              <a:t>4.1. Formulators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19201"/>
                <a:ext cx="8229600" cy="4525963"/>
              </a:xfrm>
            </p:spPr>
            <p:txBody>
              <a:bodyPr/>
              <a:lstStyle/>
              <a:p>
                <a:pPr fontAlgn="auto"/>
                <a:r>
                  <a:rPr lang="en-US" dirty="0" smtClean="0"/>
                  <a:t> </a:t>
                </a: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𝒎𝒊𝒏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       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 (1)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hangingPunct="0"/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𝒃𝒆𝒔𝒕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(2</a:t>
                </a:r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hangingPunct="0"/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dirty="0" smtClean="0"/>
                  <a:t>(</a:t>
                </a:r>
                <a:r>
                  <a:rPr lang="en-US" dirty="0"/>
                  <a:t>3)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where </a:t>
                </a:r>
                <a:r>
                  <a:rPr lang="en-US" sz="2400" i="1" dirty="0"/>
                  <a:t>f </a:t>
                </a:r>
                <a:r>
                  <a:rPr lang="en-US" sz="2400" dirty="0"/>
                  <a:t>is the frequency </a:t>
                </a:r>
                <a:endParaRPr lang="en-US" sz="2400" dirty="0"/>
              </a:p>
              <a:p>
                <a:pPr lvl="1"/>
                <a:r>
                  <a:rPr lang="en-US" sz="2000" dirty="0"/>
                  <a:t>used </a:t>
                </a:r>
                <a:r>
                  <a:rPr lang="en-US" sz="2000" dirty="0"/>
                  <a:t>by the bat seeking for its </a:t>
                </a:r>
                <a:r>
                  <a:rPr lang="en-US" sz="2000" dirty="0"/>
                  <a:t>prey</a:t>
                </a:r>
                <a:r>
                  <a:rPr lang="en-US" sz="2000" i="1" dirty="0"/>
                  <a:t>&amp;</a:t>
                </a:r>
                <a:r>
                  <a:rPr lang="en-US" sz="2000" dirty="0"/>
                  <a:t> , </a:t>
                </a:r>
              </a:p>
              <a:p>
                <a:pPr lvl="2"/>
                <a:r>
                  <a:rPr lang="en-US" sz="1800" i="1" dirty="0" err="1"/>
                  <a:t>f</a:t>
                </a:r>
                <a:r>
                  <a:rPr lang="en-US" sz="1800" i="1" baseline="-25000" dirty="0" err="1"/>
                  <a:t>min</a:t>
                </a:r>
                <a:r>
                  <a:rPr lang="en-US" sz="1800" i="1" dirty="0"/>
                  <a:t> </a:t>
                </a:r>
                <a:r>
                  <a:rPr lang="en-US" sz="1800" dirty="0"/>
                  <a:t>the </a:t>
                </a:r>
                <a:r>
                  <a:rPr lang="en-US" sz="1800" dirty="0"/>
                  <a:t>minimum  and </a:t>
                </a:r>
                <a:endParaRPr lang="en-US" sz="1800" dirty="0"/>
              </a:p>
              <a:p>
                <a:pPr lvl="2"/>
                <a:r>
                  <a:rPr lang="en-US" sz="1800" i="1" dirty="0" err="1"/>
                  <a:t>f</a:t>
                </a:r>
                <a:r>
                  <a:rPr lang="en-US" sz="1800" i="1" baseline="-25000" dirty="0" err="1"/>
                  <a:t>max</a:t>
                </a:r>
                <a:r>
                  <a:rPr lang="en-US" sz="1800" dirty="0" err="1"/>
                  <a:t>,maximum</a:t>
                </a:r>
                <a:r>
                  <a:rPr lang="en-US" sz="1800" dirty="0"/>
                  <a:t> </a:t>
                </a:r>
                <a:r>
                  <a:rPr lang="en-US" sz="1800" dirty="0"/>
                  <a:t>value, respectively.  </a:t>
                </a:r>
                <a:endParaRPr lang="en-US" sz="1800" dirty="0"/>
              </a:p>
              <a:p>
                <a:pPr lvl="1"/>
                <a:r>
                  <a:rPr lang="en-US" sz="2000" i="1" dirty="0"/>
                  <a:t>xi </a:t>
                </a:r>
                <a:r>
                  <a:rPr lang="en-US" sz="2000" dirty="0"/>
                  <a:t>denotes the location of the </a:t>
                </a:r>
                <a:r>
                  <a:rPr lang="en-US" sz="2000" i="1" dirty="0" err="1"/>
                  <a:t>ith</a:t>
                </a:r>
                <a:r>
                  <a:rPr lang="en-US" sz="2000" i="1" dirty="0"/>
                  <a:t> </a:t>
                </a:r>
                <a:r>
                  <a:rPr lang="en-US" sz="2000" dirty="0"/>
                  <a:t>bat </a:t>
                </a:r>
                <a:endParaRPr lang="en-US" sz="2000" dirty="0"/>
              </a:p>
              <a:p>
                <a:pPr lvl="1"/>
                <a:r>
                  <a:rPr lang="en-US" sz="2000" i="1" dirty="0"/>
                  <a:t>vi </a:t>
                </a:r>
                <a:r>
                  <a:rPr lang="en-US" sz="2000" dirty="0"/>
                  <a:t>represents the velocity of the bat, </a:t>
                </a:r>
                <a:endParaRPr lang="en-US" sz="2000" dirty="0"/>
              </a:p>
              <a:p>
                <a:pPr lvl="1"/>
                <a:r>
                  <a:rPr lang="en-US" sz="2000" i="1" dirty="0"/>
                  <a:t>t </a:t>
                </a:r>
                <a:r>
                  <a:rPr lang="en-US" sz="2000" dirty="0"/>
                  <a:t>indicates the current iteration, </a:t>
                </a:r>
                <a:endParaRPr lang="en-US" sz="2000" dirty="0"/>
              </a:p>
              <a:p>
                <a:pPr lvl="1"/>
                <a:r>
                  <a:rPr lang="en-US" sz="2000" dirty="0"/>
                  <a:t>β </a:t>
                </a:r>
                <a:r>
                  <a:rPr lang="en-US" sz="2000" dirty="0"/>
                  <a:t>is a random vector, </a:t>
                </a:r>
                <a:r>
                  <a:rPr lang="en-US" sz="2000" dirty="0" err="1"/>
                  <a:t>niform</a:t>
                </a:r>
                <a:r>
                  <a:rPr lang="en-US" sz="2000" dirty="0"/>
                  <a:t> </a:t>
                </a:r>
                <a:r>
                  <a:rPr lang="en-US" sz="2000" dirty="0"/>
                  <a:t>distribution, </a:t>
                </a:r>
                <a:r>
                  <a:rPr lang="en-US" sz="2000" dirty="0"/>
                  <a:t>[</a:t>
                </a:r>
                <a:r>
                  <a:rPr lang="en-US" sz="2000" dirty="0"/>
                  <a:t>0, 1], </a:t>
                </a:r>
                <a:endParaRPr lang="en-US" sz="2000" dirty="0"/>
              </a:p>
              <a:p>
                <a:pPr lvl="1"/>
                <a:r>
                  <a:rPr lang="en-US" sz="2000" i="1" dirty="0" err="1"/>
                  <a:t>xbest</a:t>
                </a:r>
                <a:r>
                  <a:rPr lang="en-US" sz="2000" dirty="0"/>
                  <a:t>  the </a:t>
                </a:r>
                <a:r>
                  <a:rPr lang="en-US" sz="2000" dirty="0"/>
                  <a:t>global near </a:t>
                </a:r>
                <a:r>
                  <a:rPr lang="en-US" sz="2000" dirty="0"/>
                  <a:t>best solution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1"/>
                <a:ext cx="8229600" cy="4525963"/>
              </a:xfrm>
              <a:blipFill>
                <a:blip r:embed="rId2"/>
                <a:stretch>
                  <a:fillRect l="-1704" t="-1752" r="-1556" b="-1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Formulators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A new solution for the bat is generated by equation (4):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𝜺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               </a:t>
                </a:r>
                <a:r>
                  <a:rPr lang="en-US" dirty="0"/>
                  <a:t>	</a:t>
                </a:r>
                <a:r>
                  <a:rPr lang="en-US" sz="2400" dirty="0"/>
                  <a:t>(4)</a:t>
                </a:r>
              </a:p>
              <a:p>
                <a:r>
                  <a:rPr lang="en-US" dirty="0"/>
                  <a:t>The update of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are operated by equation (5) and equation (6):</a:t>
                </a:r>
              </a:p>
              <a:p>
                <a:pPr hangingPunct="0"/>
                <a:r>
                  <a:rPr lang="en-US" dirty="0" smtClean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(5)</a:t>
                </a:r>
              </a:p>
              <a:p>
                <a:pPr hangingPunct="0"/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[1−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(6)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The process of </a:t>
            </a:r>
            <a:r>
              <a:rPr lang="en-US" sz="4000" dirty="0">
                <a:solidFill>
                  <a:srgbClr val="7030A0"/>
                </a:solidFill>
              </a:rPr>
              <a:t>Bat Algorith</a:t>
            </a:r>
            <a:r>
              <a:rPr lang="en-US" sz="4000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1</a:t>
            </a:r>
            <a:r>
              <a:rPr lang="en-US" sz="2400" dirty="0">
                <a:latin typeface="Times-Roman"/>
              </a:rPr>
              <a:t>. Initialize the bat population, the pulse rates, the loudness, and define the </a:t>
            </a:r>
            <a:r>
              <a:rPr lang="en-US" sz="2400" dirty="0">
                <a:latin typeface="Times-Roman"/>
              </a:rPr>
              <a:t>pulse frequency</a:t>
            </a:r>
            <a:endParaRPr lang="en-US" sz="2400" dirty="0">
              <a:latin typeface="Times-Roman"/>
            </a:endParaRP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2</a:t>
            </a:r>
            <a:r>
              <a:rPr lang="en-US" sz="2400" i="1" dirty="0">
                <a:latin typeface="Times-Italic"/>
              </a:rPr>
              <a:t>. </a:t>
            </a:r>
            <a:r>
              <a:rPr lang="en-US" sz="2400" dirty="0">
                <a:latin typeface="Times-Roman"/>
              </a:rPr>
              <a:t>Update the velocities to update the location of the bats, and decide </a:t>
            </a:r>
            <a:r>
              <a:rPr lang="en-US" sz="2400" dirty="0">
                <a:latin typeface="Times-Roman"/>
              </a:rPr>
              <a:t>whether detonate </a:t>
            </a:r>
            <a:r>
              <a:rPr lang="en-US" sz="2400" dirty="0">
                <a:latin typeface="Times-Roman"/>
              </a:rPr>
              <a:t>the random walk process.</a:t>
            </a: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3</a:t>
            </a:r>
            <a:r>
              <a:rPr lang="en-US" sz="2400" i="1" dirty="0">
                <a:latin typeface="Times-Italic"/>
              </a:rPr>
              <a:t>. </a:t>
            </a:r>
            <a:r>
              <a:rPr lang="en-US" sz="2400" dirty="0">
                <a:latin typeface="Times-Roman"/>
              </a:rPr>
              <a:t>Rank the bats according to their fitness value, find the current near best </a:t>
            </a:r>
            <a:r>
              <a:rPr lang="en-US" sz="2400" dirty="0">
                <a:latin typeface="Times-Roman"/>
              </a:rPr>
              <a:t>solution found </a:t>
            </a:r>
            <a:r>
              <a:rPr lang="en-US" sz="2400" dirty="0">
                <a:latin typeface="Times-Roman"/>
              </a:rPr>
              <a:t>so far, and then update the loudness and the emission rate.</a:t>
            </a: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4.</a:t>
            </a:r>
            <a:r>
              <a:rPr lang="en-US" sz="2400" i="1" dirty="0">
                <a:latin typeface="Times-Italic"/>
              </a:rPr>
              <a:t> </a:t>
            </a:r>
            <a:r>
              <a:rPr lang="en-US" sz="2400" dirty="0">
                <a:latin typeface="Times-Roman"/>
              </a:rPr>
              <a:t>Check the termination condition to decide whether go back to step 2 or end </a:t>
            </a:r>
            <a:r>
              <a:rPr lang="en-US" sz="2400" dirty="0">
                <a:latin typeface="Times-Roman"/>
              </a:rPr>
              <a:t>the process </a:t>
            </a:r>
            <a:r>
              <a:rPr lang="en-US" sz="2400" dirty="0">
                <a:latin typeface="Times-Roman"/>
              </a:rPr>
              <a:t>and output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92TGp_Makeup_light_ani">
  <a:themeElements>
    <a:clrScheme name="Default Design 2">
      <a:dk1>
        <a:srgbClr val="000000"/>
      </a:dk1>
      <a:lt1>
        <a:srgbClr val="FCC5B6"/>
      </a:lt1>
      <a:dk2>
        <a:srgbClr val="660066"/>
      </a:dk2>
      <a:lt2>
        <a:srgbClr val="FFFFFF"/>
      </a:lt2>
      <a:accent1>
        <a:srgbClr val="F29292"/>
      </a:accent1>
      <a:accent2>
        <a:srgbClr val="9DE3A5"/>
      </a:accent2>
      <a:accent3>
        <a:srgbClr val="FDDFD7"/>
      </a:accent3>
      <a:accent4>
        <a:srgbClr val="000000"/>
      </a:accent4>
      <a:accent5>
        <a:srgbClr val="F7C7C7"/>
      </a:accent5>
      <a:accent6>
        <a:srgbClr val="8ECE95"/>
      </a:accent6>
      <a:hlink>
        <a:srgbClr val="D1BCEE"/>
      </a:hlink>
      <a:folHlink>
        <a:srgbClr val="E6CEB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2BB"/>
        </a:lt1>
        <a:dk2>
          <a:srgbClr val="660033"/>
        </a:dk2>
        <a:lt2>
          <a:srgbClr val="FFFFFF"/>
        </a:lt2>
        <a:accent1>
          <a:srgbClr val="FCE988"/>
        </a:accent1>
        <a:accent2>
          <a:srgbClr val="9DEDCD"/>
        </a:accent2>
        <a:accent3>
          <a:srgbClr val="FEF7DA"/>
        </a:accent3>
        <a:accent4>
          <a:srgbClr val="000000"/>
        </a:accent4>
        <a:accent5>
          <a:srgbClr val="FDF2C3"/>
        </a:accent5>
        <a:accent6>
          <a:srgbClr val="8ED7BA"/>
        </a:accent6>
        <a:hlink>
          <a:srgbClr val="FFAD93"/>
        </a:hlink>
        <a:folHlink>
          <a:srgbClr val="A8C1F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CC5B6"/>
        </a:lt1>
        <a:dk2>
          <a:srgbClr val="660066"/>
        </a:dk2>
        <a:lt2>
          <a:srgbClr val="FFFFFF"/>
        </a:lt2>
        <a:accent1>
          <a:srgbClr val="F29292"/>
        </a:accent1>
        <a:accent2>
          <a:srgbClr val="9DE3A5"/>
        </a:accent2>
        <a:accent3>
          <a:srgbClr val="FDDFD7"/>
        </a:accent3>
        <a:accent4>
          <a:srgbClr val="000000"/>
        </a:accent4>
        <a:accent5>
          <a:srgbClr val="F7C7C7"/>
        </a:accent5>
        <a:accent6>
          <a:srgbClr val="8ECE95"/>
        </a:accent6>
        <a:hlink>
          <a:srgbClr val="D1BCEE"/>
        </a:hlink>
        <a:folHlink>
          <a:srgbClr val="E6CE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C6ECDF"/>
        </a:lt1>
        <a:dk2>
          <a:srgbClr val="003366"/>
        </a:dk2>
        <a:lt2>
          <a:srgbClr val="FFFFFF"/>
        </a:lt2>
        <a:accent1>
          <a:srgbClr val="A4E0CC"/>
        </a:accent1>
        <a:accent2>
          <a:srgbClr val="E8B888"/>
        </a:accent2>
        <a:accent3>
          <a:srgbClr val="DFF4EC"/>
        </a:accent3>
        <a:accent4>
          <a:srgbClr val="000000"/>
        </a:accent4>
        <a:accent5>
          <a:srgbClr val="CFEDE2"/>
        </a:accent5>
        <a:accent6>
          <a:srgbClr val="D2A67B"/>
        </a:accent6>
        <a:hlink>
          <a:srgbClr val="A9CBE9"/>
        </a:hlink>
        <a:folHlink>
          <a:srgbClr val="F2B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Times-Italic</vt:lpstr>
      <vt:lpstr>Times-Roman</vt:lpstr>
      <vt:lpstr>Arial</vt:lpstr>
      <vt:lpstr>Calibri</vt:lpstr>
      <vt:lpstr>Calibri Light</vt:lpstr>
      <vt:lpstr>Cambria Math</vt:lpstr>
      <vt:lpstr>Office Theme</vt:lpstr>
      <vt:lpstr>592TGp_Makeup_light_ani</vt:lpstr>
      <vt:lpstr>Bat-Inspired Algorithm</vt:lpstr>
      <vt:lpstr>Metaheuristic Bat-Inspired Algorithm</vt:lpstr>
      <vt:lpstr>4.1.The characteristics of micro-bat </vt:lpstr>
      <vt:lpstr>4.1. Formulators</vt:lpstr>
      <vt:lpstr>Formulators</vt:lpstr>
      <vt:lpstr>The process of Bat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Bat-Inspired Algorithm</dc:title>
  <dc:creator>Trong-The Nguyen</dc:creator>
  <cp:lastModifiedBy>Trong-The Nguyen</cp:lastModifiedBy>
  <cp:revision>2</cp:revision>
  <dcterms:created xsi:type="dcterms:W3CDTF">2017-05-09T02:18:26Z</dcterms:created>
  <dcterms:modified xsi:type="dcterms:W3CDTF">2017-05-09T02:19:39Z</dcterms:modified>
</cp:coreProperties>
</file>