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5" r:id="rId35"/>
    <p:sldId id="289" r:id="rId36"/>
    <p:sldId id="290" r:id="rId37"/>
    <p:sldId id="291" r:id="rId38"/>
    <p:sldId id="292" r:id="rId39"/>
    <p:sldId id="293" r:id="rId40"/>
    <p:sldId id="294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1D62-1840-4FED-BC1E-28E7A5558023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0488-A2CF-45A4-9004-64291483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12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1D62-1840-4FED-BC1E-28E7A5558023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0488-A2CF-45A4-9004-64291483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21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1D62-1840-4FED-BC1E-28E7A5558023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0488-A2CF-45A4-9004-64291483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42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1D62-1840-4FED-BC1E-28E7A5558023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0488-A2CF-45A4-9004-64291483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1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1D62-1840-4FED-BC1E-28E7A5558023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0488-A2CF-45A4-9004-64291483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35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1D62-1840-4FED-BC1E-28E7A5558023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0488-A2CF-45A4-9004-64291483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38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1D62-1840-4FED-BC1E-28E7A5558023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0488-A2CF-45A4-9004-64291483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74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1D62-1840-4FED-BC1E-28E7A5558023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0488-A2CF-45A4-9004-64291483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93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1D62-1840-4FED-BC1E-28E7A5558023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0488-A2CF-45A4-9004-64291483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2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1D62-1840-4FED-BC1E-28E7A5558023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0488-A2CF-45A4-9004-64291483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3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1D62-1840-4FED-BC1E-28E7A5558023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0488-A2CF-45A4-9004-64291483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95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1D62-1840-4FED-BC1E-28E7A5558023}" type="datetimeFigureOut">
              <a:rPr lang="zh-TW" altLang="en-US" smtClean="0"/>
              <a:t>2014/6/10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20488-A2CF-45A4-9004-642914835C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93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Spring, 2013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C.-S. Shieh, EC, KUAS, Taiwan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D147-8A3F-49E1-A573-FA85F1778092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92150"/>
            <a:ext cx="7772400" cy="2908300"/>
          </a:xfrm>
        </p:spPr>
        <p:txBody>
          <a:bodyPr/>
          <a:lstStyle/>
          <a:p>
            <a:r>
              <a:rPr lang="en-US" altLang="zh-TW" sz="3200"/>
              <a:t>Heuristic Optimization Methods</a:t>
            </a:r>
            <a:br>
              <a:rPr lang="en-US" altLang="zh-TW" sz="3200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Pareto Multiobjective Optimization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Patrick N. Ngatchou, Anahita Zarei, Warren L. J. Fox, and</a:t>
            </a:r>
          </a:p>
          <a:p>
            <a:r>
              <a:rPr lang="en-US" altLang="zh-TW"/>
              <a:t>Mohamed A. El-Sharkawi</a:t>
            </a:r>
          </a:p>
        </p:txBody>
      </p:sp>
    </p:spTree>
    <p:extLst>
      <p:ext uri="{BB962C8B-B14F-4D97-AF65-F5344CB8AC3E}">
        <p14:creationId xmlns:p14="http://schemas.microsoft.com/office/powerpoint/2010/main" val="19200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9415"/>
            <a:ext cx="8229600" cy="358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74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instance, in Figure 10.1, a </a:t>
            </a:r>
            <a:r>
              <a:rPr lang="en-US" altLang="zh-TW" dirty="0" smtClean="0"/>
              <a:t>motorcycle Pareto </a:t>
            </a:r>
            <a:r>
              <a:rPr lang="en-US" altLang="zh-TW" dirty="0"/>
              <a:t>dominates a car, because </a:t>
            </a:r>
            <a:r>
              <a:rPr lang="en-US" altLang="zh-TW" i="1" dirty="0"/>
              <a:t>f</a:t>
            </a:r>
            <a:r>
              <a:rPr lang="en-US" altLang="zh-TW" baseline="-25000" dirty="0"/>
              <a:t>1</a:t>
            </a:r>
            <a:r>
              <a:rPr lang="en-US" altLang="zh-TW" dirty="0"/>
              <a:t>(motorcycle) </a:t>
            </a:r>
            <a:r>
              <a:rPr lang="en-US" altLang="zh-TW" dirty="0" smtClean="0"/>
              <a:t>= </a:t>
            </a:r>
            <a:r>
              <a:rPr lang="en-US" altLang="zh-TW" i="1" dirty="0" smtClean="0"/>
              <a:t>f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(car</a:t>
            </a:r>
            <a:r>
              <a:rPr lang="en-US" altLang="zh-TW" dirty="0"/>
              <a:t>) (a motorcycle travels </a:t>
            </a:r>
            <a:r>
              <a:rPr lang="en-US" altLang="zh-TW" dirty="0" smtClean="0"/>
              <a:t>the same </a:t>
            </a:r>
            <a:r>
              <a:rPr lang="en-US" altLang="zh-TW" dirty="0"/>
              <a:t>distance as a car), and </a:t>
            </a:r>
            <a:r>
              <a:rPr lang="en-US" altLang="zh-TW" i="1" dirty="0" smtClean="0"/>
              <a:t>f</a:t>
            </a:r>
            <a:r>
              <a:rPr lang="en-US" altLang="zh-TW" baseline="-25000" dirty="0" smtClean="0"/>
              <a:t>2 </a:t>
            </a:r>
            <a:r>
              <a:rPr lang="en-US" altLang="zh-TW" dirty="0" smtClean="0"/>
              <a:t>(</a:t>
            </a:r>
            <a:r>
              <a:rPr lang="en-US" altLang="zh-TW" dirty="0"/>
              <a:t>motorcycle) </a:t>
            </a:r>
            <a:r>
              <a:rPr lang="en-US" altLang="zh-TW" dirty="0" smtClean="0"/>
              <a:t>&lt; </a:t>
            </a:r>
            <a:r>
              <a:rPr lang="en-US" altLang="zh-TW" i="1" dirty="0" smtClean="0"/>
              <a:t>f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(car</a:t>
            </a:r>
            <a:r>
              <a:rPr lang="en-US" altLang="zh-TW" dirty="0"/>
              <a:t>) (a motorcycle consumes </a:t>
            </a:r>
            <a:r>
              <a:rPr lang="en-US" altLang="zh-TW" dirty="0" smtClean="0"/>
              <a:t>less energy </a:t>
            </a:r>
            <a:r>
              <a:rPr lang="en-US" altLang="zh-TW" dirty="0"/>
              <a:t>than a car).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9517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0808"/>
            <a:ext cx="8229600" cy="179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462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On Fig. 10.1, the Pareto optimal set consists of points on the dotted </a:t>
            </a:r>
            <a:r>
              <a:rPr lang="en-US" altLang="zh-TW" dirty="0" smtClean="0"/>
              <a:t>line.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boat</a:t>
            </a:r>
            <a:r>
              <a:rPr lang="en-US" altLang="zh-TW" dirty="0" smtClean="0"/>
              <a:t>, scooter</a:t>
            </a:r>
            <a:r>
              <a:rPr lang="en-US" altLang="zh-TW" dirty="0"/>
              <a:t>, and cow do not belong to the Pareto optimal set. For instance, the </a:t>
            </a:r>
            <a:r>
              <a:rPr lang="en-US" altLang="zh-TW" dirty="0" smtClean="0"/>
              <a:t>scooter cannot </a:t>
            </a:r>
            <a:r>
              <a:rPr lang="en-US" altLang="zh-TW" dirty="0"/>
              <a:t>belong to the Pareto optimal set due to the presence of another element, </a:t>
            </a:r>
            <a:r>
              <a:rPr lang="en-US" altLang="zh-TW" dirty="0" smtClean="0"/>
              <a:t>the horse</a:t>
            </a:r>
            <a:r>
              <a:rPr lang="en-US" altLang="zh-TW" dirty="0"/>
              <a:t>, which improves both objectives by traveling a longer distance and </a:t>
            </a:r>
            <a:r>
              <a:rPr lang="en-US" altLang="zh-TW" dirty="0" smtClean="0"/>
              <a:t>consuming less energy.</a:t>
            </a:r>
          </a:p>
          <a:p>
            <a:r>
              <a:rPr lang="en-US" altLang="zh-TW" dirty="0" smtClean="0"/>
              <a:t>Similarly</a:t>
            </a:r>
            <a:r>
              <a:rPr lang="en-US" altLang="zh-TW" dirty="0"/>
              <a:t>, the bicycle and horse both Pareto-dominate the cow, and </a:t>
            </a:r>
            <a:r>
              <a:rPr lang="en-US" altLang="zh-TW" dirty="0" smtClean="0"/>
              <a:t>the balloon</a:t>
            </a:r>
            <a:r>
              <a:rPr lang="en-US" altLang="zh-TW" dirty="0"/>
              <a:t>, motorcycle, and car Pareto-dominate the boat.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6698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3329"/>
            <a:ext cx="8229600" cy="385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398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10.2.3 Objectives of </a:t>
            </a:r>
            <a:r>
              <a:rPr lang="en-US" altLang="zh-TW" dirty="0" err="1"/>
              <a:t>Multiobjective</a:t>
            </a:r>
            <a:r>
              <a:rPr lang="en-US" altLang="zh-TW" dirty="0"/>
              <a:t> Optimization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MOO consists of determining all solutions to the MO problem that are optimal in </a:t>
            </a:r>
            <a:r>
              <a:rPr lang="en-US" altLang="zh-TW" dirty="0" smtClean="0"/>
              <a:t>the Pareto </a:t>
            </a:r>
            <a:r>
              <a:rPr lang="en-US" altLang="zh-TW" dirty="0"/>
              <a:t>sense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The objective of MOO is to determine the best approximation </a:t>
            </a:r>
            <a:r>
              <a:rPr lang="en-US" altLang="zh-TW" dirty="0" smtClean="0"/>
              <a:t>to this </a:t>
            </a:r>
            <a:r>
              <a:rPr lang="en-US" altLang="zh-TW" dirty="0"/>
              <a:t>Pareto optimal set.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5123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Solving MO problems is itself a </a:t>
            </a:r>
            <a:r>
              <a:rPr lang="en-US" altLang="zh-TW" dirty="0" err="1" smtClean="0"/>
              <a:t>multiobjective</a:t>
            </a:r>
            <a:r>
              <a:rPr lang="en-US" altLang="zh-TW" dirty="0" smtClean="0"/>
              <a:t> problem</a:t>
            </a:r>
            <a:r>
              <a:rPr lang="en-US" altLang="zh-TW" dirty="0"/>
              <a:t>. The objectives are </a:t>
            </a:r>
            <a:r>
              <a:rPr lang="en-US" altLang="zh-TW" dirty="0" smtClean="0"/>
              <a:t>to</a:t>
            </a:r>
          </a:p>
          <a:p>
            <a:pPr lvl="1"/>
            <a:r>
              <a:rPr lang="en-US" altLang="zh-TW" dirty="0"/>
              <a:t>Minimize the distance between the approximation set generated by the </a:t>
            </a:r>
            <a:r>
              <a:rPr lang="en-US" altLang="zh-TW" dirty="0" smtClean="0"/>
              <a:t>algorithm and </a:t>
            </a:r>
            <a:r>
              <a:rPr lang="en-US" altLang="zh-TW" dirty="0"/>
              <a:t>the Pareto front</a:t>
            </a:r>
            <a:r>
              <a:rPr lang="en-US" altLang="zh-TW" dirty="0" smtClean="0"/>
              <a:t>;</a:t>
            </a:r>
          </a:p>
          <a:p>
            <a:pPr lvl="1"/>
            <a:r>
              <a:rPr lang="en-US" altLang="zh-TW" dirty="0"/>
              <a:t>Ensure a good distribution of solutions along the approximation set (</a:t>
            </a:r>
            <a:r>
              <a:rPr lang="en-US" altLang="zh-TW" dirty="0" smtClean="0"/>
              <a:t>uniform if </a:t>
            </a:r>
            <a:r>
              <a:rPr lang="en-US" altLang="zh-TW" dirty="0"/>
              <a:t>possible</a:t>
            </a:r>
            <a:r>
              <a:rPr lang="en-US" altLang="zh-TW" dirty="0" smtClean="0"/>
              <a:t>);</a:t>
            </a:r>
          </a:p>
          <a:p>
            <a:pPr lvl="1"/>
            <a:r>
              <a:rPr lang="en-US" altLang="zh-TW" dirty="0"/>
              <a:t>Maximize the range covered by solutions along each of the objectives.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6860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74" y="1600200"/>
            <a:ext cx="577585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444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FIGURE 10.3 Illustration of the difficulty in comparing solutions to MO problems </a:t>
            </a:r>
            <a:r>
              <a:rPr lang="en-US" altLang="zh-TW" dirty="0" smtClean="0"/>
              <a:t>and motivating </a:t>
            </a:r>
            <a:r>
              <a:rPr lang="en-US" altLang="zh-TW" dirty="0"/>
              <a:t>the objectives of MOO. In the objective space, we represent three hypothetical </a:t>
            </a:r>
            <a:r>
              <a:rPr lang="en-US" altLang="zh-TW" dirty="0" smtClean="0"/>
              <a:t>solutions of </a:t>
            </a:r>
            <a:r>
              <a:rPr lang="en-US" altLang="zh-TW" dirty="0"/>
              <a:t>a </a:t>
            </a:r>
            <a:r>
              <a:rPr lang="en-US" altLang="zh-TW" dirty="0" err="1"/>
              <a:t>biobjective</a:t>
            </a:r>
            <a:r>
              <a:rPr lang="en-US" altLang="zh-TW" dirty="0"/>
              <a:t> minimization </a:t>
            </a:r>
            <a:r>
              <a:rPr lang="en-US" altLang="zh-TW" dirty="0" smtClean="0"/>
              <a:t>problem.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distribution of trade-off points in set A </a:t>
            </a:r>
            <a:r>
              <a:rPr lang="en-US" altLang="zh-TW" dirty="0" smtClean="0"/>
              <a:t>is fairly </a:t>
            </a:r>
            <a:r>
              <a:rPr lang="en-US" altLang="zh-TW" dirty="0"/>
              <a:t>uniform, but the objective space coverage range is not good as for sets B and </a:t>
            </a:r>
            <a:r>
              <a:rPr lang="en-US" altLang="zh-TW" dirty="0" smtClean="0"/>
              <a:t>C.</a:t>
            </a:r>
          </a:p>
          <a:p>
            <a:r>
              <a:rPr lang="en-US" altLang="zh-TW" dirty="0" smtClean="0"/>
              <a:t>Set C covers </a:t>
            </a:r>
            <a:r>
              <a:rPr lang="en-US" altLang="zh-TW" dirty="0"/>
              <a:t>the largest range but does not have a good distribution. Set B falls somewhere </a:t>
            </a:r>
            <a:r>
              <a:rPr lang="en-US" altLang="zh-TW" dirty="0" smtClean="0"/>
              <a:t>in between </a:t>
            </a:r>
            <a:r>
              <a:rPr lang="en-US" altLang="zh-TW" dirty="0"/>
              <a:t>sets A and </a:t>
            </a:r>
            <a:r>
              <a:rPr lang="en-US" altLang="zh-TW" dirty="0" smtClean="0"/>
              <a:t>C.</a:t>
            </a:r>
          </a:p>
          <a:p>
            <a:r>
              <a:rPr lang="en-US" altLang="zh-TW" dirty="0" smtClean="0"/>
              <a:t>A </a:t>
            </a:r>
            <a:r>
              <a:rPr lang="en-US" altLang="zh-TW" dirty="0"/>
              <a:t>good MOO Algorithm will try to generate an approximation </a:t>
            </a:r>
            <a:r>
              <a:rPr lang="en-US" altLang="zh-TW" dirty="0" smtClean="0"/>
              <a:t>set with </a:t>
            </a:r>
            <a:r>
              <a:rPr lang="en-US" altLang="zh-TW" dirty="0"/>
              <a:t>a uniform distribution of trade-off points that at the same time covers the largest </a:t>
            </a:r>
            <a:r>
              <a:rPr lang="en-US" altLang="zh-TW" dirty="0" smtClean="0"/>
              <a:t>range in </a:t>
            </a:r>
            <a:r>
              <a:rPr lang="en-US" altLang="zh-TW" dirty="0"/>
              <a:t>the objective space and is very close to the Pareto front.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3030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10.3 SOLUTION APPROACHES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Classic approaches, which have roots in </a:t>
            </a:r>
            <a:r>
              <a:rPr lang="en-US" altLang="zh-TW" dirty="0" smtClean="0"/>
              <a:t>the operations </a:t>
            </a:r>
            <a:r>
              <a:rPr lang="en-US" altLang="zh-TW" dirty="0"/>
              <a:t>research and optimization theory fields, essentially consist of </a:t>
            </a:r>
            <a:r>
              <a:rPr lang="en-US" altLang="zh-TW" dirty="0" smtClean="0"/>
              <a:t>converting the </a:t>
            </a:r>
            <a:r>
              <a:rPr lang="en-US" altLang="zh-TW" dirty="0"/>
              <a:t>MO problem into a SO problem, which then can be solved using </a:t>
            </a:r>
            <a:r>
              <a:rPr lang="en-US" altLang="zh-TW" dirty="0" smtClean="0"/>
              <a:t>traditional scalar </a:t>
            </a:r>
            <a:r>
              <a:rPr lang="en-US" altLang="zh-TW" dirty="0"/>
              <a:t>optimization techniques.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034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10.1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Compared with single-objective (SO) optimization problems, which have a </a:t>
            </a:r>
            <a:r>
              <a:rPr lang="en-US" altLang="zh-TW" dirty="0" smtClean="0"/>
              <a:t>unique solution</a:t>
            </a:r>
            <a:r>
              <a:rPr lang="en-US" altLang="zh-TW" dirty="0"/>
              <a:t>, the solution to </a:t>
            </a:r>
            <a:r>
              <a:rPr lang="en-US" altLang="zh-TW" dirty="0" err="1"/>
              <a:t>multiobjective</a:t>
            </a:r>
            <a:r>
              <a:rPr lang="en-US" altLang="zh-TW" dirty="0"/>
              <a:t> (MO) problems consists of sets of </a:t>
            </a:r>
            <a:r>
              <a:rPr lang="en-US" altLang="zh-TW" dirty="0" smtClean="0"/>
              <a:t>tradeoffs between </a:t>
            </a:r>
            <a:r>
              <a:rPr lang="en-US" altLang="zh-TW" dirty="0"/>
              <a:t>objectives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The goal of </a:t>
            </a:r>
            <a:r>
              <a:rPr lang="en-US" altLang="zh-TW" dirty="0" err="1"/>
              <a:t>multiobjective</a:t>
            </a:r>
            <a:r>
              <a:rPr lang="en-US" altLang="zh-TW" dirty="0"/>
              <a:t> optimization (MOO) </a:t>
            </a:r>
            <a:r>
              <a:rPr lang="en-US" altLang="zh-TW" dirty="0" smtClean="0"/>
              <a:t>algorithms is </a:t>
            </a:r>
            <a:r>
              <a:rPr lang="en-US" altLang="zh-TW" dirty="0"/>
              <a:t>to generate these </a:t>
            </a:r>
            <a:r>
              <a:rPr lang="en-US" altLang="zh-TW" dirty="0" smtClean="0"/>
              <a:t>trade-offs.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6089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The use of population-based meta-heuristics characterizes the second class of </a:t>
            </a:r>
            <a:r>
              <a:rPr lang="en-US" altLang="zh-TW" dirty="0" smtClean="0"/>
              <a:t>MO solvers</a:t>
            </a:r>
            <a:r>
              <a:rPr lang="en-US" altLang="zh-TW" dirty="0"/>
              <a:t>, which is historically more recent. Indeed, population-based algorithms </a:t>
            </a:r>
            <a:r>
              <a:rPr lang="en-US" altLang="zh-TW" dirty="0" smtClean="0"/>
              <a:t>such as </a:t>
            </a:r>
            <a:r>
              <a:rPr lang="en-US" altLang="zh-TW" dirty="0"/>
              <a:t>evolutionary algorithms, particle swarm optimization, or ant colony </a:t>
            </a:r>
            <a:r>
              <a:rPr lang="en-US" altLang="zh-TW" dirty="0" smtClean="0"/>
              <a:t>optimization allow </a:t>
            </a:r>
            <a:r>
              <a:rPr lang="en-US" altLang="zh-TW" dirty="0"/>
              <a:t>direct generation of trade-off curves in a single </a:t>
            </a:r>
            <a:r>
              <a:rPr lang="en-US" altLang="zh-TW" dirty="0" smtClean="0"/>
              <a:t>run.</a:t>
            </a:r>
          </a:p>
          <a:p>
            <a:r>
              <a:rPr lang="en-US" altLang="zh-TW" dirty="0" smtClean="0"/>
              <a:t>Hence</a:t>
            </a:r>
            <a:r>
              <a:rPr lang="en-US" altLang="zh-TW" dirty="0"/>
              <a:t>, the modern </a:t>
            </a:r>
            <a:r>
              <a:rPr lang="en-US" altLang="zh-TW" dirty="0" smtClean="0"/>
              <a:t>techniques are </a:t>
            </a:r>
            <a:r>
              <a:rPr lang="en-US" altLang="zh-TW" dirty="0"/>
              <a:t>geared toward direct determination of the </a:t>
            </a:r>
            <a:r>
              <a:rPr lang="en-US" altLang="zh-TW" dirty="0" smtClean="0"/>
              <a:t>Pareto </a:t>
            </a:r>
            <a:r>
              <a:rPr lang="en-US" altLang="zh-TW" dirty="0"/>
              <a:t>front by optimizing </a:t>
            </a:r>
            <a:r>
              <a:rPr lang="en-US" altLang="zh-TW" dirty="0" smtClean="0"/>
              <a:t>all the </a:t>
            </a:r>
            <a:r>
              <a:rPr lang="en-US" altLang="zh-TW" dirty="0"/>
              <a:t>objectives concurrently.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748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10.3.1 Classic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Classic methods were essentially techniques developed by the operations </a:t>
            </a:r>
            <a:r>
              <a:rPr lang="en-US" altLang="zh-TW" dirty="0" smtClean="0"/>
              <a:t>research community </a:t>
            </a:r>
            <a:r>
              <a:rPr lang="en-US" altLang="zh-TW" dirty="0"/>
              <a:t>to address the problem of </a:t>
            </a:r>
            <a:r>
              <a:rPr lang="en-US" altLang="zh-TW" dirty="0" err="1"/>
              <a:t>multicriteria</a:t>
            </a:r>
            <a:r>
              <a:rPr lang="en-US" altLang="zh-TW" dirty="0"/>
              <a:t> decision making (MCDM).</a:t>
            </a:r>
          </a:p>
          <a:p>
            <a:r>
              <a:rPr lang="en-US" altLang="zh-TW" dirty="0"/>
              <a:t>Given multiple objectives and preferential information about these objectives, </a:t>
            </a:r>
            <a:r>
              <a:rPr lang="en-US" altLang="zh-TW" dirty="0" smtClean="0"/>
              <a:t>the MO </a:t>
            </a:r>
            <a:r>
              <a:rPr lang="en-US" altLang="zh-TW" dirty="0"/>
              <a:t>problem is converted into an SO problem by either aggregating the </a:t>
            </a:r>
            <a:r>
              <a:rPr lang="en-US" altLang="zh-TW" dirty="0" smtClean="0"/>
              <a:t>objective functions </a:t>
            </a:r>
            <a:r>
              <a:rPr lang="en-US" altLang="zh-TW" dirty="0"/>
              <a:t>or optimizing the most important objective and treating the others as constraints.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4928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Using either ranking the objectives in order of importance, or target optimal </a:t>
            </a:r>
            <a:r>
              <a:rPr lang="en-US" altLang="zh-TW" dirty="0" smtClean="0"/>
              <a:t>values for </a:t>
            </a:r>
            <a:r>
              <a:rPr lang="en-US" altLang="zh-TW" dirty="0"/>
              <a:t>each objective, the goal is to find the solution that best satisfies the criteria </a:t>
            </a:r>
            <a:r>
              <a:rPr lang="en-US" altLang="zh-TW" dirty="0" smtClean="0"/>
              <a:t>and additional </a:t>
            </a:r>
            <a:r>
              <a:rPr lang="en-US" altLang="zh-TW" dirty="0"/>
              <a:t>information (preferences) provided by the Decision Maker (DM</a:t>
            </a:r>
            <a:r>
              <a:rPr lang="en-US" altLang="zh-TW" dirty="0" smtClean="0"/>
              <a:t>).</a:t>
            </a:r>
          </a:p>
          <a:p>
            <a:r>
              <a:rPr lang="en-US" altLang="zh-TW" dirty="0"/>
              <a:t>In the general case, and in order to generate an approximation to the </a:t>
            </a:r>
            <a:r>
              <a:rPr lang="en-US" altLang="zh-TW" dirty="0" err="1" smtClean="0"/>
              <a:t>nondominated</a:t>
            </a:r>
            <a:r>
              <a:rPr lang="en-US" altLang="zh-TW" dirty="0" smtClean="0"/>
              <a:t> front</a:t>
            </a:r>
            <a:r>
              <a:rPr lang="en-US" altLang="zh-TW" dirty="0"/>
              <a:t>, all that is needed is to modify the aggregation parameters and solve the </a:t>
            </a:r>
            <a:r>
              <a:rPr lang="en-US" altLang="zh-TW" dirty="0" smtClean="0"/>
              <a:t>newly created </a:t>
            </a:r>
            <a:r>
              <a:rPr lang="en-US" altLang="zh-TW" dirty="0"/>
              <a:t>SO problem.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3987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10.3.1.1 Weighted Aggregation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simple and still very popular method </a:t>
            </a:r>
            <a:r>
              <a:rPr lang="en-US" altLang="zh-TW" dirty="0" smtClean="0"/>
              <a:t>is the </a:t>
            </a:r>
            <a:r>
              <a:rPr lang="en-US" altLang="zh-TW" dirty="0"/>
              <a:t>weighted aggregation method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This </a:t>
            </a:r>
            <a:r>
              <a:rPr lang="en-US" altLang="zh-TW" dirty="0"/>
              <a:t>is a special case of the utility </a:t>
            </a:r>
            <a:r>
              <a:rPr lang="en-US" altLang="zh-TW" dirty="0" smtClean="0"/>
              <a:t>function method</a:t>
            </a:r>
            <a:r>
              <a:rPr lang="en-US" altLang="zh-TW" dirty="0"/>
              <a:t>, which converts the MO problem into an SO problem by applying a </a:t>
            </a:r>
            <a:r>
              <a:rPr lang="en-US" altLang="zh-TW" dirty="0" smtClean="0"/>
              <a:t>function operator </a:t>
            </a:r>
            <a:r>
              <a:rPr lang="en-US" altLang="zh-TW" dirty="0"/>
              <a:t>to the objective vector. This function is designed by the DM to capture </a:t>
            </a:r>
            <a:r>
              <a:rPr lang="en-US" altLang="zh-TW" dirty="0" smtClean="0"/>
              <a:t>their preferences.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3381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67970"/>
            <a:ext cx="8229600" cy="319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159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10.3.1.2 Goal Programming</a:t>
            </a:r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22103"/>
            <a:ext cx="8229600" cy="34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595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10.3.1.3 </a:t>
            </a:r>
            <a:r>
              <a:rPr lang="en-US" altLang="zh-TW" dirty="0" smtClean="0">
                <a:latin typeface="Symbol" panose="05050102010706020507" pitchFamily="18" charset="2"/>
              </a:rPr>
              <a:t>e</a:t>
            </a:r>
            <a:r>
              <a:rPr lang="en-US" altLang="zh-TW" dirty="0" smtClean="0"/>
              <a:t>-Constraint</a:t>
            </a:r>
            <a:endParaRPr lang="zh-TW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25200"/>
            <a:ext cx="8229600" cy="327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479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10.3.1.4 Discussion on Classic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Classic methods attempt to </a:t>
            </a:r>
            <a:r>
              <a:rPr lang="en-US" altLang="zh-TW" dirty="0" smtClean="0"/>
              <a:t>ease the </a:t>
            </a:r>
            <a:r>
              <a:rPr lang="en-US" altLang="zh-TW" dirty="0"/>
              <a:t>decision-making process by incorporating a priori preferential </a:t>
            </a:r>
            <a:r>
              <a:rPr lang="en-US" altLang="zh-TW" dirty="0" smtClean="0"/>
              <a:t>information </a:t>
            </a:r>
            <a:r>
              <a:rPr lang="en-US" altLang="zh-TW" dirty="0"/>
              <a:t>from the DM and are geared toward finding the single solution representing the </a:t>
            </a:r>
            <a:r>
              <a:rPr lang="en-US" altLang="zh-TW" dirty="0" smtClean="0"/>
              <a:t>best compromise </a:t>
            </a:r>
            <a:r>
              <a:rPr lang="en-US" altLang="zh-TW" dirty="0"/>
              <a:t>solution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To examine all possible trade-offs requires systematic </a:t>
            </a:r>
            <a:r>
              <a:rPr lang="en-US" altLang="zh-TW" dirty="0" smtClean="0"/>
              <a:t>variation of </a:t>
            </a:r>
            <a:r>
              <a:rPr lang="en-US" altLang="zh-TW" dirty="0"/>
              <a:t>the aggregation parameters before solving the problem, which makes the </a:t>
            </a:r>
            <a:r>
              <a:rPr lang="en-US" altLang="zh-TW" dirty="0" smtClean="0"/>
              <a:t>approach inefficient </a:t>
            </a:r>
            <a:r>
              <a:rPr lang="en-US" altLang="zh-TW" dirty="0"/>
              <a:t>although simple to implement.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7477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It </a:t>
            </a:r>
            <a:r>
              <a:rPr lang="en-US" altLang="zh-TW" dirty="0"/>
              <a:t>is </a:t>
            </a:r>
            <a:r>
              <a:rPr lang="en-US" altLang="zh-TW" dirty="0" smtClean="0"/>
              <a:t>difficult to </a:t>
            </a:r>
            <a:r>
              <a:rPr lang="en-US" altLang="zh-TW" dirty="0"/>
              <a:t>control the diversity of solutions in the approximation set, and more </a:t>
            </a:r>
            <a:r>
              <a:rPr lang="en-US" altLang="zh-TW" dirty="0" smtClean="0"/>
              <a:t>importantly.</a:t>
            </a:r>
            <a:endParaRPr lang="en-US" altLang="zh-TW" dirty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techniques are sensitive to the shape of the global Pareto </a:t>
            </a:r>
            <a:r>
              <a:rPr lang="en-US" altLang="zh-TW" dirty="0" smtClean="0"/>
              <a:t>front.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4570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10.3.2 Intelligent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56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System engineers may desire to know </a:t>
            </a:r>
            <a:r>
              <a:rPr lang="en-US" altLang="zh-TW" dirty="0" smtClean="0"/>
              <a:t>all possible </a:t>
            </a:r>
            <a:r>
              <a:rPr lang="en-US" altLang="zh-TW" dirty="0"/>
              <a:t>optimized solutions of all objectives </a:t>
            </a:r>
            <a:r>
              <a:rPr lang="en-US" altLang="zh-TW" dirty="0" smtClean="0"/>
              <a:t>simultaneously.</a:t>
            </a:r>
          </a:p>
          <a:p>
            <a:r>
              <a:rPr lang="en-US" altLang="zh-TW" dirty="0" smtClean="0"/>
              <a:t>In </a:t>
            </a:r>
            <a:r>
              <a:rPr lang="en-US" altLang="zh-TW" dirty="0"/>
              <a:t>the business world</a:t>
            </a:r>
            <a:r>
              <a:rPr lang="en-US" altLang="zh-TW" dirty="0" smtClean="0"/>
              <a:t>, it </a:t>
            </a:r>
            <a:r>
              <a:rPr lang="en-US" altLang="zh-TW" dirty="0"/>
              <a:t>is known as a trade-off analysis.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0797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10.3.2.1 Background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Meta-heuristics </a:t>
            </a:r>
            <a:r>
              <a:rPr lang="en-US" altLang="zh-TW" dirty="0"/>
              <a:t>are a practical </a:t>
            </a:r>
            <a:r>
              <a:rPr lang="en-US" altLang="zh-TW" dirty="0" smtClean="0"/>
              <a:t>way to </a:t>
            </a:r>
            <a:r>
              <a:rPr lang="en-US" altLang="zh-TW" dirty="0"/>
              <a:t>generate acceptable solutions, even though they cannot guarantee optimality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Another advantage is the ability to incorporate problem-specific knowledge </a:t>
            </a:r>
            <a:r>
              <a:rPr lang="en-US" altLang="zh-TW" dirty="0" smtClean="0"/>
              <a:t>to improve </a:t>
            </a:r>
            <a:r>
              <a:rPr lang="en-US" altLang="zh-TW" dirty="0"/>
              <a:t>the quality of the solutions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Several variants </a:t>
            </a:r>
            <a:r>
              <a:rPr lang="en-US" altLang="zh-TW" dirty="0" smtClean="0"/>
              <a:t>of meta-heuristic </a:t>
            </a:r>
            <a:r>
              <a:rPr lang="en-US" altLang="zh-TW" dirty="0"/>
              <a:t>algorithms exist: single-point stochastic search algorithms such </a:t>
            </a:r>
            <a:r>
              <a:rPr lang="en-US" altLang="zh-TW" dirty="0" smtClean="0"/>
              <a:t>as simulated </a:t>
            </a:r>
            <a:r>
              <a:rPr lang="en-US" altLang="zh-TW" dirty="0"/>
              <a:t>annealing, or population-based algorithms such as evolutionary </a:t>
            </a:r>
            <a:r>
              <a:rPr lang="en-US" altLang="zh-TW" dirty="0" smtClean="0"/>
              <a:t>algorithms of </a:t>
            </a:r>
            <a:r>
              <a:rPr lang="en-US" altLang="zh-TW" dirty="0"/>
              <a:t>which genetic algorithms are a special </a:t>
            </a:r>
            <a:r>
              <a:rPr lang="en-US" altLang="zh-TW" dirty="0" smtClean="0"/>
              <a:t>class.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7340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applied to MO problems</a:t>
            </a:r>
            <a:r>
              <a:rPr lang="en-US" altLang="zh-TW" dirty="0" smtClean="0"/>
              <a:t>, population-based </a:t>
            </a:r>
            <a:r>
              <a:rPr lang="en-US" altLang="zh-TW" dirty="0"/>
              <a:t>algorithms can generate an approximation of the Pareto front in </a:t>
            </a:r>
            <a:r>
              <a:rPr lang="en-US" altLang="zh-TW" dirty="0" smtClean="0"/>
              <a:t>a single iteration.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0903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10.3.2.2 Structure of Population-Based MOO Solvers</a:t>
            </a:r>
            <a:endParaRPr lang="zh-TW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690" y="1600200"/>
            <a:ext cx="497061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694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Fitness assignment controls convergence (i.e., how </a:t>
            </a:r>
            <a:r>
              <a:rPr lang="en-US" altLang="zh-TW" dirty="0" smtClean="0"/>
              <a:t>to guide </a:t>
            </a:r>
            <a:r>
              <a:rPr lang="en-US" altLang="zh-TW" dirty="0"/>
              <a:t>the population to </a:t>
            </a:r>
            <a:r>
              <a:rPr lang="en-US" altLang="zh-TW" dirty="0" err="1"/>
              <a:t>nondominated</a:t>
            </a:r>
            <a:r>
              <a:rPr lang="en-US" altLang="zh-TW" dirty="0"/>
              <a:t> solutions</a:t>
            </a:r>
            <a:r>
              <a:rPr lang="en-US" altLang="zh-TW" dirty="0" smtClean="0"/>
              <a:t>).</a:t>
            </a:r>
          </a:p>
          <a:p>
            <a:r>
              <a:rPr lang="en-US" altLang="zh-TW" dirty="0" smtClean="0"/>
              <a:t>To </a:t>
            </a:r>
            <a:r>
              <a:rPr lang="en-US" altLang="zh-TW" dirty="0"/>
              <a:t>prevent premature </a:t>
            </a:r>
            <a:r>
              <a:rPr lang="en-US" altLang="zh-TW" dirty="0" smtClean="0"/>
              <a:t>convergence to </a:t>
            </a:r>
            <a:r>
              <a:rPr lang="en-US" altLang="zh-TW" dirty="0"/>
              <a:t>a region of the front, diversity mechanisms such as niching are included </a:t>
            </a:r>
            <a:r>
              <a:rPr lang="en-US" altLang="zh-TW" dirty="0" smtClean="0"/>
              <a:t>in the </a:t>
            </a:r>
            <a:r>
              <a:rPr lang="en-US" altLang="zh-TW" dirty="0"/>
              <a:t>determination of an individual’s </a:t>
            </a:r>
            <a:r>
              <a:rPr lang="en-US" altLang="zh-TW" dirty="0" smtClean="0"/>
              <a:t>fitness.</a:t>
            </a:r>
          </a:p>
          <a:p>
            <a:r>
              <a:rPr lang="en-US" altLang="zh-TW" dirty="0" smtClean="0"/>
              <a:t>Diversity </a:t>
            </a:r>
            <a:r>
              <a:rPr lang="en-US" altLang="zh-TW" dirty="0"/>
              <a:t>also allows one to </a:t>
            </a:r>
            <a:r>
              <a:rPr lang="en-US" altLang="zh-TW" dirty="0" smtClean="0"/>
              <a:t>control the </a:t>
            </a:r>
            <a:r>
              <a:rPr lang="en-US" altLang="zh-TW" dirty="0"/>
              <a:t>spread of the approximation </a:t>
            </a:r>
            <a:r>
              <a:rPr lang="en-US" altLang="zh-TW" dirty="0" smtClean="0"/>
              <a:t>set.</a:t>
            </a:r>
          </a:p>
          <a:p>
            <a:r>
              <a:rPr lang="en-US" altLang="zh-TW" dirty="0" smtClean="0"/>
              <a:t>Finally</a:t>
            </a:r>
            <a:r>
              <a:rPr lang="en-US" altLang="zh-TW" dirty="0"/>
              <a:t>, a form of elitism is applied to </a:t>
            </a:r>
            <a:r>
              <a:rPr lang="en-US" altLang="zh-TW" dirty="0" smtClean="0"/>
              <a:t>prevent the </a:t>
            </a:r>
            <a:r>
              <a:rPr lang="en-US" altLang="zh-TW" dirty="0"/>
              <a:t>deterioration problem whereby </a:t>
            </a:r>
            <a:r>
              <a:rPr lang="en-US" altLang="zh-TW" dirty="0" err="1"/>
              <a:t>nondominated</a:t>
            </a:r>
            <a:r>
              <a:rPr lang="en-US" altLang="zh-TW" dirty="0"/>
              <a:t> solutions may disappear </a:t>
            </a:r>
            <a:r>
              <a:rPr lang="en-US" altLang="zh-TW" dirty="0" smtClean="0"/>
              <a:t>from one </a:t>
            </a:r>
            <a:r>
              <a:rPr lang="en-US" altLang="zh-TW" dirty="0"/>
              <a:t>generation to the </a:t>
            </a:r>
            <a:r>
              <a:rPr lang="en-US" altLang="zh-TW" dirty="0" smtClean="0"/>
              <a:t>next.</a:t>
            </a:r>
          </a:p>
          <a:p>
            <a:r>
              <a:rPr lang="en-US" altLang="zh-TW" dirty="0" smtClean="0"/>
              <a:t>Once </a:t>
            </a:r>
            <a:r>
              <a:rPr lang="en-US" altLang="zh-TW" dirty="0"/>
              <a:t>fitness of individuals is computed, selection </a:t>
            </a:r>
            <a:r>
              <a:rPr lang="en-US" altLang="zh-TW" dirty="0" smtClean="0"/>
              <a:t>and variation </a:t>
            </a:r>
            <a:r>
              <a:rPr lang="en-US" altLang="zh-TW" dirty="0"/>
              <a:t>can be performed.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5640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70" y="1600200"/>
            <a:ext cx="495306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763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10.3.2.2.1 Fitness Assignment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/>
              <a:t>There are three methods of fitness assignment</a:t>
            </a:r>
            <a:r>
              <a:rPr lang="en-US" altLang="zh-TW" dirty="0" smtClean="0"/>
              <a:t>: aggregation-based</a:t>
            </a:r>
            <a:r>
              <a:rPr lang="en-US" altLang="zh-TW" dirty="0"/>
              <a:t>, criterion-based, and Pareto-based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Aggregation-based </a:t>
            </a:r>
            <a:r>
              <a:rPr lang="en-US" altLang="zh-TW" dirty="0" smtClean="0"/>
              <a:t>assignment </a:t>
            </a:r>
            <a:r>
              <a:rPr lang="en-US" altLang="zh-TW" dirty="0"/>
              <a:t>consists in evaluating the fitness of each individual based on a </a:t>
            </a:r>
            <a:r>
              <a:rPr lang="en-US" altLang="zh-TW" dirty="0" smtClean="0"/>
              <a:t>weighted aggregation </a:t>
            </a:r>
            <a:r>
              <a:rPr lang="en-US" altLang="zh-TW" dirty="0"/>
              <a:t>of the </a:t>
            </a:r>
            <a:r>
              <a:rPr lang="en-US" altLang="zh-TW" dirty="0" smtClean="0"/>
              <a:t>objectives.</a:t>
            </a:r>
          </a:p>
          <a:p>
            <a:r>
              <a:rPr lang="en-US" altLang="zh-TW" dirty="0" smtClean="0"/>
              <a:t>In </a:t>
            </a:r>
            <a:r>
              <a:rPr lang="en-US" altLang="zh-TW" dirty="0"/>
              <a:t>this sense, it is an extension of the classic </a:t>
            </a:r>
            <a:r>
              <a:rPr lang="en-US" altLang="zh-TW" dirty="0" smtClean="0"/>
              <a:t>weighted aggregation </a:t>
            </a:r>
            <a:r>
              <a:rPr lang="en-US" altLang="zh-TW" dirty="0"/>
              <a:t>method presented in Section </a:t>
            </a:r>
            <a:r>
              <a:rPr lang="en-US" altLang="zh-TW" dirty="0" smtClean="0"/>
              <a:t>10.3.1.</a:t>
            </a:r>
          </a:p>
          <a:p>
            <a:r>
              <a:rPr lang="en-US" altLang="zh-TW" dirty="0" smtClean="0"/>
              <a:t>An </a:t>
            </a:r>
            <a:r>
              <a:rPr lang="en-US" altLang="zh-TW" dirty="0"/>
              <a:t>early implementation of </a:t>
            </a:r>
            <a:r>
              <a:rPr lang="en-US" altLang="zh-TW" dirty="0" smtClean="0"/>
              <a:t>this technique </a:t>
            </a:r>
            <a:r>
              <a:rPr lang="en-US" altLang="zh-TW" dirty="0"/>
              <a:t>is </a:t>
            </a:r>
            <a:r>
              <a:rPr lang="en-US" altLang="zh-TW" dirty="0" err="1"/>
              <a:t>Haleja</a:t>
            </a:r>
            <a:r>
              <a:rPr lang="en-US" altLang="zh-TW" dirty="0"/>
              <a:t> &amp; Lin’s genetic algorithm (HLGA). To explore the </a:t>
            </a:r>
            <a:r>
              <a:rPr lang="en-US" altLang="zh-TW" dirty="0" smtClean="0"/>
              <a:t>different parts </a:t>
            </a:r>
            <a:r>
              <a:rPr lang="en-US" altLang="zh-TW" dirty="0"/>
              <a:t>of the Pareto front, they apply systematic variation of the </a:t>
            </a:r>
            <a:r>
              <a:rPr lang="en-US" altLang="zh-TW" dirty="0" smtClean="0"/>
              <a:t>aggregation weights </a:t>
            </a:r>
            <a:r>
              <a:rPr lang="en-US" altLang="zh-TW" dirty="0"/>
              <a:t>[11].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9215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An example of criterion-based assignment is Schaffer’s vector-evaluated </a:t>
            </a:r>
            <a:r>
              <a:rPr lang="en-US" altLang="zh-TW" dirty="0" smtClean="0"/>
              <a:t>genetic algorithm </a:t>
            </a:r>
            <a:r>
              <a:rPr lang="en-US" altLang="zh-TW" dirty="0"/>
              <a:t>(VEGA) [14], which is a non–Pareto-based technique that differs </a:t>
            </a:r>
            <a:r>
              <a:rPr lang="en-US" altLang="zh-TW" dirty="0" smtClean="0"/>
              <a:t>from the </a:t>
            </a:r>
            <a:r>
              <a:rPr lang="en-US" altLang="zh-TW" dirty="0"/>
              <a:t>conventional genetic algorithm only in the way in which the selection step is performed.</a:t>
            </a:r>
          </a:p>
          <a:p>
            <a:r>
              <a:rPr lang="en-US" altLang="zh-TW" dirty="0"/>
              <a:t>At each generation, the population is divided into as many equal-size </a:t>
            </a:r>
            <a:r>
              <a:rPr lang="en-US" altLang="zh-TW" dirty="0" smtClean="0"/>
              <a:t>subgroups as </a:t>
            </a:r>
            <a:r>
              <a:rPr lang="en-US" altLang="zh-TW" dirty="0"/>
              <a:t>there are objectives, and the fittest individuals for each </a:t>
            </a:r>
            <a:r>
              <a:rPr lang="en-US" altLang="zh-TW" dirty="0" smtClean="0"/>
              <a:t>objective function </a:t>
            </a:r>
            <a:r>
              <a:rPr lang="en-US" altLang="zh-TW" dirty="0"/>
              <a:t>are selected (Fig. 10.6).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8276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The VEGA algorithm is easy to implement. However, it suffers from the </a:t>
            </a:r>
            <a:r>
              <a:rPr lang="en-US" altLang="zh-TW" dirty="0" smtClean="0"/>
              <a:t>speciation problem </a:t>
            </a:r>
            <a:r>
              <a:rPr lang="en-US" altLang="zh-TW" dirty="0"/>
              <a:t>(i.e., evolution of species that excel in one of the objectives</a:t>
            </a:r>
            <a:r>
              <a:rPr lang="en-US" altLang="zh-TW" dirty="0" smtClean="0"/>
              <a:t>).</a:t>
            </a:r>
          </a:p>
          <a:p>
            <a:r>
              <a:rPr lang="en-US" altLang="zh-TW" dirty="0" smtClean="0"/>
              <a:t>This causes </a:t>
            </a:r>
            <a:r>
              <a:rPr lang="en-US" altLang="zh-TW" dirty="0"/>
              <a:t>the algorithm to fail to generate compromise solutions (i.e., solutions </a:t>
            </a:r>
            <a:r>
              <a:rPr lang="en-US" altLang="zh-TW" dirty="0" smtClean="0"/>
              <a:t>that are </a:t>
            </a:r>
            <a:r>
              <a:rPr lang="en-US" altLang="zh-TW" dirty="0"/>
              <a:t>not necessarily the best in one objective but are optimal in the Pareto sense</a:t>
            </a:r>
            <a:r>
              <a:rPr lang="en-US" altLang="zh-TW" dirty="0" smtClean="0"/>
              <a:t>).</a:t>
            </a:r>
          </a:p>
          <a:p>
            <a:r>
              <a:rPr lang="en-US" altLang="zh-TW" dirty="0" smtClean="0"/>
              <a:t>In addition</a:t>
            </a:r>
            <a:r>
              <a:rPr lang="en-US" altLang="zh-TW" dirty="0"/>
              <a:t>, the algorithm is sensitive to the shape of the Pareto front.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4271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Pareto-based fitness assignment is the most popular and efficient technique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Pareto-dominance is explicitly applied in order to determine the probability of </a:t>
            </a:r>
            <a:r>
              <a:rPr lang="en-US" altLang="zh-TW" dirty="0" smtClean="0"/>
              <a:t>replication of </a:t>
            </a:r>
            <a:r>
              <a:rPr lang="en-US" altLang="zh-TW" dirty="0"/>
              <a:t>an individual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6999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Given a population, a simple method is to find the set </a:t>
            </a:r>
            <a:r>
              <a:rPr lang="en-US" altLang="zh-TW" dirty="0" smtClean="0"/>
              <a:t>of </a:t>
            </a:r>
            <a:r>
              <a:rPr lang="en-US" altLang="zh-TW" dirty="0" err="1" smtClean="0"/>
              <a:t>nondominated</a:t>
            </a:r>
            <a:r>
              <a:rPr lang="en-US" altLang="zh-TW" dirty="0" smtClean="0"/>
              <a:t> </a:t>
            </a:r>
            <a:r>
              <a:rPr lang="en-US" altLang="zh-TW" dirty="0"/>
              <a:t>individuals. These are assigned the highest rank and </a:t>
            </a:r>
            <a:r>
              <a:rPr lang="en-US" altLang="zh-TW" dirty="0" smtClean="0"/>
              <a:t>eliminated from </a:t>
            </a:r>
            <a:r>
              <a:rPr lang="en-US" altLang="zh-TW" dirty="0"/>
              <a:t>further </a:t>
            </a:r>
            <a:r>
              <a:rPr lang="en-US" altLang="zh-TW" dirty="0" smtClean="0"/>
              <a:t>contention.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process is then repeated with the remaining </a:t>
            </a:r>
            <a:r>
              <a:rPr lang="en-US" altLang="zh-TW" dirty="0" smtClean="0"/>
              <a:t>individuals until </a:t>
            </a:r>
            <a:r>
              <a:rPr lang="en-US" altLang="zh-TW" dirty="0"/>
              <a:t>the entire population is ranked and assigned a fitness value proportional to </a:t>
            </a:r>
            <a:r>
              <a:rPr lang="en-US" altLang="zh-TW" dirty="0" smtClean="0"/>
              <a:t>the </a:t>
            </a:r>
            <a:r>
              <a:rPr lang="en-US" altLang="zh-TW" dirty="0"/>
              <a:t>ranks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The </a:t>
            </a:r>
            <a:r>
              <a:rPr lang="en-US" altLang="zh-TW" dirty="0" err="1"/>
              <a:t>multiobjective</a:t>
            </a:r>
            <a:r>
              <a:rPr lang="en-US" altLang="zh-TW" dirty="0"/>
              <a:t> genetic algorithm (MOGA) is an algorithm </a:t>
            </a:r>
            <a:r>
              <a:rPr lang="en-US" altLang="zh-TW" dirty="0" smtClean="0"/>
              <a:t>implementing Pareto-based </a:t>
            </a:r>
            <a:r>
              <a:rPr lang="en-US" altLang="zh-TW" dirty="0"/>
              <a:t>fitness </a:t>
            </a:r>
            <a:r>
              <a:rPr lang="en-US" altLang="zh-TW" dirty="0" smtClean="0"/>
              <a:t>assignment.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254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10.2 BASIC PRINCIPLES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hypothetical </a:t>
            </a:r>
            <a:r>
              <a:rPr lang="en-US" altLang="zh-TW" dirty="0"/>
              <a:t>problem of determining, given </a:t>
            </a:r>
            <a:r>
              <a:rPr lang="en-US" altLang="zh-TW" dirty="0" smtClean="0"/>
              <a:t>a choice </a:t>
            </a:r>
            <a:r>
              <a:rPr lang="en-US" altLang="zh-TW" dirty="0"/>
              <a:t>of transportation means, the most efficient of them based on distance </a:t>
            </a:r>
            <a:r>
              <a:rPr lang="en-US" altLang="zh-TW" dirty="0" smtClean="0"/>
              <a:t>covered in </a:t>
            </a:r>
            <a:r>
              <a:rPr lang="en-US" altLang="zh-TW" dirty="0"/>
              <a:t>a day and energy used </a:t>
            </a:r>
            <a:endParaRPr lang="en-US" altLang="zh-TW" dirty="0" smtClean="0"/>
          </a:p>
          <a:p>
            <a:r>
              <a:rPr lang="en-US" altLang="zh-TW" dirty="0"/>
              <a:t>In a MOO framework, the two objectives </a:t>
            </a:r>
            <a:r>
              <a:rPr lang="en-US" altLang="zh-TW" dirty="0" smtClean="0"/>
              <a:t>are maximization </a:t>
            </a:r>
            <a:r>
              <a:rPr lang="en-US" altLang="zh-TW" dirty="0"/>
              <a:t>of distance (or equivalently, minimization of 1/distance) and </a:t>
            </a:r>
            <a:r>
              <a:rPr lang="en-US" altLang="zh-TW" dirty="0" smtClean="0"/>
              <a:t>minimization of energy in </a:t>
            </a:r>
            <a:r>
              <a:rPr lang="en-US" altLang="zh-TW" dirty="0"/>
              <a:t>the process.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2933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72" y="1600200"/>
            <a:ext cx="81104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7580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10.3.2.2.2 Diversity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 appropriate </a:t>
            </a:r>
            <a:r>
              <a:rPr lang="en-US" altLang="zh-TW" dirty="0"/>
              <a:t>niching mechanism is necessary to prevent the algorithm from </a:t>
            </a:r>
            <a:r>
              <a:rPr lang="en-US" altLang="zh-TW" dirty="0" smtClean="0"/>
              <a:t>converging to </a:t>
            </a:r>
            <a:r>
              <a:rPr lang="en-US" altLang="zh-TW" dirty="0"/>
              <a:t>a single region of the Pareto </a:t>
            </a:r>
            <a:r>
              <a:rPr lang="en-US" altLang="zh-TW" dirty="0" smtClean="0"/>
              <a:t>front</a:t>
            </a:r>
          </a:p>
          <a:p>
            <a:r>
              <a:rPr lang="en-US" altLang="zh-TW" dirty="0" smtClean="0"/>
              <a:t>Allows differentiating </a:t>
            </a:r>
            <a:r>
              <a:rPr lang="en-US" altLang="zh-TW" dirty="0"/>
              <a:t>individuals having identical ranks and favoring those that are in </a:t>
            </a:r>
            <a:r>
              <a:rPr lang="en-US" altLang="zh-TW" dirty="0" smtClean="0"/>
              <a:t>sparsely occupied </a:t>
            </a:r>
            <a:r>
              <a:rPr lang="en-US" altLang="zh-TW" dirty="0"/>
              <a:t>regions of the objective </a:t>
            </a:r>
            <a:r>
              <a:rPr lang="en-US" altLang="zh-TW" dirty="0" smtClean="0"/>
              <a:t>space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0272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10.3.2.2.3 Elitism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 </a:t>
            </a:r>
            <a:r>
              <a:rPr lang="en-US" altLang="zh-TW" dirty="0"/>
              <a:t>elitist strategy refers to a </a:t>
            </a:r>
            <a:r>
              <a:rPr lang="en-US" altLang="zh-TW" dirty="0" smtClean="0"/>
              <a:t>mechanism by </a:t>
            </a:r>
            <a:r>
              <a:rPr lang="en-US" altLang="zh-TW" dirty="0"/>
              <a:t>which the fittest individuals found during the evolutionary search are </a:t>
            </a:r>
            <a:r>
              <a:rPr lang="en-US" altLang="zh-TW" dirty="0" smtClean="0"/>
              <a:t>always copied </a:t>
            </a:r>
            <a:r>
              <a:rPr lang="en-US" altLang="zh-TW" dirty="0"/>
              <a:t>to the next generation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50056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10.3.2.3 Common Population-Based MO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Nondominated</a:t>
            </a:r>
            <a:r>
              <a:rPr lang="en-US" altLang="zh-TW" dirty="0" smtClean="0"/>
              <a:t> </a:t>
            </a:r>
            <a:r>
              <a:rPr lang="en-US" altLang="zh-TW" dirty="0"/>
              <a:t>sorting genetic algorithm (NSGA</a:t>
            </a:r>
            <a:r>
              <a:rPr lang="en-US" altLang="zh-TW" dirty="0" smtClean="0"/>
              <a:t>) </a:t>
            </a:r>
            <a:r>
              <a:rPr lang="en-US" altLang="zh-TW" dirty="0"/>
              <a:t>uses a layered </a:t>
            </a:r>
            <a:r>
              <a:rPr lang="en-US" altLang="zh-TW" dirty="0" smtClean="0"/>
              <a:t>classification technique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36912"/>
            <a:ext cx="6401685" cy="371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078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Strength </a:t>
            </a:r>
            <a:r>
              <a:rPr lang="en-US" altLang="zh-TW" dirty="0" err="1"/>
              <a:t>pareto</a:t>
            </a:r>
            <a:r>
              <a:rPr lang="en-US" altLang="zh-TW" dirty="0"/>
              <a:t> </a:t>
            </a:r>
            <a:r>
              <a:rPr lang="en-US" altLang="zh-TW" dirty="0" smtClean="0"/>
              <a:t>evolutionary </a:t>
            </a:r>
            <a:r>
              <a:rPr lang="en-US" altLang="zh-TW" dirty="0"/>
              <a:t>algorithm (</a:t>
            </a:r>
            <a:r>
              <a:rPr lang="en-US" altLang="zh-TW" dirty="0" smtClean="0"/>
              <a:t>SPEA):  </a:t>
            </a:r>
            <a:r>
              <a:rPr lang="en-US" altLang="zh-TW" dirty="0"/>
              <a:t>a repository or external archive is used to </a:t>
            </a:r>
            <a:r>
              <a:rPr lang="en-US" altLang="zh-TW" dirty="0" smtClean="0"/>
              <a:t>maintain </a:t>
            </a:r>
            <a:r>
              <a:rPr lang="en-US" altLang="zh-TW" dirty="0" err="1"/>
              <a:t>nondominated</a:t>
            </a:r>
            <a:r>
              <a:rPr lang="en-US" altLang="zh-TW" dirty="0"/>
              <a:t> solutions and is updated at each generation if better </a:t>
            </a:r>
            <a:r>
              <a:rPr lang="en-US" altLang="zh-TW" dirty="0" err="1" smtClean="0"/>
              <a:t>nondominated</a:t>
            </a:r>
            <a:r>
              <a:rPr lang="en-US" altLang="zh-TW" dirty="0" smtClean="0"/>
              <a:t> solutions </a:t>
            </a:r>
            <a:r>
              <a:rPr lang="en-US" altLang="zh-TW" dirty="0"/>
              <a:t>are found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66688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Niched </a:t>
            </a:r>
            <a:r>
              <a:rPr lang="en-US" altLang="zh-TW" dirty="0"/>
              <a:t>Pareto genetic algorithm (</a:t>
            </a:r>
            <a:r>
              <a:rPr lang="en-US" altLang="zh-TW" dirty="0" smtClean="0"/>
              <a:t>NPGA): two </a:t>
            </a:r>
            <a:r>
              <a:rPr lang="en-US" altLang="zh-TW" dirty="0"/>
              <a:t>individuals are compared with respect to a comparison 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18729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Multiobjective</a:t>
            </a:r>
            <a:r>
              <a:rPr lang="en-US" altLang="zh-TW" dirty="0" smtClean="0"/>
              <a:t> </a:t>
            </a:r>
            <a:r>
              <a:rPr lang="en-US" altLang="zh-TW" dirty="0"/>
              <a:t>particle swarm optimizer (MOPSO</a:t>
            </a:r>
            <a:r>
              <a:rPr lang="en-US" altLang="zh-TW" dirty="0" smtClean="0"/>
              <a:t>): Pareto-dominance </a:t>
            </a:r>
            <a:r>
              <a:rPr lang="en-US" altLang="zh-TW" dirty="0"/>
              <a:t>is used to update each particle’s personal </a:t>
            </a:r>
            <a:r>
              <a:rPr lang="en-US" altLang="zh-TW" dirty="0" smtClean="0"/>
              <a:t>best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4560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10.4 PERFORMANCE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3717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10.4.1 Objective of Performance Assessment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Which algorithm is better?</a:t>
            </a:r>
          </a:p>
          <a:p>
            <a:r>
              <a:rPr lang="en-US" altLang="zh-TW" dirty="0" smtClean="0"/>
              <a:t>For SOO</a:t>
            </a:r>
          </a:p>
          <a:p>
            <a:pPr lvl="1"/>
            <a:r>
              <a:rPr lang="en-US" altLang="zh-TW" dirty="0" smtClean="0"/>
              <a:t>Speed</a:t>
            </a:r>
          </a:p>
          <a:p>
            <a:pPr lvl="1"/>
            <a:r>
              <a:rPr lang="en-US" altLang="zh-TW" dirty="0" smtClean="0"/>
              <a:t>Solution quality</a:t>
            </a:r>
          </a:p>
          <a:p>
            <a:pPr lvl="1"/>
            <a:r>
              <a:rPr lang="en-US" altLang="zh-TW" dirty="0" smtClean="0"/>
              <a:t>Reliability</a:t>
            </a:r>
          </a:p>
          <a:p>
            <a:r>
              <a:rPr lang="en-US" altLang="zh-TW" dirty="0" smtClean="0"/>
              <a:t>For MOO</a:t>
            </a:r>
          </a:p>
          <a:p>
            <a:pPr lvl="1"/>
            <a:r>
              <a:rPr lang="en-US" altLang="zh-TW" dirty="0" smtClean="0"/>
              <a:t>…</a:t>
            </a:r>
          </a:p>
          <a:p>
            <a:pPr lvl="1"/>
            <a:r>
              <a:rPr lang="en-US" altLang="zh-TW" dirty="0" smtClean="0"/>
              <a:t>Distribution of Pareto 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34491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10.4.2.1 Quality Indicators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Cardinality (i.e., number of solutions in the approximation set).</a:t>
            </a:r>
          </a:p>
          <a:p>
            <a:r>
              <a:rPr lang="en-US" altLang="zh-TW" dirty="0" smtClean="0"/>
              <a:t>Generational </a:t>
            </a:r>
            <a:r>
              <a:rPr lang="en-US" altLang="zh-TW" dirty="0"/>
              <a:t>distance, which is a measure of the distance of an </a:t>
            </a:r>
            <a:r>
              <a:rPr lang="en-US" altLang="zh-TW" dirty="0" smtClean="0"/>
              <a:t>approximation set </a:t>
            </a:r>
            <a:r>
              <a:rPr lang="en-US" altLang="zh-TW" dirty="0"/>
              <a:t>to the Pareto front (if known). It is the average distance between points </a:t>
            </a:r>
            <a:r>
              <a:rPr lang="en-US" altLang="zh-TW" dirty="0" smtClean="0"/>
              <a:t>on solution </a:t>
            </a:r>
            <a:r>
              <a:rPr lang="en-US" altLang="zh-TW" dirty="0"/>
              <a:t>set and nearest point of the true Pareto front.</a:t>
            </a:r>
          </a:p>
          <a:p>
            <a:r>
              <a:rPr lang="en-US" altLang="zh-TW" dirty="0" smtClean="0"/>
              <a:t>Spacing</a:t>
            </a:r>
            <a:r>
              <a:rPr lang="en-US" altLang="zh-TW" dirty="0"/>
              <a:t>, which quantifies the spread of solutions. It is the standard deviation </a:t>
            </a:r>
            <a:r>
              <a:rPr lang="en-US" altLang="zh-TW" dirty="0" smtClean="0"/>
              <a:t>of distance </a:t>
            </a:r>
            <a:r>
              <a:rPr lang="en-US" altLang="zh-TW" dirty="0"/>
              <a:t>of points on solution front to nearest point on solution front.</a:t>
            </a:r>
          </a:p>
          <a:p>
            <a:r>
              <a:rPr lang="en-US" altLang="zh-TW" dirty="0" smtClean="0"/>
              <a:t>The </a:t>
            </a:r>
            <a:r>
              <a:rPr lang="en-US" altLang="zh-TW" dirty="0" err="1"/>
              <a:t>hypervolume</a:t>
            </a:r>
            <a:r>
              <a:rPr lang="en-US" altLang="zh-TW" dirty="0"/>
              <a:t> indicator measures the size of the dominated region </a:t>
            </a:r>
            <a:r>
              <a:rPr lang="en-US" altLang="zh-TW" dirty="0" smtClean="0"/>
              <a:t>bounded by </a:t>
            </a:r>
            <a:r>
              <a:rPr lang="en-US" altLang="zh-TW" dirty="0"/>
              <a:t>some reference point [11].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700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15" y="2363313"/>
            <a:ext cx="5740197" cy="394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286000" y="155853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The points on the dotted line represent a</a:t>
            </a:r>
          </a:p>
          <a:p>
            <a:r>
              <a:rPr lang="en-US" altLang="zh-TW" dirty="0"/>
              <a:t>set of optimum solutions.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86429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/>
              <a:t>10.4.2.2 Attainment Function Method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97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10.2.1 Generic Formulation of MO Problems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68400"/>
            <a:ext cx="8229600" cy="31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01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1536"/>
            <a:ext cx="8229600" cy="33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71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24516"/>
            <a:ext cx="8229600" cy="247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91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10.2.2 Pareto Optimality Concepts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To compare candidate solutions to the MO problems, the concepts of Pareto </a:t>
            </a:r>
            <a:r>
              <a:rPr lang="en-US" altLang="zh-TW" dirty="0" smtClean="0"/>
              <a:t>dominance and </a:t>
            </a:r>
            <a:r>
              <a:rPr lang="en-US" altLang="zh-TW" dirty="0"/>
              <a:t>Pareto optimality are commonly </a:t>
            </a:r>
            <a:r>
              <a:rPr lang="en-US" altLang="zh-TW" dirty="0" smtClean="0"/>
              <a:t>used.</a:t>
            </a:r>
          </a:p>
          <a:p>
            <a:r>
              <a:rPr lang="en-US" altLang="zh-TW" dirty="0" smtClean="0"/>
              <a:t>These </a:t>
            </a:r>
            <a:r>
              <a:rPr lang="en-US" altLang="zh-TW" dirty="0"/>
              <a:t>concepts were </a:t>
            </a:r>
            <a:r>
              <a:rPr lang="en-US" altLang="zh-TW" dirty="0" smtClean="0"/>
              <a:t>originally introduced </a:t>
            </a:r>
            <a:r>
              <a:rPr lang="en-US" altLang="zh-TW" dirty="0"/>
              <a:t>by Francis </a:t>
            </a:r>
            <a:r>
              <a:rPr lang="en-US" altLang="zh-TW" dirty="0" err="1"/>
              <a:t>Ysidro</a:t>
            </a:r>
            <a:r>
              <a:rPr lang="en-US" altLang="zh-TW" dirty="0"/>
              <a:t> and then generalized by </a:t>
            </a:r>
            <a:r>
              <a:rPr lang="en-US" altLang="zh-TW" dirty="0" err="1"/>
              <a:t>Vilfredo</a:t>
            </a:r>
            <a:r>
              <a:rPr lang="en-US" altLang="zh-TW" dirty="0"/>
              <a:t> Pareto [3].</a:t>
            </a:r>
          </a:p>
          <a:p>
            <a:r>
              <a:rPr lang="en-US" altLang="zh-TW" dirty="0"/>
              <a:t>A solution belongs to the Pareto set if there is no other solution that can improve </a:t>
            </a:r>
            <a:r>
              <a:rPr lang="en-US" altLang="zh-TW" dirty="0" smtClean="0"/>
              <a:t>at least </a:t>
            </a:r>
            <a:r>
              <a:rPr lang="en-US" altLang="zh-TW" dirty="0"/>
              <a:t>one of the objectives without degrading any other objective.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927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1842</Words>
  <Application>Microsoft Office PowerPoint</Application>
  <PresentationFormat>如螢幕大小 (4:3)</PresentationFormat>
  <Paragraphs>108</Paragraphs>
  <Slides>50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1" baseType="lpstr">
      <vt:lpstr>Office 佈景主題</vt:lpstr>
      <vt:lpstr>Heuristic Optimization Methods  Pareto Multiobjective Optimization</vt:lpstr>
      <vt:lpstr>10.1 INTRODUCTION</vt:lpstr>
      <vt:lpstr>PowerPoint 簡報</vt:lpstr>
      <vt:lpstr>10.2 BASIC PRINCIPLES</vt:lpstr>
      <vt:lpstr>PowerPoint 簡報</vt:lpstr>
      <vt:lpstr>10.2.1 Generic Formulation of MO Problems</vt:lpstr>
      <vt:lpstr>PowerPoint 簡報</vt:lpstr>
      <vt:lpstr>PowerPoint 簡報</vt:lpstr>
      <vt:lpstr>10.2.2 Pareto Optimality Concepts</vt:lpstr>
      <vt:lpstr>PowerPoint 簡報</vt:lpstr>
      <vt:lpstr>PowerPoint 簡報</vt:lpstr>
      <vt:lpstr>PowerPoint 簡報</vt:lpstr>
      <vt:lpstr>PowerPoint 簡報</vt:lpstr>
      <vt:lpstr>PowerPoint 簡報</vt:lpstr>
      <vt:lpstr>10.2.3 Objectives of Multiobjective Optimization</vt:lpstr>
      <vt:lpstr>PowerPoint 簡報</vt:lpstr>
      <vt:lpstr>PowerPoint 簡報</vt:lpstr>
      <vt:lpstr>PowerPoint 簡報</vt:lpstr>
      <vt:lpstr>10.3 SOLUTION APPROACHES</vt:lpstr>
      <vt:lpstr>PowerPoint 簡報</vt:lpstr>
      <vt:lpstr>10.3.1 Classic Methods</vt:lpstr>
      <vt:lpstr>PowerPoint 簡報</vt:lpstr>
      <vt:lpstr>10.3.1.1 Weighted Aggregation</vt:lpstr>
      <vt:lpstr>PowerPoint 簡報</vt:lpstr>
      <vt:lpstr>10.3.1.2 Goal Programming</vt:lpstr>
      <vt:lpstr>10.3.1.3 e-Constraint</vt:lpstr>
      <vt:lpstr>10.3.1.4 Discussion on Classic Methods</vt:lpstr>
      <vt:lpstr>PowerPoint 簡報</vt:lpstr>
      <vt:lpstr>10.3.2 Intelligent Methods</vt:lpstr>
      <vt:lpstr>10.3.2.1 Background</vt:lpstr>
      <vt:lpstr>PowerPoint 簡報</vt:lpstr>
      <vt:lpstr>10.3.2.2 Structure of Population-Based MOO Solvers</vt:lpstr>
      <vt:lpstr>PowerPoint 簡報</vt:lpstr>
      <vt:lpstr>PowerPoint 簡報</vt:lpstr>
      <vt:lpstr>10.3.2.2.1 Fitness Assignment</vt:lpstr>
      <vt:lpstr>PowerPoint 簡報</vt:lpstr>
      <vt:lpstr>PowerPoint 簡報</vt:lpstr>
      <vt:lpstr>PowerPoint 簡報</vt:lpstr>
      <vt:lpstr>PowerPoint 簡報</vt:lpstr>
      <vt:lpstr>PowerPoint 簡報</vt:lpstr>
      <vt:lpstr>10.3.2.2.2 Diversity</vt:lpstr>
      <vt:lpstr>10.3.2.2.3 Elitism</vt:lpstr>
      <vt:lpstr>10.3.2.3 Common Population-Based MO Algorithms</vt:lpstr>
      <vt:lpstr>PowerPoint 簡報</vt:lpstr>
      <vt:lpstr>PowerPoint 簡報</vt:lpstr>
      <vt:lpstr>PowerPoint 簡報</vt:lpstr>
      <vt:lpstr>10.4 PERFORMANCE ANALYSIS</vt:lpstr>
      <vt:lpstr>10.4.1 Objective of Performance Assessment</vt:lpstr>
      <vt:lpstr>10.4.2.1 Quality Indicators</vt:lpstr>
      <vt:lpstr>10.4.2.2 Attainment Function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csshieh</dc:creator>
  <cp:lastModifiedBy>csshieh</cp:lastModifiedBy>
  <cp:revision>17</cp:revision>
  <dcterms:created xsi:type="dcterms:W3CDTF">2014-06-02T19:06:05Z</dcterms:created>
  <dcterms:modified xsi:type="dcterms:W3CDTF">2014-06-09T18:35:34Z</dcterms:modified>
</cp:coreProperties>
</file>