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263" r:id="rId3"/>
    <p:sldId id="390" r:id="rId4"/>
    <p:sldId id="391" r:id="rId5"/>
    <p:sldId id="344" r:id="rId6"/>
    <p:sldId id="349" r:id="rId7"/>
    <p:sldId id="353" r:id="rId8"/>
    <p:sldId id="345" r:id="rId9"/>
    <p:sldId id="346" r:id="rId10"/>
    <p:sldId id="348" r:id="rId11"/>
    <p:sldId id="364" r:id="rId12"/>
    <p:sldId id="352" r:id="rId13"/>
    <p:sldId id="355" r:id="rId14"/>
    <p:sldId id="389" r:id="rId15"/>
    <p:sldId id="354" r:id="rId16"/>
    <p:sldId id="392" r:id="rId17"/>
    <p:sldId id="356" r:id="rId18"/>
    <p:sldId id="286" r:id="rId19"/>
    <p:sldId id="287" r:id="rId20"/>
    <p:sldId id="343" r:id="rId21"/>
    <p:sldId id="316" r:id="rId22"/>
    <p:sldId id="357" r:id="rId23"/>
    <p:sldId id="373" r:id="rId24"/>
    <p:sldId id="365" r:id="rId25"/>
    <p:sldId id="374" r:id="rId26"/>
    <p:sldId id="366" r:id="rId27"/>
    <p:sldId id="367" r:id="rId28"/>
    <p:sldId id="369" r:id="rId29"/>
    <p:sldId id="370" r:id="rId30"/>
    <p:sldId id="371" r:id="rId31"/>
    <p:sldId id="372" r:id="rId32"/>
    <p:sldId id="359" r:id="rId33"/>
    <p:sldId id="375" r:id="rId34"/>
    <p:sldId id="376" r:id="rId35"/>
    <p:sldId id="377" r:id="rId36"/>
    <p:sldId id="358" r:id="rId37"/>
    <p:sldId id="360" r:id="rId38"/>
    <p:sldId id="362" r:id="rId39"/>
    <p:sldId id="363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296" r:id="rId49"/>
    <p:sldId id="298" r:id="rId50"/>
    <p:sldId id="297" r:id="rId51"/>
    <p:sldId id="300" r:id="rId52"/>
    <p:sldId id="299" r:id="rId53"/>
    <p:sldId id="317" r:id="rId54"/>
    <p:sldId id="386" r:id="rId55"/>
    <p:sldId id="318" r:id="rId56"/>
    <p:sldId id="319" r:id="rId57"/>
    <p:sldId id="320" r:id="rId58"/>
    <p:sldId id="321" r:id="rId59"/>
    <p:sldId id="322" r:id="rId60"/>
    <p:sldId id="387" r:id="rId61"/>
    <p:sldId id="301" r:id="rId62"/>
    <p:sldId id="302" r:id="rId63"/>
    <p:sldId id="327" r:id="rId64"/>
    <p:sldId id="341" r:id="rId65"/>
    <p:sldId id="342" r:id="rId66"/>
    <p:sldId id="351" r:id="rId67"/>
    <p:sldId id="340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20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D5E50-2F1C-49F8-9140-75E4A7EAC35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F8512-013B-449D-AF7B-9DB08C22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69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AF25-D55E-4F35-AABB-B5372D806E2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65C31-6CBD-47CE-AEE5-5C49642E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6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AC3030-D6A8-450F-9A1E-A79D34159FB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4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8AF9F3-6DDE-42E9-AC8A-EC6C4FD33FF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50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65C31-6CBD-47CE-AEE5-5C49642E19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1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41C6E-1791-4B1C-B7EE-1A995AF23A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Oval 20"/>
          <p:cNvSpPr>
            <a:spLocks noChangeArrowheads="1"/>
          </p:cNvSpPr>
          <p:nvPr/>
        </p:nvSpPr>
        <p:spPr bwMode="ltGray">
          <a:xfrm>
            <a:off x="1143000" y="1600200"/>
            <a:ext cx="5181600" cy="5257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ltGray">
          <a:xfrm>
            <a:off x="5562600" y="3581400"/>
            <a:ext cx="2209800" cy="2227263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2057400"/>
            <a:ext cx="6248400" cy="20034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55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30538" y="3886200"/>
            <a:ext cx="5961062" cy="5334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fld id="{68440D74-0771-4E24-8247-092BA44524BE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fld id="{35029238-2710-42D0-94E5-87C662666CB1}" type="slidenum">
              <a:rPr lang="en-US" smtClean="0"/>
              <a:t>‹#›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719" y="0"/>
            <a:ext cx="57943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2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6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4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7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6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7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40D74-0771-4E24-8247-092BA44524BE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9238-2710-42D0-94E5-87C66266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2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Oval 9"/>
          <p:cNvSpPr>
            <a:spLocks noChangeArrowheads="1"/>
          </p:cNvSpPr>
          <p:nvPr/>
        </p:nvSpPr>
        <p:spPr bwMode="ltGray">
          <a:xfrm>
            <a:off x="1752600" y="5562600"/>
            <a:ext cx="1143000" cy="10668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>
                  <a:alpha val="2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8440D74-0771-4E24-8247-092BA44524BE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43200" y="6477000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477000"/>
            <a:ext cx="838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5029238-2710-42D0-94E5-87C662666CB1}" type="slidenum">
              <a:rPr lang="en-US" smtClean="0"/>
              <a:t>‹#›</a:t>
            </a:fld>
            <a:endParaRPr lang="en-US"/>
          </a:p>
        </p:txBody>
      </p:sp>
      <p:sp>
        <p:nvSpPr>
          <p:cNvPr id="1053" name="Oval 29"/>
          <p:cNvSpPr>
            <a:spLocks noChangeArrowheads="1"/>
          </p:cNvSpPr>
          <p:nvPr/>
        </p:nvSpPr>
        <p:spPr bwMode="ltGray">
          <a:xfrm>
            <a:off x="-457200" y="4343400"/>
            <a:ext cx="2590800" cy="2743200"/>
          </a:xfrm>
          <a:prstGeom prst="ellipse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24001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" name="Group 30"/>
          <p:cNvGrpSpPr>
            <a:grpSpLocks/>
          </p:cNvGrpSpPr>
          <p:nvPr/>
        </p:nvGrpSpPr>
        <p:grpSpPr bwMode="auto">
          <a:xfrm>
            <a:off x="7696200" y="228600"/>
            <a:ext cx="1219200" cy="1066800"/>
            <a:chOff x="4416" y="144"/>
            <a:chExt cx="1200" cy="1008"/>
          </a:xfrm>
        </p:grpSpPr>
        <p:sp>
          <p:nvSpPr>
            <p:cNvPr id="1047" name="Oval 23"/>
            <p:cNvSpPr>
              <a:spLocks noChangeArrowheads="1"/>
            </p:cNvSpPr>
            <p:nvPr userDrawn="1"/>
          </p:nvSpPr>
          <p:spPr bwMode="ltGray">
            <a:xfrm>
              <a:off x="4416" y="192"/>
              <a:ext cx="1008" cy="960"/>
            </a:xfrm>
            <a:prstGeom prst="ellipse">
              <a:avLst/>
            </a:prstGeom>
            <a:gradFill rotWithShape="1">
              <a:gsLst>
                <a:gs pos="0">
                  <a:srgbClr val="A8C1FA">
                    <a:gamma/>
                    <a:tint val="0"/>
                    <a:invGamma/>
                  </a:srgbClr>
                </a:gs>
                <a:gs pos="100000">
                  <a:srgbClr val="A8C1FA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28"/>
            <p:cNvSpPr>
              <a:spLocks noChangeArrowheads="1"/>
            </p:cNvSpPr>
            <p:nvPr userDrawn="1"/>
          </p:nvSpPr>
          <p:spPr bwMode="ltGray">
            <a:xfrm>
              <a:off x="5136" y="144"/>
              <a:ext cx="480" cy="4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>
                    <a:alpha val="2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62000" y="4572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93"/>
          <a:stretch/>
        </p:blipFill>
        <p:spPr bwMode="auto">
          <a:xfrm>
            <a:off x="8562975" y="6100762"/>
            <a:ext cx="5810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0.png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3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25.wmf"/><Relationship Id="rId32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27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33.bin"/><Relationship Id="rId31" Type="http://schemas.openxmlformats.org/officeDocument/2006/relationships/oleObject" Target="../embeddings/oleObject40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37.bin"/><Relationship Id="rId30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2003425"/>
          </a:xfrm>
        </p:spPr>
        <p:txBody>
          <a:bodyPr/>
          <a:lstStyle/>
          <a:p>
            <a:pPr hangingPunct="0"/>
            <a:r>
              <a:rPr lang="en-US" sz="4000" dirty="0" smtClean="0"/>
              <a:t>Tutorial Computational Intelligent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90600" y="2667000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>
                <a:latin typeface="Times-Roman"/>
              </a:rPr>
              <a:t>1</a:t>
            </a:r>
            <a:r>
              <a:rPr lang="en-US" dirty="0" smtClean="0">
                <a:latin typeface="Times-Roman"/>
              </a:rPr>
              <a:t>Department </a:t>
            </a:r>
            <a:r>
              <a:rPr lang="en-US" dirty="0">
                <a:latin typeface="Times-Roman"/>
              </a:rPr>
              <a:t>of Electronics </a:t>
            </a:r>
            <a:r>
              <a:rPr lang="en-US" dirty="0" smtClean="0">
                <a:latin typeface="Times-Roman"/>
              </a:rPr>
              <a:t>Engineering,</a:t>
            </a:r>
          </a:p>
          <a:p>
            <a:r>
              <a:rPr lang="en-US" dirty="0" smtClean="0">
                <a:latin typeface="Times-Roman"/>
              </a:rPr>
              <a:t>National </a:t>
            </a:r>
            <a:r>
              <a:rPr lang="en-US" dirty="0">
                <a:latin typeface="Times-Roman"/>
              </a:rPr>
              <a:t>Kaohsiung University of Applied Sciences, </a:t>
            </a:r>
            <a:r>
              <a:rPr lang="en-US" dirty="0" smtClean="0">
                <a:latin typeface="Times-Roman"/>
              </a:rPr>
              <a:t>Taiwan</a:t>
            </a:r>
          </a:p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3600" y="4038600"/>
            <a:ext cx="5961062" cy="533400"/>
          </a:xfrm>
        </p:spPr>
        <p:txBody>
          <a:bodyPr/>
          <a:lstStyle/>
          <a:p>
            <a:r>
              <a:rPr lang="en-US" dirty="0"/>
              <a:t>These slides are modified from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 report of the Intelligent computation course (KUAS </a:t>
            </a:r>
            <a:r>
              <a:rPr lang="en-US" dirty="0" smtClean="0"/>
              <a:t>2015-2016)</a:t>
            </a:r>
            <a:endParaRPr lang="en-US" dirty="0"/>
          </a:p>
          <a:p>
            <a:r>
              <a:rPr lang="en-US" dirty="0"/>
              <a:t>Professor: Chin-</a:t>
            </a:r>
            <a:r>
              <a:rPr lang="en-US" dirty="0" err="1"/>
              <a:t>Shiuh</a:t>
            </a:r>
            <a:r>
              <a:rPr lang="en-US" dirty="0"/>
              <a:t> </a:t>
            </a:r>
            <a:r>
              <a:rPr lang="en-US" dirty="0" err="1"/>
              <a:t>Shieh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Student</a:t>
            </a:r>
            <a:r>
              <a:rPr lang="en-US" dirty="0"/>
              <a:t>: </a:t>
            </a:r>
            <a:r>
              <a:rPr lang="en-US" dirty="0" err="1"/>
              <a:t>Trong</a:t>
            </a:r>
            <a:r>
              <a:rPr lang="en-US" dirty="0"/>
              <a:t>-The Nguyen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 </a:t>
            </a:r>
            <a:r>
              <a:rPr lang="en-US" dirty="0" smtClean="0"/>
              <a:t>1: sheep other paper sheet.</a:t>
            </a:r>
          </a:p>
        </p:txBody>
      </p:sp>
      <p:sp>
        <p:nvSpPr>
          <p:cNvPr id="739333" name="Text Box 5" descr="Pink tissue paper"/>
          <p:cNvSpPr txBox="1">
            <a:spLocks noChangeArrowheads="1"/>
          </p:cNvSpPr>
          <p:nvPr/>
        </p:nvSpPr>
        <p:spPr bwMode="auto">
          <a:xfrm>
            <a:off x="228600" y="1447800"/>
            <a:ext cx="86868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Next </a:t>
            </a:r>
            <a:r>
              <a:rPr lang="en-US" dirty="0"/>
              <a:t>lets find the equation for volume: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Since</a:t>
            </a:r>
            <a:r>
              <a:rPr lang="en-US" dirty="0"/>
              <a:t>,                    implies                    and                      implies                                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            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So, x must be between 0 and 4.25. So we must maximize the volume equation on the interval                 .</a:t>
            </a:r>
          </a:p>
        </p:txBody>
      </p:sp>
      <p:graphicFrame>
        <p:nvGraphicFramePr>
          <p:cNvPr id="739334" name="Object 6"/>
          <p:cNvGraphicFramePr>
            <a:graphicFrameLocks noChangeAspect="1"/>
          </p:cNvGraphicFramePr>
          <p:nvPr/>
        </p:nvGraphicFramePr>
        <p:xfrm>
          <a:off x="2711450" y="2495550"/>
          <a:ext cx="152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" name="Equation" r:id="rId3" imgW="1523339" imgH="317362" progId="Equation.DSMT4">
                  <p:embed/>
                </p:oleObj>
              </mc:Choice>
              <mc:Fallback>
                <p:oleObj name="Equation" r:id="rId3" imgW="1523339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495550"/>
                        <a:ext cx="152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5" name="Object 7"/>
          <p:cNvGraphicFramePr>
            <a:graphicFrameLocks noChangeAspect="1"/>
          </p:cNvGraphicFramePr>
          <p:nvPr/>
        </p:nvGraphicFramePr>
        <p:xfrm>
          <a:off x="2705100" y="2952750"/>
          <a:ext cx="339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5" name="Equation" r:id="rId5" imgW="3390900" imgH="393700" progId="Equation.DSMT4">
                  <p:embed/>
                </p:oleObj>
              </mc:Choice>
              <mc:Fallback>
                <p:oleObj name="Equation" r:id="rId5" imgW="3390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952750"/>
                        <a:ext cx="3390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6" name="Object 8"/>
          <p:cNvGraphicFramePr>
            <a:graphicFrameLocks noChangeAspect="1"/>
          </p:cNvGraphicFramePr>
          <p:nvPr/>
        </p:nvGraphicFramePr>
        <p:xfrm>
          <a:off x="2708275" y="3505200"/>
          <a:ext cx="325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6" name="Equation" r:id="rId7" imgW="3251200" imgH="381000" progId="Equation.DSMT4">
                  <p:embed/>
                </p:oleObj>
              </mc:Choice>
              <mc:Fallback>
                <p:oleObj name="Equation" r:id="rId7" imgW="3251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3505200"/>
                        <a:ext cx="325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8" name="Object 10"/>
          <p:cNvGraphicFramePr>
            <a:graphicFrameLocks noChangeAspect="1"/>
          </p:cNvGraphicFramePr>
          <p:nvPr/>
        </p:nvGraphicFramePr>
        <p:xfrm>
          <a:off x="3276600" y="5788025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" name="Equation" r:id="rId9" imgW="1040948" imgH="342751" progId="Equation.DSMT4">
                  <p:embed/>
                </p:oleObj>
              </mc:Choice>
              <mc:Fallback>
                <p:oleObj name="Equation" r:id="rId9" imgW="1040948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88025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9" name="Object 11"/>
          <p:cNvGraphicFramePr>
            <a:graphicFrameLocks noChangeAspect="1"/>
          </p:cNvGraphicFramePr>
          <p:nvPr/>
        </p:nvGraphicFramePr>
        <p:xfrm>
          <a:off x="1139825" y="4292600"/>
          <a:ext cx="1320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" name="Equation" r:id="rId11" imgW="1320227" imgH="279279" progId="Equation.DSMT4">
                  <p:embed/>
                </p:oleObj>
              </mc:Choice>
              <mc:Fallback>
                <p:oleObj name="Equation" r:id="rId11" imgW="132022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292600"/>
                        <a:ext cx="1320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40" name="Object 12"/>
          <p:cNvGraphicFramePr>
            <a:graphicFrameLocks noChangeAspect="1"/>
          </p:cNvGraphicFramePr>
          <p:nvPr/>
        </p:nvGraphicFramePr>
        <p:xfrm>
          <a:off x="5562600" y="4292600"/>
          <a:ext cx="143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" name="Equation" r:id="rId13" imgW="1435100" imgH="279400" progId="Equation.DSMT4">
                  <p:embed/>
                </p:oleObj>
              </mc:Choice>
              <mc:Fallback>
                <p:oleObj name="Equation" r:id="rId13" imgW="1435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92600"/>
                        <a:ext cx="1435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41" name="Object 13"/>
          <p:cNvGraphicFramePr>
            <a:graphicFrameLocks noChangeAspect="1"/>
          </p:cNvGraphicFramePr>
          <p:nvPr/>
        </p:nvGraphicFramePr>
        <p:xfrm>
          <a:off x="3613150" y="4292600"/>
          <a:ext cx="1308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Equation" r:id="rId15" imgW="1308100" imgH="279400" progId="Equation.DSMT4">
                  <p:embed/>
                </p:oleObj>
              </mc:Choice>
              <mc:Fallback>
                <p:oleObj name="Equation" r:id="rId15" imgW="1308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4292600"/>
                        <a:ext cx="1308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42" name="Object 14"/>
          <p:cNvGraphicFramePr>
            <a:graphicFrameLocks noChangeAspect="1"/>
          </p:cNvGraphicFramePr>
          <p:nvPr/>
        </p:nvGraphicFramePr>
        <p:xfrm>
          <a:off x="406400" y="4737100"/>
          <a:ext cx="1320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" name="Equation" r:id="rId17" imgW="1320227" imgH="279279" progId="Equation.DSMT4">
                  <p:embed/>
                </p:oleObj>
              </mc:Choice>
              <mc:Fallback>
                <p:oleObj name="Equation" r:id="rId17" imgW="132022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737100"/>
                        <a:ext cx="1320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92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2060"/>
                </a:solidFill>
              </a:rPr>
              <a:t>2. </a:t>
            </a:r>
            <a:r>
              <a:rPr lang="en-US" altLang="zh-TW" dirty="0" smtClean="0">
                <a:solidFill>
                  <a:srgbClr val="002060"/>
                </a:solidFill>
              </a:rPr>
              <a:t>Methods </a:t>
            </a:r>
            <a:r>
              <a:rPr lang="en-US" altLang="zh-TW" dirty="0">
                <a:solidFill>
                  <a:srgbClr val="002060"/>
                </a:solidFill>
              </a:rPr>
              <a:t>for Optimization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14240"/>
              </p:ext>
            </p:extLst>
          </p:nvPr>
        </p:nvGraphicFramePr>
        <p:xfrm>
          <a:off x="1524000" y="1447800"/>
          <a:ext cx="6096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Conventional</a:t>
                      </a:r>
                      <a:r>
                        <a:rPr lang="en-US" baseline="0" dirty="0" smtClean="0"/>
                        <a:t>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Meta-heuristics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Non-linear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</a:t>
                      </a:r>
                      <a:r>
                        <a:rPr lang="en-US" baseline="0" dirty="0" smtClean="0"/>
                        <a:t>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guarantee of success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Nature-inspired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1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1"/>
            <a:ext cx="9067799" cy="990600"/>
          </a:xfrm>
        </p:spPr>
        <p:txBody>
          <a:bodyPr/>
          <a:lstStyle/>
          <a:p>
            <a:pPr algn="ctr"/>
            <a:r>
              <a:rPr lang="en-US" altLang="zh-TW" sz="3600" dirty="0" smtClean="0">
                <a:solidFill>
                  <a:srgbClr val="002060"/>
                </a:solidFill>
              </a:rPr>
              <a:t>2.1.  </a:t>
            </a:r>
            <a:r>
              <a:rPr lang="en-US" altLang="zh-TW" sz="3600" dirty="0" err="1" smtClean="0">
                <a:solidFill>
                  <a:srgbClr val="FF0000"/>
                </a:solidFill>
              </a:rPr>
              <a:t>InDirect</a:t>
            </a:r>
            <a:r>
              <a:rPr lang="en-US" altLang="zh-TW" sz="3600" dirty="0" smtClean="0">
                <a:solidFill>
                  <a:srgbClr val="002060"/>
                </a:solidFill>
              </a:rPr>
              <a:t> methods for Optimization</a:t>
            </a:r>
            <a:br>
              <a:rPr lang="en-US" altLang="zh-TW" sz="3600" dirty="0" smtClean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611" y="134352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Indirect method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1752600"/>
            <a:ext cx="75723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33832"/>
            <a:ext cx="4219575" cy="260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Indirect methods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9"/>
          <a:stretch/>
        </p:blipFill>
        <p:spPr bwMode="auto">
          <a:xfrm>
            <a:off x="4371975" y="1143000"/>
            <a:ext cx="4772025" cy="307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4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3. Graphical </a:t>
            </a:r>
            <a:r>
              <a:rPr lang="en-US" altLang="en-US" dirty="0" smtClean="0"/>
              <a:t>Representation of </a:t>
            </a:r>
            <a:r>
              <a:rPr lang="en-US" altLang="en-US" dirty="0" smtClean="0"/>
              <a:t>Linear </a:t>
            </a:r>
            <a:r>
              <a:rPr lang="en-US" altLang="en-US" dirty="0" err="1" smtClean="0"/>
              <a:t>Prgrm</a:t>
            </a:r>
            <a:r>
              <a:rPr lang="en-US" altLang="en-US" dirty="0" smtClean="0"/>
              <a:t> </a:t>
            </a:r>
            <a:r>
              <a:rPr lang="en-US" altLang="en-US" dirty="0" smtClean="0"/>
              <a:t>solution</a:t>
            </a:r>
          </a:p>
        </p:txBody>
      </p:sp>
      <p:sp>
        <p:nvSpPr>
          <p:cNvPr id="11267" name="Freeform 36"/>
          <p:cNvSpPr>
            <a:spLocks/>
          </p:cNvSpPr>
          <p:nvPr/>
        </p:nvSpPr>
        <p:spPr bwMode="auto">
          <a:xfrm>
            <a:off x="1665288" y="3136900"/>
            <a:ext cx="1436687" cy="1925638"/>
          </a:xfrm>
          <a:custGeom>
            <a:avLst/>
            <a:gdLst>
              <a:gd name="T0" fmla="*/ 0 w 576"/>
              <a:gd name="T1" fmla="*/ 0 h 864"/>
              <a:gd name="T2" fmla="*/ 0 w 576"/>
              <a:gd name="T3" fmla="*/ 2147483647 h 864"/>
              <a:gd name="T4" fmla="*/ 2147483647 w 576"/>
              <a:gd name="T5" fmla="*/ 2147483647 h 864"/>
              <a:gd name="T6" fmla="*/ 2147483647 w 576"/>
              <a:gd name="T7" fmla="*/ 2147483647 h 864"/>
              <a:gd name="T8" fmla="*/ 2147483647 w 576"/>
              <a:gd name="T9" fmla="*/ 2147483647 h 864"/>
              <a:gd name="T10" fmla="*/ 0 w 576"/>
              <a:gd name="T11" fmla="*/ 0 h 8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" h="864">
                <a:moveTo>
                  <a:pt x="0" y="0"/>
                </a:moveTo>
                <a:lnTo>
                  <a:pt x="0" y="864"/>
                </a:lnTo>
                <a:lnTo>
                  <a:pt x="576" y="864"/>
                </a:lnTo>
                <a:lnTo>
                  <a:pt x="576" y="432"/>
                </a:lnTo>
                <a:lnTo>
                  <a:pt x="336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Line 40"/>
          <p:cNvSpPr>
            <a:spLocks noChangeShapeType="1"/>
          </p:cNvSpPr>
          <p:nvPr/>
        </p:nvSpPr>
        <p:spPr bwMode="auto">
          <a:xfrm>
            <a:off x="3101975" y="4100513"/>
            <a:ext cx="1077913" cy="1069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41"/>
          <p:cNvSpPr>
            <a:spLocks noChangeShapeType="1"/>
          </p:cNvSpPr>
          <p:nvPr/>
        </p:nvSpPr>
        <p:spPr bwMode="auto">
          <a:xfrm>
            <a:off x="3101975" y="5062538"/>
            <a:ext cx="4670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Line 43"/>
          <p:cNvSpPr>
            <a:spLocks noChangeShapeType="1"/>
          </p:cNvSpPr>
          <p:nvPr/>
        </p:nvSpPr>
        <p:spPr bwMode="auto">
          <a:xfrm flipV="1">
            <a:off x="1676400" y="1295400"/>
            <a:ext cx="0" cy="181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44"/>
          <p:cNvSpPr>
            <a:spLocks noChangeShapeType="1"/>
          </p:cNvSpPr>
          <p:nvPr/>
        </p:nvSpPr>
        <p:spPr bwMode="auto">
          <a:xfrm flipH="1" flipV="1">
            <a:off x="1295400" y="2276475"/>
            <a:ext cx="1196975" cy="117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45"/>
          <p:cNvSpPr>
            <a:spLocks noChangeShapeType="1"/>
          </p:cNvSpPr>
          <p:nvPr/>
        </p:nvSpPr>
        <p:spPr bwMode="auto">
          <a:xfrm>
            <a:off x="2503488" y="3457575"/>
            <a:ext cx="4549775" cy="160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46"/>
          <p:cNvSpPr>
            <a:spLocks noChangeShapeType="1"/>
          </p:cNvSpPr>
          <p:nvPr/>
        </p:nvSpPr>
        <p:spPr bwMode="auto">
          <a:xfrm flipH="1" flipV="1">
            <a:off x="1066800" y="2922588"/>
            <a:ext cx="598488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47"/>
          <p:cNvSpPr>
            <a:spLocks noChangeShapeType="1"/>
          </p:cNvSpPr>
          <p:nvPr/>
        </p:nvSpPr>
        <p:spPr bwMode="auto">
          <a:xfrm flipV="1">
            <a:off x="3101975" y="2065338"/>
            <a:ext cx="0" cy="203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Text Box 50"/>
          <p:cNvSpPr txBox="1">
            <a:spLocks noChangeArrowheads="1"/>
          </p:cNvSpPr>
          <p:nvPr/>
        </p:nvSpPr>
        <p:spPr bwMode="auto">
          <a:xfrm>
            <a:off x="2209800" y="3038475"/>
            <a:ext cx="744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(20,60)</a:t>
            </a:r>
          </a:p>
        </p:txBody>
      </p:sp>
      <p:sp>
        <p:nvSpPr>
          <p:cNvPr id="11276" name="Text Box 51"/>
          <p:cNvSpPr txBox="1">
            <a:spLocks noChangeArrowheads="1"/>
          </p:cNvSpPr>
          <p:nvPr/>
        </p:nvSpPr>
        <p:spPr bwMode="auto">
          <a:xfrm>
            <a:off x="2955925" y="5030788"/>
            <a:ext cx="646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(40,0)</a:t>
            </a:r>
          </a:p>
        </p:txBody>
      </p:sp>
      <p:sp>
        <p:nvSpPr>
          <p:cNvPr id="11277" name="Text Box 52"/>
          <p:cNvSpPr txBox="1">
            <a:spLocks noChangeArrowheads="1"/>
          </p:cNvSpPr>
          <p:nvPr/>
        </p:nvSpPr>
        <p:spPr bwMode="auto">
          <a:xfrm>
            <a:off x="1066800" y="3114675"/>
            <a:ext cx="646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(0,80)</a:t>
            </a:r>
          </a:p>
        </p:txBody>
      </p:sp>
      <p:sp>
        <p:nvSpPr>
          <p:cNvPr id="11278" name="Text Box 53"/>
          <p:cNvSpPr txBox="1">
            <a:spLocks noChangeArrowheads="1"/>
          </p:cNvSpPr>
          <p:nvPr/>
        </p:nvSpPr>
        <p:spPr bwMode="auto">
          <a:xfrm>
            <a:off x="1219200" y="25050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1279" name="Text Box 54"/>
          <p:cNvSpPr txBox="1">
            <a:spLocks noChangeArrowheads="1"/>
          </p:cNvSpPr>
          <p:nvPr/>
        </p:nvSpPr>
        <p:spPr bwMode="auto">
          <a:xfrm>
            <a:off x="2362200" y="3952875"/>
            <a:ext cx="744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(40,20)</a:t>
            </a:r>
          </a:p>
        </p:txBody>
      </p:sp>
      <p:sp>
        <p:nvSpPr>
          <p:cNvPr id="11280" name="Text Box 55"/>
          <p:cNvSpPr txBox="1">
            <a:spLocks noChangeArrowheads="1"/>
          </p:cNvSpPr>
          <p:nvPr/>
        </p:nvSpPr>
        <p:spPr bwMode="auto">
          <a:xfrm>
            <a:off x="1371600" y="5095875"/>
            <a:ext cx="547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(0,0)</a:t>
            </a:r>
          </a:p>
        </p:txBody>
      </p:sp>
      <p:sp>
        <p:nvSpPr>
          <p:cNvPr id="11281" name="Text Box 56"/>
          <p:cNvSpPr txBox="1">
            <a:spLocks noChangeArrowheads="1"/>
          </p:cNvSpPr>
          <p:nvPr/>
        </p:nvSpPr>
        <p:spPr bwMode="auto">
          <a:xfrm rot="2729787">
            <a:off x="3203575" y="4489450"/>
            <a:ext cx="1212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2X1+X2</a:t>
            </a:r>
            <a:r>
              <a:rPr lang="en-US" altLang="en-US" sz="1400" dirty="0">
                <a:latin typeface="Arial" panose="020B0604020202020204" pitchFamily="34" charset="0"/>
                <a:sym typeface="Symbol" panose="05050102010706020507" pitchFamily="18" charset="2"/>
              </a:rPr>
              <a:t>100</a:t>
            </a:r>
          </a:p>
        </p:txBody>
      </p:sp>
      <p:sp>
        <p:nvSpPr>
          <p:cNvPr id="11282" name="Text Box 57"/>
          <p:cNvSpPr txBox="1">
            <a:spLocks noChangeArrowheads="1"/>
          </p:cNvSpPr>
          <p:nvPr/>
        </p:nvSpPr>
        <p:spPr bwMode="auto">
          <a:xfrm rot="1024961">
            <a:off x="4394200" y="4029075"/>
            <a:ext cx="101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X1+X2</a:t>
            </a: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80</a:t>
            </a:r>
          </a:p>
        </p:txBody>
      </p:sp>
      <p:sp>
        <p:nvSpPr>
          <p:cNvPr id="11283" name="Text Box 58"/>
          <p:cNvSpPr txBox="1">
            <a:spLocks noChangeArrowheads="1"/>
          </p:cNvSpPr>
          <p:nvPr/>
        </p:nvSpPr>
        <p:spPr bwMode="auto">
          <a:xfrm>
            <a:off x="4114800" y="5019675"/>
            <a:ext cx="646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(50,0)</a:t>
            </a:r>
          </a:p>
        </p:txBody>
      </p:sp>
      <p:sp>
        <p:nvSpPr>
          <p:cNvPr id="11284" name="Text Box 59"/>
          <p:cNvSpPr txBox="1">
            <a:spLocks noChangeArrowheads="1"/>
          </p:cNvSpPr>
          <p:nvPr/>
        </p:nvSpPr>
        <p:spPr bwMode="auto">
          <a:xfrm>
            <a:off x="6821488" y="5019675"/>
            <a:ext cx="64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(80,0)</a:t>
            </a:r>
          </a:p>
        </p:txBody>
      </p:sp>
      <p:sp>
        <p:nvSpPr>
          <p:cNvPr id="11285" name="Text Box 60"/>
          <p:cNvSpPr txBox="1">
            <a:spLocks noChangeArrowheads="1"/>
          </p:cNvSpPr>
          <p:nvPr/>
        </p:nvSpPr>
        <p:spPr bwMode="auto">
          <a:xfrm>
            <a:off x="7696200" y="4867275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286" name="Text Box 61"/>
          <p:cNvSpPr txBox="1">
            <a:spLocks noChangeArrowheads="1"/>
          </p:cNvSpPr>
          <p:nvPr/>
        </p:nvSpPr>
        <p:spPr bwMode="auto">
          <a:xfrm>
            <a:off x="1600200" y="904875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</a:t>
            </a:r>
            <a:r>
              <a:rPr lang="en-US" altLang="en-US" sz="18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87" name="Text Box 62"/>
          <p:cNvSpPr txBox="1">
            <a:spLocks noChangeArrowheads="1"/>
          </p:cNvSpPr>
          <p:nvPr/>
        </p:nvSpPr>
        <p:spPr bwMode="auto">
          <a:xfrm>
            <a:off x="2895600" y="1743075"/>
            <a:ext cx="69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X1</a:t>
            </a: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40</a:t>
            </a:r>
          </a:p>
        </p:txBody>
      </p:sp>
      <p:sp>
        <p:nvSpPr>
          <p:cNvPr id="11288" name="Text Box 63"/>
          <p:cNvSpPr txBox="1">
            <a:spLocks noChangeArrowheads="1"/>
          </p:cNvSpPr>
          <p:nvPr/>
        </p:nvSpPr>
        <p:spPr bwMode="auto">
          <a:xfrm>
            <a:off x="1133475" y="1438275"/>
            <a:ext cx="69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X1</a:t>
            </a: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0</a:t>
            </a:r>
          </a:p>
        </p:txBody>
      </p:sp>
      <p:sp>
        <p:nvSpPr>
          <p:cNvPr id="11289" name="Text Box 64"/>
          <p:cNvSpPr txBox="1">
            <a:spLocks noChangeArrowheads="1"/>
          </p:cNvSpPr>
          <p:nvPr/>
        </p:nvSpPr>
        <p:spPr bwMode="auto">
          <a:xfrm>
            <a:off x="5029200" y="4791075"/>
            <a:ext cx="69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X2</a:t>
            </a: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0</a:t>
            </a:r>
          </a:p>
        </p:txBody>
      </p:sp>
      <p:sp>
        <p:nvSpPr>
          <p:cNvPr id="11290" name="AutoShape 65"/>
          <p:cNvSpPr>
            <a:spLocks noChangeArrowheads="1"/>
          </p:cNvSpPr>
          <p:nvPr/>
        </p:nvSpPr>
        <p:spPr bwMode="auto">
          <a:xfrm>
            <a:off x="1752600" y="143827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91" name="AutoShape 66"/>
          <p:cNvSpPr>
            <a:spLocks noChangeArrowheads="1"/>
          </p:cNvSpPr>
          <p:nvPr/>
        </p:nvSpPr>
        <p:spPr bwMode="auto">
          <a:xfrm rot="6859081">
            <a:off x="4152900" y="429577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92" name="AutoShape 67"/>
          <p:cNvSpPr>
            <a:spLocks noChangeArrowheads="1"/>
          </p:cNvSpPr>
          <p:nvPr/>
        </p:nvSpPr>
        <p:spPr bwMode="auto">
          <a:xfrm rot="10800000">
            <a:off x="2590800" y="250507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93" name="AutoShape 68"/>
          <p:cNvSpPr>
            <a:spLocks noChangeArrowheads="1"/>
          </p:cNvSpPr>
          <p:nvPr/>
        </p:nvSpPr>
        <p:spPr bwMode="auto">
          <a:xfrm rot="8821685">
            <a:off x="3200400" y="463867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94" name="AutoShape 69"/>
          <p:cNvSpPr>
            <a:spLocks noChangeArrowheads="1"/>
          </p:cNvSpPr>
          <p:nvPr/>
        </p:nvSpPr>
        <p:spPr bwMode="auto">
          <a:xfrm rot="-5400000">
            <a:off x="4762500" y="467677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95" name="Text Box 71"/>
          <p:cNvSpPr txBox="1">
            <a:spLocks noChangeArrowheads="1"/>
          </p:cNvSpPr>
          <p:nvPr/>
        </p:nvSpPr>
        <p:spPr bwMode="auto">
          <a:xfrm>
            <a:off x="1812925" y="4225925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Feasible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region</a:t>
            </a:r>
          </a:p>
        </p:txBody>
      </p:sp>
      <p:sp>
        <p:nvSpPr>
          <p:cNvPr id="36" name="Line 73"/>
          <p:cNvSpPr>
            <a:spLocks noChangeShapeType="1"/>
          </p:cNvSpPr>
          <p:nvPr/>
        </p:nvSpPr>
        <p:spPr bwMode="auto">
          <a:xfrm>
            <a:off x="381000" y="1838325"/>
            <a:ext cx="5029200" cy="3800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03"/>
          <p:cNvSpPr txBox="1">
            <a:spLocks noChangeArrowheads="1"/>
          </p:cNvSpPr>
          <p:nvPr/>
        </p:nvSpPr>
        <p:spPr bwMode="auto">
          <a:xfrm rot="1910776">
            <a:off x="274638" y="1790700"/>
            <a:ext cx="1100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Z=3x1+2X2</a:t>
            </a:r>
            <a:endParaRPr lang="en-US" altLang="en-US" sz="1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8" name="Oval 104"/>
          <p:cNvSpPr>
            <a:spLocks noChangeArrowheads="1"/>
          </p:cNvSpPr>
          <p:nvPr/>
        </p:nvSpPr>
        <p:spPr bwMode="auto">
          <a:xfrm>
            <a:off x="2438400" y="334327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" name="AutoShape 106"/>
          <p:cNvSpPr>
            <a:spLocks noChangeArrowheads="1"/>
          </p:cNvSpPr>
          <p:nvPr/>
        </p:nvSpPr>
        <p:spPr bwMode="auto">
          <a:xfrm>
            <a:off x="5105400" y="2428875"/>
            <a:ext cx="3124200" cy="1219200"/>
          </a:xfrm>
          <a:prstGeom prst="wedgeEllipseCallout">
            <a:avLst>
              <a:gd name="adj1" fmla="val -133333"/>
              <a:gd name="adj2" fmla="val 3190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Objective function value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Z= 3*20+2*60=180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74F63D-96EF-4732-A7DC-FC2A3467C86C}" type="slidenum">
              <a:rPr lang="en-US" altLang="en-US">
                <a:latin typeface="Tahoma" panose="020B0604030504040204" pitchFamily="34" charset="0"/>
              </a:rPr>
              <a:pPr/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21387E-6 L 0.20834 -0.21156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105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6069E-6 L 0.30816 -0.02474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9" y="-1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2060"/>
                </a:solidFill>
              </a:rPr>
              <a:t>2. </a:t>
            </a:r>
            <a:r>
              <a:rPr lang="en-US" altLang="zh-TW" sz="3200" dirty="0" smtClean="0">
                <a:solidFill>
                  <a:srgbClr val="FF0000"/>
                </a:solidFill>
              </a:rPr>
              <a:t>Direct </a:t>
            </a:r>
            <a:r>
              <a:rPr lang="en-US" altLang="zh-TW" sz="3200" dirty="0" smtClean="0">
                <a:solidFill>
                  <a:srgbClr val="002060"/>
                </a:solidFill>
              </a:rPr>
              <a:t> </a:t>
            </a:r>
            <a:r>
              <a:rPr lang="en-US" altLang="zh-TW" sz="3200" dirty="0">
                <a:solidFill>
                  <a:srgbClr val="002060"/>
                </a:solidFill>
              </a:rPr>
              <a:t>methods for </a:t>
            </a:r>
            <a:r>
              <a:rPr lang="en-US" altLang="zh-TW" sz="3200" dirty="0" smtClean="0">
                <a:solidFill>
                  <a:srgbClr val="002060"/>
                </a:solidFill>
              </a:rPr>
              <a:t>Optimization (cont</a:t>
            </a:r>
            <a:r>
              <a:rPr lang="en-US" altLang="zh-TW" sz="3200" dirty="0" smtClean="0">
                <a:solidFill>
                  <a:srgbClr val="002060"/>
                </a:solidFill>
              </a:rPr>
              <a:t>.)  Meta-</a:t>
            </a:r>
            <a:r>
              <a:rPr lang="en-US" altLang="zh-TW" sz="3200" dirty="0" err="1" smtClean="0">
                <a:solidFill>
                  <a:srgbClr val="002060"/>
                </a:solidFill>
              </a:rPr>
              <a:t>hueristic</a:t>
            </a:r>
            <a:endParaRPr lang="en-US" sz="3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905000"/>
            <a:ext cx="59817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3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r="9451" b="7165"/>
          <a:stretch/>
        </p:blipFill>
        <p:spPr bwMode="auto">
          <a:xfrm>
            <a:off x="380999" y="1524000"/>
            <a:ext cx="8683507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9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Direct methods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1676400"/>
            <a:ext cx="66198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0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924800" cy="685800"/>
          </a:xfrm>
        </p:spPr>
        <p:txBody>
          <a:bodyPr/>
          <a:lstStyle/>
          <a:p>
            <a:r>
              <a:rPr lang="en-US" altLang="zh-TW" dirty="0" smtClean="0"/>
              <a:t>2.2. </a:t>
            </a:r>
            <a:r>
              <a:rPr lang="en-US" dirty="0"/>
              <a:t>Object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Object </a:t>
            </a:r>
            <a:r>
              <a:rPr lang="en-US" dirty="0"/>
              <a:t>function </a:t>
            </a:r>
            <a:r>
              <a:rPr lang="en-US" dirty="0" smtClean="0"/>
              <a:t>can be written as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 smtClean="0"/>
          </a:p>
          <a:p>
            <a:r>
              <a:rPr lang="en-US" sz="2000" dirty="0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y = fitness(x)</a:t>
            </a:r>
          </a:p>
          <a:p>
            <a:r>
              <a:rPr lang="en-US" sz="2000" dirty="0">
                <a:solidFill>
                  <a:srgbClr val="228B22"/>
                </a:solidFill>
                <a:latin typeface="Courier New"/>
              </a:rPr>
              <a:t>% Fitness function.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2000" dirty="0">
                <a:solidFill>
                  <a:srgbClr val="000000"/>
                </a:solidFill>
                <a:latin typeface="Courier New"/>
              </a:rPr>
              <a:t>y = 4/((x(1)-2).^2 +(x(2)-2).^2+1)+3/((x(1)-2).^2 +(x(2)+2).^2+1)+2/((x(1)+2).^2 +(x(2)-2).^2+1);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858000" cy="143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7030A0"/>
                </a:solidFill>
              </a:rPr>
              <a:t>Plot a fitness function (cont.)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36" y="914400"/>
            <a:ext cx="6419099" cy="481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3855" y="2133600"/>
            <a:ext cx="3124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</a:rPr>
              <a:t>x=-5:1:5; y=x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L=length(x);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f=[];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i=1:L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j=1:L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f(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i,j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)=fitness([x(i),y(j)]);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surfc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(x,y,f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/>
              </a:rPr>
              <a:t>LineStyle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'none'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015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79E-8830-4C94-AC51-6A53557430D1}" type="slidenum">
              <a:rPr lang="en-US" altLang="zh-TW">
                <a:solidFill>
                  <a:srgbClr val="000000"/>
                </a:solidFill>
              </a:rPr>
              <a:pPr/>
              <a:t>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Introduction </a:t>
            </a:r>
          </a:p>
          <a:p>
            <a:r>
              <a:rPr lang="en-US" altLang="zh-TW" sz="2800" b="1" dirty="0" smtClean="0">
                <a:solidFill>
                  <a:srgbClr val="002060"/>
                </a:solidFill>
              </a:rPr>
              <a:t>Optimization methods</a:t>
            </a:r>
          </a:p>
          <a:p>
            <a:r>
              <a:rPr lang="en-US" altLang="zh-TW" sz="2800" b="1" dirty="0">
                <a:solidFill>
                  <a:srgbClr val="002060"/>
                </a:solidFill>
              </a:rPr>
              <a:t>Differential evolution </a:t>
            </a:r>
            <a:r>
              <a:rPr lang="en-US" altLang="zh-TW" sz="2800" b="1" dirty="0" smtClean="0">
                <a:solidFill>
                  <a:srgbClr val="002060"/>
                </a:solidFill>
              </a:rPr>
              <a:t>(DE)</a:t>
            </a: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Flower Pollination Algorithm (FPA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</a:p>
          <a:p>
            <a:pPr lvl="0"/>
            <a:r>
              <a:rPr lang="en-US" sz="2800" b="1" dirty="0" smtClean="0">
                <a:solidFill>
                  <a:srgbClr val="002060"/>
                </a:solidFill>
              </a:rPr>
              <a:t>Bat-Algorithm </a:t>
            </a:r>
            <a:r>
              <a:rPr lang="en-US" sz="2800" b="1" dirty="0" smtClean="0">
                <a:solidFill>
                  <a:srgbClr val="002060"/>
                </a:solidFill>
              </a:rPr>
              <a:t>(BA)</a:t>
            </a:r>
            <a:endParaRPr lang="en-US" sz="2800" b="1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Artificial Bee Colony </a:t>
            </a:r>
            <a:r>
              <a:rPr lang="en-US" sz="2800" b="1" dirty="0" smtClean="0">
                <a:solidFill>
                  <a:srgbClr val="002060"/>
                </a:solidFill>
              </a:rPr>
              <a:t>Algorithm(ABC)</a:t>
            </a:r>
          </a:p>
          <a:p>
            <a:r>
              <a:rPr lang="en-US" altLang="zh-TW" sz="2800" b="1" dirty="0" smtClean="0">
                <a:solidFill>
                  <a:srgbClr val="002060"/>
                </a:solidFill>
              </a:rPr>
              <a:t>Demo</a:t>
            </a:r>
            <a:endParaRPr lang="en-US" altLang="zh-TW" sz="2800" b="1" dirty="0">
              <a:solidFill>
                <a:srgbClr val="002060"/>
              </a:solidFill>
            </a:endParaRPr>
          </a:p>
          <a:p>
            <a:r>
              <a:rPr lang="en-US" altLang="zh-TW" sz="2800" b="1" dirty="0" smtClean="0">
                <a:solidFill>
                  <a:srgbClr val="002060"/>
                </a:solidFill>
              </a:rPr>
              <a:t>Conclusions</a:t>
            </a:r>
            <a:endParaRPr lang="en-US" altLang="zh-TW" sz="2800" b="1" dirty="0">
              <a:solidFill>
                <a:srgbClr val="002060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706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Plot a fitness function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=-5:1:5; y=x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L=length(x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f=[];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i=1:L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j=1:L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</a:rPr>
              <a:t>  f(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i,j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)=sphere([x(i),y(j)]);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surfc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(x,y,f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800" dirty="0" err="1">
                <a:solidFill>
                  <a:srgbClr val="A020F0"/>
                </a:solidFill>
                <a:latin typeface="Courier New"/>
              </a:rPr>
              <a:t>LineStyle</a:t>
            </a:r>
            <a:r>
              <a:rPr lang="en-US" sz="18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dirty="0">
                <a:solidFill>
                  <a:srgbClr val="A020F0"/>
                </a:solidFill>
                <a:latin typeface="Courier New"/>
              </a:rPr>
              <a:t>'none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sz="1800" dirty="0">
                <a:solidFill>
                  <a:srgbClr val="228B22"/>
                </a:solidFill>
                <a:latin typeface="Courier New"/>
              </a:rPr>
              <a:t> </a:t>
            </a:r>
            <a:endParaRPr lang="en-US" sz="1800" dirty="0" smtClean="0">
              <a:solidFill>
                <a:srgbClr val="228B22"/>
              </a:solidFill>
              <a:latin typeface="Courier New"/>
            </a:endParaRPr>
          </a:p>
          <a:p>
            <a:r>
              <a:rPr lang="en-US" sz="1800" dirty="0" smtClean="0">
                <a:solidFill>
                  <a:srgbClr val="228B22"/>
                </a:solidFill>
                <a:latin typeface="Courier New"/>
              </a:rPr>
              <a:t>% </a:t>
            </a:r>
            <a:r>
              <a:rPr lang="en-US" sz="1800" dirty="0">
                <a:solidFill>
                  <a:srgbClr val="228B22"/>
                </a:solidFill>
                <a:latin typeface="Courier New"/>
              </a:rPr>
              <a:t>function f = sphere(x)</a:t>
            </a:r>
          </a:p>
          <a:p>
            <a:r>
              <a:rPr lang="en-US" sz="1800" dirty="0">
                <a:solidFill>
                  <a:srgbClr val="228B22"/>
                </a:solidFill>
                <a:latin typeface="Courier New"/>
              </a:rPr>
              <a:t>% f = sum(x.^2);</a:t>
            </a:r>
          </a:p>
          <a:p>
            <a:r>
              <a:rPr lang="en-US" sz="1800" dirty="0">
                <a:solidFill>
                  <a:srgbClr val="228B22"/>
                </a:solidFill>
                <a:latin typeface="Courier New"/>
              </a:rPr>
              <a:t>% end</a:t>
            </a:r>
          </a:p>
          <a:p>
            <a:endParaRPr 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1066800"/>
            <a:ext cx="4368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5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Metaheuristic Algorithms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Direct methods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Differential evolution (DE)</a:t>
            </a:r>
          </a:p>
          <a:p>
            <a:r>
              <a:rPr lang="en-US" dirty="0" smtClean="0"/>
              <a:t>Flower Pollination Algorithm (FPA)</a:t>
            </a:r>
          </a:p>
          <a:p>
            <a:r>
              <a:rPr lang="en-US" dirty="0" smtClean="0"/>
              <a:t>Bat-Inspired Algorithm (BA)</a:t>
            </a:r>
            <a:endParaRPr lang="en-US" dirty="0"/>
          </a:p>
          <a:p>
            <a:r>
              <a:rPr lang="en-US" dirty="0" smtClean="0"/>
              <a:t>Artificial </a:t>
            </a:r>
            <a:r>
              <a:rPr lang="en-US" dirty="0"/>
              <a:t>Bee Colony </a:t>
            </a:r>
            <a:r>
              <a:rPr lang="en-US" dirty="0" smtClean="0"/>
              <a:t>Algorithm (ABC)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1" y="3174422"/>
            <a:ext cx="51816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0" y="3810000"/>
            <a:ext cx="3414879" cy="253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6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3. Differential </a:t>
            </a:r>
            <a:r>
              <a:rPr lang="en-US" altLang="zh-TW" dirty="0">
                <a:solidFill>
                  <a:srgbClr val="002060"/>
                </a:solidFill>
              </a:rPr>
              <a:t>evolution (DE)</a:t>
            </a:r>
            <a:br>
              <a:rPr lang="en-US" altLang="zh-TW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345" y="1676400"/>
            <a:ext cx="244165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24137"/>
            <a:ext cx="5985164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7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 A brief of </a:t>
            </a:r>
            <a:r>
              <a:rPr lang="en-US" dirty="0" smtClean="0">
                <a:solidFill>
                  <a:srgbClr val="002060"/>
                </a:solidFill>
              </a:rPr>
              <a:t>DE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Differential Evolution </a:t>
            </a:r>
            <a:endParaRPr lang="en-US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/>
              <a:t>Storn</a:t>
            </a:r>
            <a:r>
              <a:rPr lang="en-US" dirty="0"/>
              <a:t> and Price in 1995) </a:t>
            </a:r>
            <a:endParaRPr lang="en-US" dirty="0" smtClean="0"/>
          </a:p>
          <a:p>
            <a:pPr lvl="1"/>
            <a:r>
              <a:rPr lang="en-US" dirty="0" smtClean="0"/>
              <a:t>a stochastic population </a:t>
            </a:r>
            <a:r>
              <a:rPr lang="en-US" dirty="0"/>
              <a:t>based </a:t>
            </a:r>
            <a:endParaRPr lang="en-US" dirty="0" smtClean="0"/>
          </a:p>
          <a:p>
            <a:pPr lvl="2"/>
            <a:r>
              <a:rPr lang="en-US" dirty="0" smtClean="0"/>
              <a:t>evolutionary </a:t>
            </a:r>
            <a:r>
              <a:rPr lang="en-US" dirty="0"/>
              <a:t>algorithm </a:t>
            </a:r>
            <a:endParaRPr lang="en-US" dirty="0" smtClean="0"/>
          </a:p>
          <a:p>
            <a:pPr lvl="2"/>
            <a:r>
              <a:rPr lang="en-US" dirty="0" smtClean="0"/>
              <a:t>fairly </a:t>
            </a:r>
            <a:r>
              <a:rPr lang="en-US" dirty="0"/>
              <a:t>fast and </a:t>
            </a:r>
            <a:endParaRPr lang="en-US" dirty="0" smtClean="0"/>
          </a:p>
          <a:p>
            <a:pPr lvl="2"/>
            <a:r>
              <a:rPr lang="en-US" dirty="0" smtClean="0"/>
              <a:t>reasonably robust</a:t>
            </a:r>
          </a:p>
          <a:p>
            <a:pPr lvl="1"/>
            <a:r>
              <a:rPr lang="en-US" dirty="0" smtClean="0"/>
              <a:t>A population </a:t>
            </a:r>
          </a:p>
          <a:p>
            <a:pPr lvl="2"/>
            <a:r>
              <a:rPr lang="en-US" dirty="0" smtClean="0"/>
              <a:t>within </a:t>
            </a:r>
            <a:r>
              <a:rPr lang="en-US" dirty="0"/>
              <a:t>an n-dimensional search space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is </a:t>
            </a:r>
            <a:r>
              <a:rPr lang="en-US" dirty="0"/>
              <a:t>randomly initialized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then evolves over time </a:t>
            </a:r>
            <a:endParaRPr lang="en-US" dirty="0" smtClean="0"/>
          </a:p>
          <a:p>
            <a:pPr lvl="2"/>
            <a:r>
              <a:rPr lang="en-US" dirty="0" smtClean="0"/>
              <a:t>to </a:t>
            </a:r>
            <a:r>
              <a:rPr lang="en-US" dirty="0"/>
              <a:t>explore the </a:t>
            </a:r>
            <a:r>
              <a:rPr lang="en-US" dirty="0" smtClean="0"/>
              <a:t>search space </a:t>
            </a:r>
            <a:r>
              <a:rPr lang="en-US" dirty="0"/>
              <a:t>and </a:t>
            </a:r>
            <a:endParaRPr lang="en-US" dirty="0" smtClean="0"/>
          </a:p>
          <a:p>
            <a:pPr lvl="2"/>
            <a:r>
              <a:rPr lang="en-US" dirty="0" smtClean="0"/>
              <a:t>to </a:t>
            </a:r>
            <a:r>
              <a:rPr lang="en-US" dirty="0"/>
              <a:t>locate the minima of the objective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/>
            <a:fld id="{0B84E6E3-A610-4934-83B5-234DF74377F7}" type="slidenum">
              <a:rPr kumimoji="0" lang="en-US" altLang="zh-TW"/>
              <a:pPr eaLnBrk="1" hangingPunct="1"/>
              <a:t>24</a:t>
            </a:fld>
            <a:endParaRPr kumimoji="0" lang="en-US" altLang="zh-TW"/>
          </a:p>
        </p:txBody>
      </p:sp>
      <p:sp>
        <p:nvSpPr>
          <p:cNvPr id="40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457200"/>
            <a:ext cx="8382000" cy="685800"/>
          </a:xfrm>
        </p:spPr>
        <p:txBody>
          <a:bodyPr/>
          <a:lstStyle/>
          <a:p>
            <a:r>
              <a:rPr lang="en-US" b="0" dirty="0" smtClean="0">
                <a:latin typeface="Times-Roman"/>
              </a:rPr>
              <a:t>3.2 Compared </a:t>
            </a:r>
            <a:r>
              <a:rPr lang="en-US" b="0" dirty="0">
                <a:latin typeface="Times-Roman"/>
              </a:rPr>
              <a:t>to most other EAs</a:t>
            </a:r>
            <a:endParaRPr lang="en-US" altLang="zh-TW" dirty="0" smtClean="0"/>
          </a:p>
        </p:txBody>
      </p:sp>
      <p:sp>
        <p:nvSpPr>
          <p:cNvPr id="410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FF0000"/>
                </a:solidFill>
              </a:rPr>
              <a:t>Differential Evolution</a:t>
            </a:r>
            <a:r>
              <a:rPr lang="en-US" altLang="zh-TW" dirty="0" smtClean="0"/>
              <a:t> (DE)</a:t>
            </a:r>
          </a:p>
          <a:p>
            <a:pPr lvl="1" eaLnBrk="1" hangingPunct="1"/>
            <a:r>
              <a:rPr lang="en-US" altLang="zh-TW" dirty="0" smtClean="0"/>
              <a:t>Considered as one of the most powerful evolutionary algorithms for real number function optimization nowadays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Font typeface="Times New Roman" pitchFamily="18" charset="0"/>
              <a:buChar char="•"/>
            </a:pPr>
            <a:r>
              <a:rPr kumimoji="0" lang="en-GB" altLang="zh-TW" sz="2000" dirty="0" smtClean="0"/>
              <a:t>"Differential Evolution -- a simple and efficient adaptive scheme for global optimization over continuous spaces, 1995”</a:t>
            </a:r>
            <a:r>
              <a:rPr kumimoji="0" lang="en-GB" altLang="zh-TW" dirty="0" smtClean="0"/>
              <a:t> </a:t>
            </a:r>
          </a:p>
          <a:p>
            <a:pPr lvl="1"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91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Times New Roman"/>
              </a:rPr>
              <a:t>3.2 . Meta-heuristics </a:t>
            </a:r>
            <a:r>
              <a:rPr lang="en-US" b="0" dirty="0">
                <a:latin typeface="Times New Roman"/>
              </a:rPr>
              <a:t>algorithms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36766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 descr="Fig a_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277" y="4191000"/>
            <a:ext cx="435398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1999" y="3380571"/>
            <a:ext cx="417454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Adaptive Control Schema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6488668"/>
            <a:ext cx="6636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From: the state </a:t>
            </a:r>
            <a:r>
              <a:rPr lang="en-US" sz="1400" dirty="0"/>
              <a:t>of the </a:t>
            </a:r>
            <a:r>
              <a:rPr lang="en-US" sz="1400" dirty="0" smtClean="0"/>
              <a:t>Art meta-</a:t>
            </a:r>
            <a:r>
              <a:rPr lang="en-US" sz="1400" dirty="0" err="1" smtClean="0"/>
              <a:t>heu</a:t>
            </a:r>
            <a:r>
              <a:rPr lang="en-US" sz="1400" dirty="0" smtClean="0"/>
              <a:t>- </a:t>
            </a:r>
            <a:r>
              <a:rPr lang="en-US" sz="1400" dirty="0"/>
              <a:t>Sci. Eng. Technol., 4(9): </a:t>
            </a:r>
            <a:r>
              <a:rPr lang="en-US" sz="1400" dirty="0" smtClean="0"/>
              <a:t>pp.1181-1197</a:t>
            </a:r>
            <a:r>
              <a:rPr lang="en-US" sz="1400" dirty="0"/>
              <a:t>, 2012 </a:t>
            </a:r>
          </a:p>
        </p:txBody>
      </p:sp>
    </p:spTree>
    <p:extLst>
      <p:ext uri="{BB962C8B-B14F-4D97-AF65-F5344CB8AC3E}">
        <p14:creationId xmlns:p14="http://schemas.microsoft.com/office/powerpoint/2010/main" val="12078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-Roman"/>
              </a:rPr>
              <a:t>3.2 Compared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-Roman"/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-Roman"/>
              </a:rPr>
              <a:t>Note that although PSO </a:t>
            </a:r>
            <a:endParaRPr lang="en-US" dirty="0" smtClean="0">
              <a:latin typeface="Times-Roman"/>
            </a:endParaRPr>
          </a:p>
          <a:p>
            <a:pPr lvl="1"/>
            <a:r>
              <a:rPr lang="en-US" dirty="0" smtClean="0">
                <a:latin typeface="Times-Roman"/>
              </a:rPr>
              <a:t>is also </a:t>
            </a:r>
            <a:r>
              <a:rPr lang="en-US" dirty="0">
                <a:latin typeface="Times-Roman"/>
              </a:rPr>
              <a:t>very easy to code, </a:t>
            </a:r>
            <a:endParaRPr lang="en-US" dirty="0" smtClean="0">
              <a:latin typeface="Times-Roman"/>
            </a:endParaRPr>
          </a:p>
          <a:p>
            <a:r>
              <a:rPr lang="en-US" dirty="0" smtClean="0">
                <a:latin typeface="Times-Roman"/>
              </a:rPr>
              <a:t>the </a:t>
            </a:r>
            <a:r>
              <a:rPr lang="en-US" dirty="0">
                <a:latin typeface="Times-Roman"/>
              </a:rPr>
              <a:t>performance of DE and </a:t>
            </a:r>
            <a:r>
              <a:rPr lang="en-US" dirty="0" smtClean="0">
                <a:latin typeface="Times-Roman"/>
              </a:rPr>
              <a:t>its variants </a:t>
            </a:r>
          </a:p>
          <a:p>
            <a:pPr lvl="1"/>
            <a:r>
              <a:rPr lang="en-US" dirty="0" smtClean="0">
                <a:latin typeface="Times-Roman"/>
              </a:rPr>
              <a:t>is </a:t>
            </a:r>
            <a:r>
              <a:rPr lang="en-US" dirty="0">
                <a:latin typeface="Times-Roman"/>
              </a:rPr>
              <a:t>largely better than the PSO variants </a:t>
            </a:r>
            <a:r>
              <a:rPr lang="en-US" dirty="0" smtClean="0">
                <a:latin typeface="Times-Roman"/>
              </a:rPr>
              <a:t>over a </a:t>
            </a:r>
            <a:r>
              <a:rPr lang="en-US" dirty="0">
                <a:latin typeface="Times-Roman"/>
              </a:rPr>
              <a:t>wide variety of problems as has been indicated </a:t>
            </a:r>
            <a:r>
              <a:rPr lang="en-US" dirty="0" smtClean="0">
                <a:latin typeface="Times-Roman"/>
              </a:rPr>
              <a:t>by studies as </a:t>
            </a:r>
            <a:r>
              <a:rPr lang="en-US" dirty="0" err="1" smtClean="0">
                <a:latin typeface="Times-Roman"/>
              </a:rPr>
              <a:t>followse</a:t>
            </a:r>
            <a:r>
              <a:rPr lang="en-US" dirty="0" smtClean="0">
                <a:latin typeface="Times-Roman"/>
              </a:rPr>
              <a:t>: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51838"/>
            <a:ext cx="46577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5667375"/>
            <a:ext cx="46767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2060"/>
                </a:solidFill>
                <a:latin typeface="Helvetica"/>
              </a:rPr>
              <a:t>3</a:t>
            </a:r>
            <a:r>
              <a:rPr lang="en-US" b="0" i="0" dirty="0" smtClean="0">
                <a:solidFill>
                  <a:srgbClr val="002060"/>
                </a:solidFill>
                <a:effectLst/>
                <a:latin typeface="Helvetica"/>
              </a:rPr>
              <a:t>.3 Taxonomy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Differential Evolution is </a:t>
            </a:r>
          </a:p>
          <a:p>
            <a:pPr lvl="1"/>
            <a:r>
              <a:rPr lang="en-US" dirty="0" smtClean="0"/>
              <a:t>a Stochastic Direct Search and Global Optimization algorithm, and is </a:t>
            </a:r>
          </a:p>
          <a:p>
            <a:pPr lvl="1"/>
            <a:r>
              <a:rPr lang="en-US" dirty="0" smtClean="0"/>
              <a:t>an instance of an Evolutionary Algorithm from the field of Evolutionary Computation.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It is related to sibling Evolutionary Algorithms</a:t>
            </a:r>
          </a:p>
          <a:p>
            <a:pPr lvl="1"/>
            <a:r>
              <a:rPr lang="en-US" dirty="0" smtClean="0"/>
              <a:t> the Genetic Algorithm, </a:t>
            </a:r>
          </a:p>
          <a:p>
            <a:pPr lvl="1"/>
            <a:r>
              <a:rPr lang="en-US" dirty="0" smtClean="0"/>
              <a:t>Evolutionary Programming, and </a:t>
            </a:r>
          </a:p>
          <a:p>
            <a:pPr lvl="1"/>
            <a:r>
              <a:rPr lang="en-US" dirty="0" smtClean="0"/>
              <a:t>Evolution Strategies, and </a:t>
            </a:r>
          </a:p>
          <a:p>
            <a:pPr lvl="1"/>
            <a:r>
              <a:rPr lang="en-US" dirty="0" smtClean="0"/>
              <a:t>has some similarities with Particle Swarm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3.4 Strategy of 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Involves maintaining a population of candidate solutions subjected to iterations of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recombination,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evaluation, and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selection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recombination approach </a:t>
            </a:r>
          </a:p>
          <a:p>
            <a:pPr lvl="1"/>
            <a:r>
              <a:rPr lang="en-US" dirty="0" smtClean="0"/>
              <a:t>involves the creation of new candidate solution components based on </a:t>
            </a:r>
          </a:p>
          <a:p>
            <a:pPr lvl="2"/>
            <a:r>
              <a:rPr lang="en-US" dirty="0" smtClean="0"/>
              <a:t>the weighted difference between two randomly selected population members added to a third population member. </a:t>
            </a:r>
          </a:p>
          <a:p>
            <a:pPr lvl="1"/>
            <a:r>
              <a:rPr lang="en-US" dirty="0" smtClean="0"/>
              <a:t>This perturbs population members relative to the spread of the broader population. </a:t>
            </a:r>
          </a:p>
          <a:p>
            <a:pPr lvl="1"/>
            <a:r>
              <a:rPr lang="en-US" dirty="0" smtClean="0"/>
              <a:t>In conjunction with selection, </a:t>
            </a:r>
          </a:p>
          <a:p>
            <a:pPr lvl="2"/>
            <a:r>
              <a:rPr lang="en-US" dirty="0" smtClean="0"/>
              <a:t>the perturbation effect self-organizes the sampling of the problem space, bounding it to known areas of interest.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3.5 Background</a:t>
            </a:r>
          </a:p>
        </p:txBody>
      </p:sp>
      <p:sp>
        <p:nvSpPr>
          <p:cNvPr id="5124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400" smtClean="0"/>
              <a:t>DE’s </a:t>
            </a:r>
            <a:r>
              <a:rPr lang="en-US" altLang="zh-TW" sz="2400" smtClean="0">
                <a:solidFill>
                  <a:srgbClr val="FF3300"/>
                </a:solidFill>
              </a:rPr>
              <a:t>Main Idea</a:t>
            </a:r>
            <a:r>
              <a:rPr lang="en-US" altLang="zh-TW" sz="2400" smtClean="0"/>
              <a:t>: (DE/rand/1)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/>
              <a:t>Generate trial vectors (v) using the following formula:</a:t>
            </a:r>
          </a:p>
          <a:p>
            <a:pPr marL="914400" lvl="1" indent="-457200" eaLnBrk="1" hangingPunct="1">
              <a:lnSpc>
                <a:spcPct val="90000"/>
              </a:lnSpc>
            </a:pPr>
            <a:endParaRPr lang="en-US" altLang="zh-TW" sz="2000" smtClean="0"/>
          </a:p>
          <a:p>
            <a:pPr marL="914400" lvl="1" indent="-457200" eaLnBrk="1" hangingPunct="1">
              <a:lnSpc>
                <a:spcPct val="90000"/>
              </a:lnSpc>
            </a:pPr>
            <a:endParaRPr lang="en-US" altLang="zh-TW" sz="2000" smtClean="0"/>
          </a:p>
          <a:p>
            <a:pPr marL="914400" lvl="1" indent="-457200" eaLnBrk="1" hangingPunct="1">
              <a:lnSpc>
                <a:spcPct val="90000"/>
              </a:lnSpc>
            </a:pPr>
            <a:endParaRPr lang="en-US" altLang="zh-TW" sz="2000" smtClean="0"/>
          </a:p>
          <a:p>
            <a:pPr marL="914400" lvl="1" indent="-457200" eaLnBrk="1" hangingPunct="1">
              <a:lnSpc>
                <a:spcPct val="90000"/>
              </a:lnSpc>
            </a:pPr>
            <a:endParaRPr lang="en-US" altLang="zh-TW" sz="2000" smtClean="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/>
              <a:t>It elegantly replaces the two operations: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zh-TW" sz="1800" smtClean="0"/>
              <a:t>Crossover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zh-TW" sz="1800" smtClean="0"/>
              <a:t>Mutation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endParaRPr lang="en-US" altLang="zh-TW" sz="2000" smtClean="0"/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000" smtClean="0"/>
              <a:t>Less parameters to be tuned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000" smtClean="0"/>
              <a:t>Self-organizing ability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951C665-EA33-4A21-B700-A3ADFDE42335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29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3200"/>
            <a:ext cx="4495800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8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58537" y="850823"/>
            <a:ext cx="75648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dirty="0" smtClean="0"/>
              <a:t>Example 1 </a:t>
            </a:r>
            <a:r>
              <a:rPr lang="en-US" dirty="0"/>
              <a:t>of </a:t>
            </a:r>
            <a:r>
              <a:rPr lang="en-US" dirty="0" smtClean="0"/>
              <a:t>optimization!</a:t>
            </a:r>
            <a:endParaRPr lang="en-US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Find </a:t>
            </a:r>
            <a:r>
              <a:rPr lang="en-US" altLang="en-US" dirty="0">
                <a:latin typeface="Arial" panose="020B0604020202020204" pitchFamily="34" charset="0"/>
              </a:rPr>
              <a:t>the shortest path from A to B</a:t>
            </a:r>
          </a:p>
        </p:txBody>
      </p:sp>
      <p:grpSp>
        <p:nvGrpSpPr>
          <p:cNvPr id="31747" name="Group 42"/>
          <p:cNvGrpSpPr>
            <a:grpSpLocks/>
          </p:cNvGrpSpPr>
          <p:nvPr/>
        </p:nvGrpSpPr>
        <p:grpSpPr bwMode="auto">
          <a:xfrm>
            <a:off x="1195355" y="1402557"/>
            <a:ext cx="7018338" cy="5155406"/>
            <a:chOff x="672" y="624"/>
            <a:chExt cx="4656" cy="3504"/>
          </a:xfrm>
        </p:grpSpPr>
        <p:sp>
          <p:nvSpPr>
            <p:cNvPr id="31750" name="Oval 3"/>
            <p:cNvSpPr>
              <a:spLocks noChangeArrowheads="1"/>
            </p:cNvSpPr>
            <p:nvPr/>
          </p:nvSpPr>
          <p:spPr bwMode="auto">
            <a:xfrm>
              <a:off x="4992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51" name="Oval 4"/>
            <p:cNvSpPr>
              <a:spLocks noChangeArrowheads="1"/>
            </p:cNvSpPr>
            <p:nvPr/>
          </p:nvSpPr>
          <p:spPr bwMode="auto">
            <a:xfrm>
              <a:off x="2976" y="624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52" name="Oval 5"/>
            <p:cNvSpPr>
              <a:spLocks noChangeArrowheads="1"/>
            </p:cNvSpPr>
            <p:nvPr/>
          </p:nvSpPr>
          <p:spPr bwMode="auto">
            <a:xfrm>
              <a:off x="2976" y="1200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53" name="Oval 6"/>
            <p:cNvSpPr>
              <a:spLocks noChangeArrowheads="1"/>
            </p:cNvSpPr>
            <p:nvPr/>
          </p:nvSpPr>
          <p:spPr bwMode="auto">
            <a:xfrm>
              <a:off x="2976" y="1872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54" name="Oval 7"/>
            <p:cNvSpPr>
              <a:spLocks noChangeArrowheads="1"/>
            </p:cNvSpPr>
            <p:nvPr/>
          </p:nvSpPr>
          <p:spPr bwMode="auto">
            <a:xfrm>
              <a:off x="2976" y="2448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55" name="Oval 8"/>
            <p:cNvSpPr>
              <a:spLocks noChangeArrowheads="1"/>
            </p:cNvSpPr>
            <p:nvPr/>
          </p:nvSpPr>
          <p:spPr bwMode="auto">
            <a:xfrm>
              <a:off x="2976" y="3024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56" name="Oval 9"/>
            <p:cNvSpPr>
              <a:spLocks noChangeArrowheads="1"/>
            </p:cNvSpPr>
            <p:nvPr/>
          </p:nvSpPr>
          <p:spPr bwMode="auto">
            <a:xfrm>
              <a:off x="2976" y="3696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57" name="Oval 10"/>
            <p:cNvSpPr>
              <a:spLocks noChangeArrowheads="1"/>
            </p:cNvSpPr>
            <p:nvPr/>
          </p:nvSpPr>
          <p:spPr bwMode="auto">
            <a:xfrm>
              <a:off x="1824" y="1344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58" name="Oval 11"/>
            <p:cNvSpPr>
              <a:spLocks noChangeArrowheads="1"/>
            </p:cNvSpPr>
            <p:nvPr/>
          </p:nvSpPr>
          <p:spPr bwMode="auto">
            <a:xfrm>
              <a:off x="1824" y="3168"/>
              <a:ext cx="38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59" name="Oval 12"/>
            <p:cNvSpPr>
              <a:spLocks noChangeArrowheads="1"/>
            </p:cNvSpPr>
            <p:nvPr/>
          </p:nvSpPr>
          <p:spPr bwMode="auto">
            <a:xfrm>
              <a:off x="672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31760" name="AutoShape 13"/>
            <p:cNvCxnSpPr>
              <a:cxnSpLocks noChangeShapeType="1"/>
              <a:stCxn id="31750" idx="2"/>
              <a:endCxn id="31751" idx="6"/>
            </p:cNvCxnSpPr>
            <p:nvPr/>
          </p:nvCxnSpPr>
          <p:spPr bwMode="auto">
            <a:xfrm flipH="1" flipV="1">
              <a:off x="3360" y="840"/>
              <a:ext cx="1632" cy="16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1" name="AutoShape 14"/>
            <p:cNvCxnSpPr>
              <a:cxnSpLocks noChangeShapeType="1"/>
              <a:stCxn id="31750" idx="2"/>
              <a:endCxn id="31752" idx="6"/>
            </p:cNvCxnSpPr>
            <p:nvPr/>
          </p:nvCxnSpPr>
          <p:spPr bwMode="auto">
            <a:xfrm flipH="1" flipV="1">
              <a:off x="3360" y="1416"/>
              <a:ext cx="1632" cy="10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2" name="AutoShape 15"/>
            <p:cNvCxnSpPr>
              <a:cxnSpLocks noChangeShapeType="1"/>
              <a:stCxn id="31750" idx="2"/>
              <a:endCxn id="31753" idx="6"/>
            </p:cNvCxnSpPr>
            <p:nvPr/>
          </p:nvCxnSpPr>
          <p:spPr bwMode="auto">
            <a:xfrm flipH="1" flipV="1">
              <a:off x="3360" y="2088"/>
              <a:ext cx="163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3" name="AutoShape 16"/>
            <p:cNvCxnSpPr>
              <a:cxnSpLocks noChangeShapeType="1"/>
              <a:stCxn id="31750" idx="2"/>
              <a:endCxn id="31754" idx="6"/>
            </p:cNvCxnSpPr>
            <p:nvPr/>
          </p:nvCxnSpPr>
          <p:spPr bwMode="auto">
            <a:xfrm flipH="1">
              <a:off x="3360" y="2472"/>
              <a:ext cx="163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4" name="AutoShape 17"/>
            <p:cNvCxnSpPr>
              <a:cxnSpLocks noChangeShapeType="1"/>
              <a:stCxn id="31750" idx="2"/>
              <a:endCxn id="31755" idx="6"/>
            </p:cNvCxnSpPr>
            <p:nvPr/>
          </p:nvCxnSpPr>
          <p:spPr bwMode="auto">
            <a:xfrm flipH="1">
              <a:off x="3360" y="2472"/>
              <a:ext cx="1632" cy="7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5" name="AutoShape 18"/>
            <p:cNvCxnSpPr>
              <a:cxnSpLocks noChangeShapeType="1"/>
              <a:stCxn id="31750" idx="2"/>
              <a:endCxn id="31756" idx="6"/>
            </p:cNvCxnSpPr>
            <p:nvPr/>
          </p:nvCxnSpPr>
          <p:spPr bwMode="auto">
            <a:xfrm flipH="1">
              <a:off x="3360" y="2472"/>
              <a:ext cx="1632" cy="1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6" name="AutoShape 19"/>
            <p:cNvCxnSpPr>
              <a:cxnSpLocks noChangeShapeType="1"/>
              <a:stCxn id="31751" idx="2"/>
              <a:endCxn id="31757" idx="6"/>
            </p:cNvCxnSpPr>
            <p:nvPr/>
          </p:nvCxnSpPr>
          <p:spPr bwMode="auto">
            <a:xfrm flipH="1">
              <a:off x="2208" y="840"/>
              <a:ext cx="768" cy="7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7" name="AutoShape 20"/>
            <p:cNvCxnSpPr>
              <a:cxnSpLocks noChangeShapeType="1"/>
              <a:stCxn id="31752" idx="2"/>
              <a:endCxn id="31757" idx="6"/>
            </p:cNvCxnSpPr>
            <p:nvPr/>
          </p:nvCxnSpPr>
          <p:spPr bwMode="auto">
            <a:xfrm flipH="1">
              <a:off x="2208" y="1416"/>
              <a:ext cx="76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8" name="AutoShape 21"/>
            <p:cNvCxnSpPr>
              <a:cxnSpLocks noChangeShapeType="1"/>
              <a:stCxn id="31753" idx="2"/>
              <a:endCxn id="31757" idx="6"/>
            </p:cNvCxnSpPr>
            <p:nvPr/>
          </p:nvCxnSpPr>
          <p:spPr bwMode="auto">
            <a:xfrm flipH="1" flipV="1">
              <a:off x="2208" y="1560"/>
              <a:ext cx="768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9" name="AutoShape 22"/>
            <p:cNvCxnSpPr>
              <a:cxnSpLocks noChangeShapeType="1"/>
              <a:stCxn id="31754" idx="2"/>
              <a:endCxn id="31758" idx="6"/>
            </p:cNvCxnSpPr>
            <p:nvPr/>
          </p:nvCxnSpPr>
          <p:spPr bwMode="auto">
            <a:xfrm flipH="1">
              <a:off x="2208" y="2664"/>
              <a:ext cx="768" cy="7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70" name="AutoShape 23"/>
            <p:cNvCxnSpPr>
              <a:cxnSpLocks noChangeShapeType="1"/>
              <a:stCxn id="31755" idx="2"/>
              <a:endCxn id="31758" idx="6"/>
            </p:cNvCxnSpPr>
            <p:nvPr/>
          </p:nvCxnSpPr>
          <p:spPr bwMode="auto">
            <a:xfrm flipH="1">
              <a:off x="2208" y="3240"/>
              <a:ext cx="76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71" name="AutoShape 24"/>
            <p:cNvCxnSpPr>
              <a:cxnSpLocks noChangeShapeType="1"/>
              <a:stCxn id="31756" idx="2"/>
              <a:endCxn id="31758" idx="6"/>
            </p:cNvCxnSpPr>
            <p:nvPr/>
          </p:nvCxnSpPr>
          <p:spPr bwMode="auto">
            <a:xfrm flipH="1" flipV="1">
              <a:off x="2208" y="3384"/>
              <a:ext cx="768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72" name="AutoShape 25"/>
            <p:cNvCxnSpPr>
              <a:cxnSpLocks noChangeShapeType="1"/>
              <a:stCxn id="31757" idx="2"/>
              <a:endCxn id="31759" idx="6"/>
            </p:cNvCxnSpPr>
            <p:nvPr/>
          </p:nvCxnSpPr>
          <p:spPr bwMode="auto">
            <a:xfrm flipH="1">
              <a:off x="1008" y="1560"/>
              <a:ext cx="816" cy="10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73" name="AutoShape 26"/>
            <p:cNvCxnSpPr>
              <a:cxnSpLocks noChangeShapeType="1"/>
              <a:stCxn id="31758" idx="2"/>
              <a:endCxn id="31759" idx="6"/>
            </p:cNvCxnSpPr>
            <p:nvPr/>
          </p:nvCxnSpPr>
          <p:spPr bwMode="auto">
            <a:xfrm flipH="1" flipV="1">
              <a:off x="1008" y="2568"/>
              <a:ext cx="816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74" name="Text Box 27"/>
            <p:cNvSpPr txBox="1">
              <a:spLocks noChangeArrowheads="1"/>
            </p:cNvSpPr>
            <p:nvPr/>
          </p:nvSpPr>
          <p:spPr bwMode="auto">
            <a:xfrm>
              <a:off x="3686" y="200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1775" name="Text Box 28"/>
            <p:cNvSpPr txBox="1">
              <a:spLocks noChangeArrowheads="1"/>
            </p:cNvSpPr>
            <p:nvPr/>
          </p:nvSpPr>
          <p:spPr bwMode="auto">
            <a:xfrm>
              <a:off x="2540" y="16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1776" name="Text Box 29"/>
            <p:cNvSpPr txBox="1">
              <a:spLocks noChangeArrowheads="1"/>
            </p:cNvSpPr>
            <p:nvPr/>
          </p:nvSpPr>
          <p:spPr bwMode="auto">
            <a:xfrm>
              <a:off x="1196" y="188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1777" name="Text Box 30"/>
            <p:cNvSpPr txBox="1">
              <a:spLocks noChangeArrowheads="1"/>
            </p:cNvSpPr>
            <p:nvPr/>
          </p:nvSpPr>
          <p:spPr bwMode="auto">
            <a:xfrm>
              <a:off x="4066" y="136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1778" name="Text Box 31"/>
            <p:cNvSpPr txBox="1">
              <a:spLocks noChangeArrowheads="1"/>
            </p:cNvSpPr>
            <p:nvPr/>
          </p:nvSpPr>
          <p:spPr bwMode="auto">
            <a:xfrm>
              <a:off x="3744" y="279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31779" name="Text Box 32"/>
            <p:cNvSpPr txBox="1">
              <a:spLocks noChangeArrowheads="1"/>
            </p:cNvSpPr>
            <p:nvPr/>
          </p:nvSpPr>
          <p:spPr bwMode="auto">
            <a:xfrm>
              <a:off x="2492" y="279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1780" name="Text Box 33"/>
            <p:cNvSpPr txBox="1">
              <a:spLocks noChangeArrowheads="1"/>
            </p:cNvSpPr>
            <p:nvPr/>
          </p:nvSpPr>
          <p:spPr bwMode="auto">
            <a:xfrm>
              <a:off x="3696" y="241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1781" name="Text Box 34"/>
            <p:cNvSpPr txBox="1">
              <a:spLocks noChangeArrowheads="1"/>
            </p:cNvSpPr>
            <p:nvPr/>
          </p:nvSpPr>
          <p:spPr bwMode="auto">
            <a:xfrm>
              <a:off x="2492" y="129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1782" name="Text Box 35"/>
            <p:cNvSpPr txBox="1">
              <a:spLocks noChangeArrowheads="1"/>
            </p:cNvSpPr>
            <p:nvPr/>
          </p:nvSpPr>
          <p:spPr bwMode="auto">
            <a:xfrm>
              <a:off x="4076" y="31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1783" name="Text Box 36"/>
            <p:cNvSpPr txBox="1">
              <a:spLocks noChangeArrowheads="1"/>
            </p:cNvSpPr>
            <p:nvPr/>
          </p:nvSpPr>
          <p:spPr bwMode="auto">
            <a:xfrm>
              <a:off x="3696" y="149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31784" name="Text Box 37"/>
            <p:cNvSpPr txBox="1">
              <a:spLocks noChangeArrowheads="1"/>
            </p:cNvSpPr>
            <p:nvPr/>
          </p:nvSpPr>
          <p:spPr bwMode="auto">
            <a:xfrm>
              <a:off x="2592" y="374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1785" name="Text Box 38"/>
            <p:cNvSpPr txBox="1">
              <a:spLocks noChangeArrowheads="1"/>
            </p:cNvSpPr>
            <p:nvPr/>
          </p:nvSpPr>
          <p:spPr bwMode="auto">
            <a:xfrm>
              <a:off x="1196" y="29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1786" name="Text Box 39"/>
            <p:cNvSpPr txBox="1">
              <a:spLocks noChangeArrowheads="1"/>
            </p:cNvSpPr>
            <p:nvPr/>
          </p:nvSpPr>
          <p:spPr bwMode="auto">
            <a:xfrm flipH="1">
              <a:off x="2644" y="3081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1787" name="Text Box 40"/>
            <p:cNvSpPr txBox="1">
              <a:spLocks noChangeArrowheads="1"/>
            </p:cNvSpPr>
            <p:nvPr/>
          </p:nvSpPr>
          <p:spPr bwMode="auto">
            <a:xfrm>
              <a:off x="2448" y="9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8</a:t>
              </a:r>
            </a:p>
          </p:txBody>
        </p:sp>
      </p:grpSp>
      <p:sp>
        <p:nvSpPr>
          <p:cNvPr id="31748" name="Text Box 43"/>
          <p:cNvSpPr txBox="1">
            <a:spLocks noChangeArrowheads="1"/>
          </p:cNvSpPr>
          <p:nvPr/>
        </p:nvSpPr>
        <p:spPr bwMode="auto">
          <a:xfrm>
            <a:off x="669925" y="384175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1749" name="Text Box 44"/>
          <p:cNvSpPr txBox="1">
            <a:spLocks noChangeArrowheads="1"/>
          </p:cNvSpPr>
          <p:nvPr/>
        </p:nvSpPr>
        <p:spPr bwMode="auto">
          <a:xfrm>
            <a:off x="8518525" y="37655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9991" y="94953"/>
            <a:ext cx="41040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kern="0" dirty="0">
                <a:solidFill>
                  <a:srgbClr val="002060"/>
                </a:solidFill>
                <a:ea typeface="+mj-ea"/>
              </a:rPr>
              <a:t>1.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Background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8216871-2780-464C-97CC-EDF5965F1E5F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30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0866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457200" y="5943600"/>
            <a:ext cx="8470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smtClean="0">
                <a:solidFill>
                  <a:srgbClr val="000000"/>
                </a:solidFill>
              </a:rPr>
              <a:t>http://ocw.mit.edu/NR/rdonlyres/Sloan-School-of-Management/15-099Fall2003/A40397B9-E8FB-4B45-A41B-D1F69218901F/0/ses2_storn_price.pdf</a:t>
            </a:r>
          </a:p>
        </p:txBody>
      </p:sp>
    </p:spTree>
    <p:extLst>
      <p:ext uri="{BB962C8B-B14F-4D97-AF65-F5344CB8AC3E}">
        <p14:creationId xmlns:p14="http://schemas.microsoft.com/office/powerpoint/2010/main" val="30718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762000"/>
          </a:xfrm>
        </p:spPr>
        <p:txBody>
          <a:bodyPr/>
          <a:lstStyle/>
          <a:p>
            <a:r>
              <a:rPr lang="en-US" sz="3600" dirty="0" smtClean="0"/>
              <a:t>3. 5 Pseudo </a:t>
            </a:r>
            <a:r>
              <a:rPr lang="en-US" sz="3600" dirty="0"/>
              <a:t>code</a:t>
            </a:r>
            <a:br>
              <a:rPr lang="en-US" sz="3600" dirty="0"/>
            </a:br>
            <a:r>
              <a:rPr lang="en-US" sz="3600" dirty="0" smtClean="0"/>
              <a:t>DE/rand/1/bin</a:t>
            </a:r>
            <a:endParaRPr lang="en-US" sz="36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82" y="1295400"/>
            <a:ext cx="40436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025665" y="2819400"/>
            <a:ext cx="2667000" cy="2895600"/>
            <a:chOff x="3429000" y="3276600"/>
            <a:chExt cx="2667000" cy="2895600"/>
          </a:xfrm>
        </p:grpSpPr>
        <p:sp>
          <p:nvSpPr>
            <p:cNvPr id="5" name="Rectangle 4"/>
            <p:cNvSpPr/>
            <p:nvPr/>
          </p:nvSpPr>
          <p:spPr>
            <a:xfrm>
              <a:off x="3581400" y="3276600"/>
              <a:ext cx="2438400" cy="4572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3886200"/>
              <a:ext cx="1752600" cy="1371600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5562600"/>
              <a:ext cx="2514600" cy="6096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76600" y="26670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1981200"/>
            <a:ext cx="2819400" cy="13849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Other mutation rules:</a:t>
            </a:r>
          </a:p>
          <a:p>
            <a:r>
              <a:rPr lang="en-US" sz="1400" dirty="0" smtClean="0"/>
              <a:t>DE/best/1</a:t>
            </a:r>
          </a:p>
          <a:p>
            <a:r>
              <a:rPr lang="en-US" sz="1400" dirty="0" smtClean="0"/>
              <a:t>DE/cur-to-best/1</a:t>
            </a:r>
          </a:p>
          <a:p>
            <a:r>
              <a:rPr lang="en-US" sz="1400" dirty="0" smtClean="0"/>
              <a:t>DE/best/2</a:t>
            </a:r>
          </a:p>
          <a:p>
            <a:r>
              <a:rPr lang="en-US" sz="1400" dirty="0" smtClean="0"/>
              <a:t>DE/rand/2</a:t>
            </a:r>
          </a:p>
          <a:p>
            <a:r>
              <a:rPr lang="en-US" sz="1400" dirty="0" smtClean="0"/>
              <a:t>DE/rand-to-best/2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43200" y="5410200"/>
            <a:ext cx="1524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5391834"/>
            <a:ext cx="289560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Only three parameters</a:t>
            </a:r>
          </a:p>
          <a:p>
            <a:r>
              <a:rPr lang="en-US" sz="1200" dirty="0" smtClean="0"/>
              <a:t>F (scale factor) CR (crossover ratio)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S</a:t>
            </a:r>
            <a:r>
              <a:rPr lang="en-US" sz="1200" baseline="-25000" dirty="0" err="1" smtClean="0"/>
              <a:t>pop</a:t>
            </a:r>
            <a:r>
              <a:rPr lang="en-US" sz="1200" baseline="-25000" dirty="0" smtClean="0"/>
              <a:t>   </a:t>
            </a:r>
            <a:r>
              <a:rPr lang="en-US" sz="1200" dirty="0" smtClean="0"/>
              <a:t>(population size)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99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39" y="1524000"/>
            <a:ext cx="57435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8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91440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3.6. DE Variants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72114602"/>
                  </p:ext>
                </p:extLst>
              </p:nvPr>
            </p:nvGraphicFramePr>
            <p:xfrm>
              <a:off x="380998" y="1524003"/>
              <a:ext cx="8458201" cy="480059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85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238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85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7219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1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Original DE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𝐕</m:t>
                                </m:r>
                                <m:r>
                                  <a:rPr lang="en-US" sz="1600" b="1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𝒓</m:t>
                                    </m:r>
                                    <m:r>
                                      <a:rPr lang="en-US" sz="1600" b="1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7219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2</a:t>
                          </a:r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-Roman"/>
                              <a:ea typeface="PMingLiU"/>
                              <a:cs typeface="Times-Roman"/>
                            </a:rPr>
                            <a:t>DE/best/1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𝐕</m:t>
                                </m:r>
                                <m:r>
                                  <a:rPr lang="en-US" sz="1600" b="1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𝒃𝒆𝒔𝒕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7219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3</a:t>
                          </a:r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DE/cur-to-best/1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>
                                    <a:solidFill>
                                      <a:srgbClr val="984807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𝐕</m:t>
                                </m:r>
                                <m:r>
                                  <a:rPr lang="en-US" sz="1600" b="1" i="1">
                                    <a:solidFill>
                                      <a:srgbClr val="984807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rgbClr val="98480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rgbClr val="984807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rgbClr val="984807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𝒄</m:t>
                                    </m:r>
                                    <m:r>
                                      <a:rPr lang="en-US" sz="1600" b="1" i="1">
                                        <a:solidFill>
                                          <a:srgbClr val="984807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solidFill>
                                      <a:srgbClr val="984807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rgbClr val="984807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rgbClr val="98480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984807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984807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984807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𝒃𝒆𝒔𝒕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solidFill>
                                          <a:srgbClr val="984807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984807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984807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984807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𝒄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984807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1" i="1">
                                    <a:solidFill>
                                      <a:srgbClr val="984807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rgbClr val="984807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rgbClr val="98480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984807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984807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984807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984807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solidFill>
                                          <a:srgbClr val="984807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984807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984807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984807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984807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7219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4</a:t>
                          </a:r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-Roman"/>
                              <a:ea typeface="PMingLiU"/>
                              <a:cs typeface="Times-Roman"/>
                            </a:rPr>
                            <a:t>DE/best/2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𝐕</m:t>
                                </m:r>
                                <m:r>
                                  <a:rPr lang="en-US" sz="1600" b="1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𝒃𝒆𝒔𝒕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1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7219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5</a:t>
                          </a:r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DE/rand/2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𝐕</m:t>
                                </m:r>
                                <m:r>
                                  <a:rPr lang="en-US" sz="1600" b="1" i="1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𝒓</m:t>
                                    </m:r>
                                    <m:r>
                                      <a:rPr lang="en-US" sz="1600" b="1" i="1"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1" i="1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07219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6</a:t>
                          </a:r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-Roman"/>
                              <a:ea typeface="PMingLiU"/>
                              <a:cs typeface="Times-Roman"/>
                            </a:rPr>
                            <a:t>DE/rand-to-best/1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𝐕</m:t>
                                </m:r>
                                <m:r>
                                  <a:rPr lang="en-US" sz="1600" b="1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𝒓</m:t>
                                    </m:r>
                                    <m: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𝒃𝒆𝒔𝒕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1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07219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7</a:t>
                          </a:r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DE/rand-to-best/2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𝐕</m:t>
                                </m:r>
                                <m: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𝒃𝒆𝒔𝒕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/>
                                        <a:ea typeface="PMingLiU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2321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8</a:t>
                          </a:r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-Roman"/>
                              <a:ea typeface="PMingLiU"/>
                              <a:cs typeface="Times-Roman"/>
                            </a:rPr>
                            <a:t>DE/current-to-rand/1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PMingLiU"/>
                                </a:rPr>
                                <m:t>𝐕</m:t>
                              </m:r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PMingLiU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PMingLiU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/>
                                      <a:ea typeface="PMingLiU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/>
                                      <a:ea typeface="PMingLiU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PMingLiU"/>
                                </a:rPr>
                                <m:t>+</m:t>
                              </m:r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PMingLiU"/>
                                </a:rPr>
                                <m:t>𝑲</m:t>
                              </m:r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PMingLiU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PMingLiU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/>
                                          <a:ea typeface="PMingLiU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/>
                                          <a:ea typeface="PMingLiU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/>
                                      <a:ea typeface="PMingLiU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PMingLiU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/>
                                          <a:ea typeface="PMingLiU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/>
                                          <a:ea typeface="PMingLiU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PMingLiU"/>
                                </a:rPr>
                                <m:t>+</m:t>
                              </m:r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PMingLiU"/>
                                </a:rPr>
                                <m:t>𝑭</m:t>
                              </m:r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/>
                                  <a:ea typeface="PMingLiU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PMingLiU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PMingLiU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/>
                                          <a:ea typeface="PMingLiU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/>
                                          <a:ea typeface="PMingLiU"/>
                                        </a:rPr>
                                        <m:t>𝒓</m:t>
                                      </m:r>
                                    </m:sub>
                                  </m:sSub>
                                  <m: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/>
                                      <a:ea typeface="PMingLiU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PMingLiU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/>
                                          <a:ea typeface="PMingLiU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/>
                                          <a:ea typeface="PMingLiU"/>
                                        </a:rPr>
                                        <m:t>𝒔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600" b="1" dirty="0">
                              <a:solidFill>
                                <a:srgbClr val="00206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, K-random(0,1), F’=K.F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877742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9</a:t>
                          </a:r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DE/rand/1/either-or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𝐕</m:t>
                                </m:r>
                                <m:r>
                                  <a:rPr lang="en-US" sz="1600" b="1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ea typeface="PMingLiU"/>
                                  </a:rPr>
                                  <m:t>=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600" b="1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6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PMingLiU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/>
                                                <a:ea typeface="PMingLiU"/>
                                              </a:rPr>
                                              <m:t>𝑿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/>
                                                <a:ea typeface="PMingLiU"/>
                                              </a:rPr>
                                              <m:t>𝒓</m:t>
                                            </m:r>
                                            <m: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/>
                                                <a:ea typeface="PMingLiU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+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𝑭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PMingLiU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PMingLiU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PMingLiU"/>
                                                  </a:rPr>
                                                  <m:t>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PMingLiU"/>
                                                  </a:rPr>
                                                  <m:t>𝒓</m:t>
                                                </m:r>
                                                <m: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PMingLiU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/>
                                                <a:ea typeface="PMingLiU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PMingLiU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PMingLiU"/>
                                                  </a:rPr>
                                                  <m:t>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PMingLiU"/>
                                                  </a:rPr>
                                                  <m:t>𝒓</m:t>
                                                </m:r>
                                                <m: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PMingLiU"/>
                                                  </a:rPr>
                                                  <m:t>𝟑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6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 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𝒊𝒇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(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𝒓𝒂𝒏𝒅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PMingLiU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/>
                                                <a:ea typeface="PMingLiU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/>
                                                <a:ea typeface="PMingLiU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/>
                                                <a:ea typeface="PMingLiU"/>
                                              </a:rPr>
                                              <m:t>𝟏</m:t>
                                            </m:r>
                                          </m:e>
                                        </m:d>
                                        <m:r>
                                          <a:rPr lang="en-US" sz="16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&lt;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𝒑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PMingLiU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/>
                                                <a:ea typeface="PMingLiU"/>
                                              </a:rPr>
                                              <m:t>𝑿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/>
                                                <a:ea typeface="PMingLiU"/>
                                              </a:rPr>
                                              <m:t>𝒓</m:t>
                                            </m:r>
                                            <m: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/>
                                                <a:ea typeface="PMingLiU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+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𝑲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PMingLiU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PMingLiU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PMingLiU"/>
                                                  </a:rPr>
                                                  <m:t>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PMingLiU"/>
                                                  </a:rPr>
                                                  <m:t>𝒓</m:t>
                                                </m:r>
                                                <m: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PMingLiU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/>
                                                <a:ea typeface="PMingLiU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PMingLiU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PMingLiU"/>
                                                  </a:rPr>
                                                  <m:t>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PMingLiU"/>
                                                  </a:rPr>
                                                  <m:t>𝟑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1" i="1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/>
                                                <a:ea typeface="PMingLiU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PMingLiU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PMingLiU"/>
                                                  </a:rPr>
                                                  <m:t>𝟐</m:t>
                                                </m:r>
                                                <m: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PMingLiU"/>
                                                  </a:rPr>
                                                  <m:t>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PMingLiU"/>
                                                  </a:rPr>
                                                  <m:t>𝒓</m:t>
                                                </m:r>
                                                <m:r>
                                                  <a:rPr lang="en-US" sz="16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PMingLiU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6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 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  <a:ea typeface="PMingLiU"/>
                                          </a:rPr>
                                          <m:t>𝒐𝒕𝒉𝒆𝒓𝒘𝒊𝒔𝒆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9061190"/>
                  </p:ext>
                </p:extLst>
              </p:nvPr>
            </p:nvGraphicFramePr>
            <p:xfrm>
              <a:off x="380998" y="1524003"/>
              <a:ext cx="8458201" cy="505781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85802"/>
                    <a:gridCol w="2023831"/>
                    <a:gridCol w="5748568"/>
                  </a:tblGrid>
                  <a:tr h="507219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1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Original DE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7190" b="-900000"/>
                          </a:stretch>
                        </a:blipFill>
                      </a:tcPr>
                    </a:tc>
                  </a:tr>
                  <a:tr h="507219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2</a:t>
                          </a:r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-Roman"/>
                              <a:ea typeface="PMingLiU"/>
                              <a:cs typeface="Times-Roman"/>
                            </a:rPr>
                            <a:t>DE/best/1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7190" t="-100000" b="-800000"/>
                          </a:stretch>
                        </a:blipFill>
                      </a:tcPr>
                    </a:tc>
                  </a:tr>
                  <a:tr h="507219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3</a:t>
                          </a:r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DE/cur-to-best/1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7190" t="-197619" b="-690476"/>
                          </a:stretch>
                        </a:blipFill>
                      </a:tcPr>
                    </a:tc>
                  </a:tr>
                  <a:tr h="507219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4</a:t>
                          </a:r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-Roman"/>
                              <a:ea typeface="PMingLiU"/>
                              <a:cs typeface="Times-Roman"/>
                            </a:rPr>
                            <a:t>DE/best/2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7190" t="-301205" b="-598795"/>
                          </a:stretch>
                        </a:blipFill>
                      </a:tcPr>
                    </a:tc>
                  </a:tr>
                  <a:tr h="507219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5</a:t>
                          </a:r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DE/rand/2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7190" t="-401205" b="-498795"/>
                          </a:stretch>
                        </a:blipFill>
                      </a:tcPr>
                    </a:tc>
                  </a:tr>
                  <a:tr h="507219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6</a:t>
                          </a:r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-Roman"/>
                              <a:ea typeface="PMingLiU"/>
                              <a:cs typeface="Times-Roman"/>
                            </a:rPr>
                            <a:t>DE/rand-to-best/1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7190" t="-501205" b="-398795"/>
                          </a:stretch>
                        </a:blipFill>
                      </a:tcPr>
                    </a:tc>
                  </a:tr>
                  <a:tr h="507219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7</a:t>
                          </a:r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DE/rand-to-best/2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7190" t="-594048" b="-294048"/>
                          </a:stretch>
                        </a:blipFill>
                      </a:tcPr>
                    </a:tc>
                  </a:tr>
                  <a:tr h="629539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8</a:t>
                          </a:r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-Roman"/>
                              <a:ea typeface="PMingLiU"/>
                              <a:cs typeface="Times-Roman"/>
                            </a:rPr>
                            <a:t>DE/current-to-rand/1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7190" t="-566019" b="-139806"/>
                          </a:stretch>
                        </a:blipFill>
                      </a:tcPr>
                    </a:tc>
                  </a:tr>
                  <a:tr h="877742">
                    <a:tc>
                      <a:txBody>
                        <a:bodyPr/>
                        <a:lstStyle/>
                        <a:p>
                          <a:pPr marR="3429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9</a:t>
                          </a:r>
                          <a:endParaRPr lang="en-US" sz="160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PMingLiU"/>
                            </a:rPr>
                            <a:t>DE/rand/1/either-or</a:t>
                          </a:r>
                          <a:endParaRPr lang="en-US" sz="1600" dirty="0">
                            <a:effectLst/>
                            <a:latin typeface="Times New Roman"/>
                            <a:ea typeface="PMingLiU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7190" t="-47638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89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3.7. Example (DE</a:t>
            </a:r>
            <a:r>
              <a:rPr lang="en-US" altLang="zh-TW" dirty="0">
                <a:solidFill>
                  <a:srgbClr val="002060"/>
                </a:solidFill>
              </a:rPr>
              <a:t>)</a:t>
            </a:r>
            <a:br>
              <a:rPr lang="en-US" altLang="zh-TW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345" y="1676400"/>
            <a:ext cx="244165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24137"/>
            <a:ext cx="5985164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1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39" y="1524000"/>
            <a:ext cx="57435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4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2286000"/>
          </a:xfrm>
        </p:spPr>
        <p:txBody>
          <a:bodyPr/>
          <a:lstStyle/>
          <a:p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j = 1:Popsize 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Pop(j,:)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Lb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+ 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Ub-Lb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).*rand(1,dim); 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rgbClr val="218A21"/>
                </a:solidFill>
                <a:latin typeface="Courier New"/>
              </a:rPr>
              <a:t>% </a:t>
            </a:r>
            <a:r>
              <a:rPr lang="en-US" sz="1600" dirty="0" err="1">
                <a:solidFill>
                  <a:srgbClr val="218A21"/>
                </a:solidFill>
                <a:latin typeface="Courier New"/>
              </a:rPr>
              <a:t>Fx</a:t>
            </a:r>
            <a:r>
              <a:rPr lang="en-US" sz="1600" dirty="0">
                <a:solidFill>
                  <a:srgbClr val="218A21"/>
                </a:solidFill>
                <a:latin typeface="Courier New"/>
              </a:rPr>
              <a:t>(j) = </a:t>
            </a:r>
            <a:r>
              <a:rPr lang="en-US" sz="1600" dirty="0" err="1">
                <a:solidFill>
                  <a:srgbClr val="218A21"/>
                </a:solidFill>
                <a:latin typeface="Courier New"/>
              </a:rPr>
              <a:t>feval</a:t>
            </a:r>
            <a:r>
              <a:rPr lang="en-US" sz="1600" dirty="0">
                <a:solidFill>
                  <a:srgbClr val="218A21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218A21"/>
                </a:solidFill>
                <a:latin typeface="Courier New"/>
              </a:rPr>
              <a:t>fitness,Pop</a:t>
            </a:r>
            <a:r>
              <a:rPr lang="en-US" sz="1600" dirty="0">
                <a:solidFill>
                  <a:srgbClr val="218A21"/>
                </a:solidFill>
                <a:latin typeface="Courier New"/>
              </a:rPr>
              <a:t>(j,:));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/>
              </a:rPr>
              <a:t>end </a:t>
            </a:r>
            <a:endParaRPr lang="en-US" sz="2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81450"/>
            <a:ext cx="49625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4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2" y="304800"/>
            <a:ext cx="8894618" cy="685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ourier New"/>
              </a:rPr>
              <a:t>Generate  Xr1, Xr2 and Xr3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[r] =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generate(NP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j)</a:t>
            </a:r>
          </a:p>
          <a:p>
            <a:pPr lvl="2"/>
            <a:r>
              <a:rPr lang="pt-BR" dirty="0">
                <a:solidFill>
                  <a:srgbClr val="000000"/>
                </a:solidFill>
                <a:latin typeface="Courier New"/>
              </a:rPr>
              <a:t>r1 = j; </a:t>
            </a:r>
            <a:r>
              <a:rPr lang="pt-BR" dirty="0">
                <a:solidFill>
                  <a:srgbClr val="218A21"/>
                </a:solidFill>
                <a:latin typeface="Courier New"/>
              </a:rPr>
              <a:t>% randomly select r1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 New"/>
              </a:rPr>
              <a:t>whiler1==j;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/>
              </a:rPr>
              <a:t>r1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randi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(NP,1,1);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pPr lvl="2"/>
            <a:r>
              <a:rPr lang="pt-BR" dirty="0">
                <a:solidFill>
                  <a:srgbClr val="000000"/>
                </a:solidFill>
                <a:latin typeface="Courier New"/>
              </a:rPr>
              <a:t>r2 = j; </a:t>
            </a:r>
            <a:r>
              <a:rPr lang="pt-BR" dirty="0">
                <a:solidFill>
                  <a:srgbClr val="218A21"/>
                </a:solidFill>
                <a:latin typeface="Courier New"/>
              </a:rPr>
              <a:t>% randomly select r2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 New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r2==r1 || r2==j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/>
              </a:rPr>
              <a:t>r2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randi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(NP,1,1);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pPr lvl="2"/>
            <a:r>
              <a:rPr lang="pt-BR" dirty="0">
                <a:solidFill>
                  <a:srgbClr val="000000"/>
                </a:solidFill>
                <a:latin typeface="Courier New"/>
              </a:rPr>
              <a:t>r3 = j; </a:t>
            </a:r>
            <a:r>
              <a:rPr lang="pt-BR" dirty="0">
                <a:solidFill>
                  <a:srgbClr val="218A21"/>
                </a:solidFill>
                <a:latin typeface="Courier New"/>
              </a:rPr>
              <a:t>% randomly select r3</a:t>
            </a:r>
          </a:p>
          <a:p>
            <a:pPr lvl="2"/>
            <a:r>
              <a:rPr lang="pt-BR" dirty="0">
                <a:solidFill>
                  <a:srgbClr val="0000FF"/>
                </a:solidFill>
                <a:latin typeface="Courier New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r3 == j || r3 == r1 || r3 == r2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/>
              </a:rPr>
              <a:t>r3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randi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(NP,1,1);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/>
              </a:rPr>
              <a:t>r = [r1,r2,r3];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708" y="4282321"/>
            <a:ext cx="5765292" cy="258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2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5029200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offpop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MutAndCrossover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 x, NP,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lu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Dim )</a:t>
            </a:r>
          </a:p>
          <a:p>
            <a:r>
              <a:rPr lang="en-US" sz="1050" dirty="0">
                <a:solidFill>
                  <a:srgbClr val="228B22"/>
                </a:solidFill>
                <a:latin typeface="Courier New"/>
              </a:rPr>
              <a:t>%MANDX Summary of this function goes here</a:t>
            </a:r>
          </a:p>
          <a:p>
            <a:r>
              <a:rPr lang="en-US" sz="1050" dirty="0">
                <a:solidFill>
                  <a:srgbClr val="228B22"/>
                </a:solidFill>
                <a:latin typeface="Courier New"/>
              </a:rPr>
              <a:t>%   Detailed explanation goes here</a:t>
            </a:r>
          </a:p>
          <a:p>
            <a:r>
              <a:rPr lang="en-US" sz="105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/>
              </a:rPr>
              <a:t>F =1.8;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/>
              </a:rPr>
              <a:t>CR = 0.5;</a:t>
            </a:r>
          </a:p>
          <a:p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offpop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 = zeros(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NP,Dim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05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 i=1:NP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/>
              </a:rPr>
              <a:t>    [r] = Generate(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NP,i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urier New"/>
              </a:rPr>
              <a:t>    v = x(r(1), :)+F.*(x(r(2),:)-x(r(3),:));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50" dirty="0">
                <a:solidFill>
                  <a:srgbClr val="228B22"/>
                </a:solidFill>
                <a:latin typeface="Courier New"/>
              </a:rPr>
              <a:t>% Check for boundary of v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/>
              </a:rPr>
              <a:t>   v =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Simplebound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v,lu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50" dirty="0">
                <a:solidFill>
                  <a:srgbClr val="228B22"/>
                </a:solidFill>
                <a:latin typeface="Courier New"/>
              </a:rPr>
              <a:t>%v = </a:t>
            </a:r>
            <a:r>
              <a:rPr lang="en-US" sz="1050" dirty="0" err="1">
                <a:solidFill>
                  <a:srgbClr val="228B22"/>
                </a:solidFill>
                <a:latin typeface="Courier New"/>
              </a:rPr>
              <a:t>Checkboundary</a:t>
            </a:r>
            <a:r>
              <a:rPr lang="en-US" sz="1050" dirty="0">
                <a:solidFill>
                  <a:srgbClr val="228B22"/>
                </a:solidFill>
                <a:latin typeface="Courier New"/>
              </a:rPr>
              <a:t>(</a:t>
            </a:r>
            <a:r>
              <a:rPr lang="en-US" sz="1050" dirty="0" err="1">
                <a:solidFill>
                  <a:srgbClr val="228B22"/>
                </a:solidFill>
                <a:latin typeface="Courier New"/>
              </a:rPr>
              <a:t>v,lu</a:t>
            </a:r>
            <a:r>
              <a:rPr lang="en-US" sz="1050" dirty="0">
                <a:solidFill>
                  <a:srgbClr val="228B22"/>
                </a:solidFill>
                <a:latin typeface="Courier New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50" dirty="0">
                <a:solidFill>
                  <a:srgbClr val="228B22"/>
                </a:solidFill>
                <a:latin typeface="Courier New"/>
              </a:rPr>
              <a:t>%3. </a:t>
            </a:r>
            <a:r>
              <a:rPr lang="en-US" sz="1050" dirty="0" err="1">
                <a:solidFill>
                  <a:srgbClr val="228B22"/>
                </a:solidFill>
                <a:latin typeface="Courier New"/>
              </a:rPr>
              <a:t>Crossoever</a:t>
            </a:r>
            <a:endParaRPr lang="en-US" sz="1050" dirty="0">
              <a:solidFill>
                <a:srgbClr val="228B22"/>
              </a:solidFill>
              <a:latin typeface="Courier New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jRand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 = floor(rand*Dim)+1;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/>
              </a:rPr>
              <a:t>    t = rand(1,Dim)&lt;CR;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/>
              </a:rPr>
              <a:t>    t(1,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jRand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)=1;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/>
              </a:rPr>
              <a:t>    t_=1-t;</a:t>
            </a:r>
          </a:p>
          <a:p>
            <a:r>
              <a:rPr lang="pl-PL" sz="1050" dirty="0">
                <a:solidFill>
                  <a:srgbClr val="000000"/>
                </a:solidFill>
                <a:latin typeface="Courier New"/>
              </a:rPr>
              <a:t>    u = t.*v +t_.*x(i,:);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offpop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(i,:)=u;</a:t>
            </a:r>
          </a:p>
          <a:p>
            <a:r>
              <a:rPr lang="en-US" sz="105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5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50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endParaRPr lang="en-US" sz="105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01"/>
          <a:stretch/>
        </p:blipFill>
        <p:spPr bwMode="auto">
          <a:xfrm>
            <a:off x="4904509" y="1513391"/>
            <a:ext cx="4191000" cy="5033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924800" cy="68580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762000"/>
            <a:ext cx="6296025" cy="327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464820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Ojf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= @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fun1;</a:t>
            </a: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lb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 [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13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0];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ub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= [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100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100];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NP = 20;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Dim = 2;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tol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= 1e-6;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mxgen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= 200;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xval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fval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] = DE(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Ojf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, NP, Dim,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lb,ub,tol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mxgen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52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203325" y="166688"/>
            <a:ext cx="550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Find the shortest path from A to B</a:t>
            </a:r>
          </a:p>
        </p:txBody>
      </p:sp>
      <p:sp>
        <p:nvSpPr>
          <p:cNvPr id="32771" name="Oval 4"/>
          <p:cNvSpPr>
            <a:spLocks noChangeArrowheads="1"/>
          </p:cNvSpPr>
          <p:nvPr/>
        </p:nvSpPr>
        <p:spPr bwMode="auto">
          <a:xfrm>
            <a:off x="79248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4724400" y="990600"/>
            <a:ext cx="609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73" name="Oval 6"/>
          <p:cNvSpPr>
            <a:spLocks noChangeArrowheads="1"/>
          </p:cNvSpPr>
          <p:nvPr/>
        </p:nvSpPr>
        <p:spPr bwMode="auto">
          <a:xfrm>
            <a:off x="4724400" y="1905000"/>
            <a:ext cx="609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74" name="Oval 7"/>
          <p:cNvSpPr>
            <a:spLocks noChangeArrowheads="1"/>
          </p:cNvSpPr>
          <p:nvPr/>
        </p:nvSpPr>
        <p:spPr bwMode="auto">
          <a:xfrm>
            <a:off x="4724400" y="2971800"/>
            <a:ext cx="609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75" name="Oval 8"/>
          <p:cNvSpPr>
            <a:spLocks noChangeArrowheads="1"/>
          </p:cNvSpPr>
          <p:nvPr/>
        </p:nvSpPr>
        <p:spPr bwMode="auto">
          <a:xfrm>
            <a:off x="4724400" y="3886200"/>
            <a:ext cx="609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76" name="Oval 9"/>
          <p:cNvSpPr>
            <a:spLocks noChangeArrowheads="1"/>
          </p:cNvSpPr>
          <p:nvPr/>
        </p:nvSpPr>
        <p:spPr bwMode="auto">
          <a:xfrm>
            <a:off x="4724400" y="4800600"/>
            <a:ext cx="609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77" name="Oval 10"/>
          <p:cNvSpPr>
            <a:spLocks noChangeArrowheads="1"/>
          </p:cNvSpPr>
          <p:nvPr/>
        </p:nvSpPr>
        <p:spPr bwMode="auto">
          <a:xfrm>
            <a:off x="4724400" y="5867400"/>
            <a:ext cx="609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78" name="Oval 11"/>
          <p:cNvSpPr>
            <a:spLocks noChangeArrowheads="1"/>
          </p:cNvSpPr>
          <p:nvPr/>
        </p:nvSpPr>
        <p:spPr bwMode="auto">
          <a:xfrm>
            <a:off x="2895600" y="2133600"/>
            <a:ext cx="609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79" name="Oval 12"/>
          <p:cNvSpPr>
            <a:spLocks noChangeArrowheads="1"/>
          </p:cNvSpPr>
          <p:nvPr/>
        </p:nvSpPr>
        <p:spPr bwMode="auto">
          <a:xfrm>
            <a:off x="2895600" y="5029200"/>
            <a:ext cx="609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80" name="Oval 13"/>
          <p:cNvSpPr>
            <a:spLocks noChangeArrowheads="1"/>
          </p:cNvSpPr>
          <p:nvPr/>
        </p:nvSpPr>
        <p:spPr bwMode="auto">
          <a:xfrm>
            <a:off x="1066800" y="3810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32781" name="AutoShape 14"/>
          <p:cNvCxnSpPr>
            <a:cxnSpLocks noChangeShapeType="1"/>
            <a:stCxn id="32771" idx="2"/>
            <a:endCxn id="32772" idx="6"/>
          </p:cNvCxnSpPr>
          <p:nvPr/>
        </p:nvCxnSpPr>
        <p:spPr bwMode="auto">
          <a:xfrm flipH="1" flipV="1">
            <a:off x="5334000" y="1333500"/>
            <a:ext cx="259080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2" name="AutoShape 15"/>
          <p:cNvCxnSpPr>
            <a:cxnSpLocks noChangeShapeType="1"/>
            <a:stCxn id="32771" idx="2"/>
            <a:endCxn id="32773" idx="6"/>
          </p:cNvCxnSpPr>
          <p:nvPr/>
        </p:nvCxnSpPr>
        <p:spPr bwMode="auto">
          <a:xfrm flipH="1" flipV="1">
            <a:off x="5334000" y="2247900"/>
            <a:ext cx="25908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3" name="AutoShape 16"/>
          <p:cNvCxnSpPr>
            <a:cxnSpLocks noChangeShapeType="1"/>
            <a:stCxn id="32771" idx="2"/>
            <a:endCxn id="32774" idx="6"/>
          </p:cNvCxnSpPr>
          <p:nvPr/>
        </p:nvCxnSpPr>
        <p:spPr bwMode="auto">
          <a:xfrm flipH="1" flipV="1">
            <a:off x="5334000" y="3314700"/>
            <a:ext cx="2590800" cy="6096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4" name="AutoShape 17"/>
          <p:cNvCxnSpPr>
            <a:cxnSpLocks noChangeShapeType="1"/>
            <a:stCxn id="32771" idx="2"/>
            <a:endCxn id="32775" idx="6"/>
          </p:cNvCxnSpPr>
          <p:nvPr/>
        </p:nvCxnSpPr>
        <p:spPr bwMode="auto">
          <a:xfrm flipH="1">
            <a:off x="5334000" y="3924300"/>
            <a:ext cx="2590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5" name="AutoShape 18"/>
          <p:cNvCxnSpPr>
            <a:cxnSpLocks noChangeShapeType="1"/>
            <a:stCxn id="32771" idx="2"/>
            <a:endCxn id="32776" idx="6"/>
          </p:cNvCxnSpPr>
          <p:nvPr/>
        </p:nvCxnSpPr>
        <p:spPr bwMode="auto">
          <a:xfrm flipH="1">
            <a:off x="5334000" y="3924300"/>
            <a:ext cx="25908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6" name="AutoShape 19"/>
          <p:cNvCxnSpPr>
            <a:cxnSpLocks noChangeShapeType="1"/>
            <a:stCxn id="32771" idx="2"/>
            <a:endCxn id="32777" idx="6"/>
          </p:cNvCxnSpPr>
          <p:nvPr/>
        </p:nvCxnSpPr>
        <p:spPr bwMode="auto">
          <a:xfrm flipH="1">
            <a:off x="5334000" y="3924300"/>
            <a:ext cx="259080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7" name="AutoShape 20"/>
          <p:cNvCxnSpPr>
            <a:cxnSpLocks noChangeShapeType="1"/>
            <a:stCxn id="32772" idx="2"/>
            <a:endCxn id="32778" idx="6"/>
          </p:cNvCxnSpPr>
          <p:nvPr/>
        </p:nvCxnSpPr>
        <p:spPr bwMode="auto">
          <a:xfrm flipH="1">
            <a:off x="3505200" y="133350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8" name="AutoShape 21"/>
          <p:cNvCxnSpPr>
            <a:cxnSpLocks noChangeShapeType="1"/>
            <a:stCxn id="32773" idx="2"/>
            <a:endCxn id="32778" idx="6"/>
          </p:cNvCxnSpPr>
          <p:nvPr/>
        </p:nvCxnSpPr>
        <p:spPr bwMode="auto">
          <a:xfrm flipH="1">
            <a:off x="3505200" y="2247900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9" name="AutoShape 22"/>
          <p:cNvCxnSpPr>
            <a:cxnSpLocks noChangeShapeType="1"/>
            <a:stCxn id="32774" idx="2"/>
            <a:endCxn id="32778" idx="6"/>
          </p:cNvCxnSpPr>
          <p:nvPr/>
        </p:nvCxnSpPr>
        <p:spPr bwMode="auto">
          <a:xfrm flipH="1" flipV="1">
            <a:off x="3505200" y="2476500"/>
            <a:ext cx="1219200" cy="8382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0" name="AutoShape 23"/>
          <p:cNvCxnSpPr>
            <a:cxnSpLocks noChangeShapeType="1"/>
            <a:stCxn id="32775" idx="2"/>
            <a:endCxn id="32779" idx="6"/>
          </p:cNvCxnSpPr>
          <p:nvPr/>
        </p:nvCxnSpPr>
        <p:spPr bwMode="auto">
          <a:xfrm flipH="1">
            <a:off x="3505200" y="422910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1" name="AutoShape 24"/>
          <p:cNvCxnSpPr>
            <a:cxnSpLocks noChangeShapeType="1"/>
            <a:stCxn id="32776" idx="2"/>
            <a:endCxn id="32779" idx="6"/>
          </p:cNvCxnSpPr>
          <p:nvPr/>
        </p:nvCxnSpPr>
        <p:spPr bwMode="auto">
          <a:xfrm flipH="1">
            <a:off x="3505200" y="5143500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2" name="AutoShape 25"/>
          <p:cNvCxnSpPr>
            <a:cxnSpLocks noChangeShapeType="1"/>
            <a:stCxn id="32777" idx="2"/>
            <a:endCxn id="32779" idx="6"/>
          </p:cNvCxnSpPr>
          <p:nvPr/>
        </p:nvCxnSpPr>
        <p:spPr bwMode="auto">
          <a:xfrm flipH="1" flipV="1">
            <a:off x="3505200" y="5372100"/>
            <a:ext cx="12192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3" name="AutoShape 26"/>
          <p:cNvCxnSpPr>
            <a:cxnSpLocks noChangeShapeType="1"/>
            <a:stCxn id="32778" idx="2"/>
            <a:endCxn id="32780" idx="6"/>
          </p:cNvCxnSpPr>
          <p:nvPr/>
        </p:nvCxnSpPr>
        <p:spPr bwMode="auto">
          <a:xfrm flipH="1">
            <a:off x="1600200" y="2476500"/>
            <a:ext cx="1295400" cy="16002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4" name="AutoShape 27"/>
          <p:cNvCxnSpPr>
            <a:cxnSpLocks noChangeShapeType="1"/>
            <a:stCxn id="32779" idx="2"/>
            <a:endCxn id="32780" idx="6"/>
          </p:cNvCxnSpPr>
          <p:nvPr/>
        </p:nvCxnSpPr>
        <p:spPr bwMode="auto">
          <a:xfrm flipH="1" flipV="1">
            <a:off x="1600200" y="4076700"/>
            <a:ext cx="12954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5" name="Text Box 28"/>
          <p:cNvSpPr txBox="1">
            <a:spLocks noChangeArrowheads="1"/>
          </p:cNvSpPr>
          <p:nvPr/>
        </p:nvSpPr>
        <p:spPr bwMode="auto">
          <a:xfrm>
            <a:off x="5851525" y="2971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796" name="Text Box 29"/>
          <p:cNvSpPr txBox="1">
            <a:spLocks noChangeArrowheads="1"/>
          </p:cNvSpPr>
          <p:nvPr/>
        </p:nvSpPr>
        <p:spPr bwMode="auto">
          <a:xfrm>
            <a:off x="4079875" y="2514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97" name="Text Box 30"/>
          <p:cNvSpPr txBox="1">
            <a:spLocks noChangeArrowheads="1"/>
          </p:cNvSpPr>
          <p:nvPr/>
        </p:nvSpPr>
        <p:spPr bwMode="auto">
          <a:xfrm>
            <a:off x="1898650" y="2895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798" name="Text Box 31"/>
          <p:cNvSpPr txBox="1">
            <a:spLocks noChangeArrowheads="1"/>
          </p:cNvSpPr>
          <p:nvPr/>
        </p:nvSpPr>
        <p:spPr bwMode="auto">
          <a:xfrm>
            <a:off x="6454775" y="2170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2799" name="Text Box 32"/>
          <p:cNvSpPr txBox="1">
            <a:spLocks noChangeArrowheads="1"/>
          </p:cNvSpPr>
          <p:nvPr/>
        </p:nvSpPr>
        <p:spPr bwMode="auto">
          <a:xfrm>
            <a:off x="5943600" y="4433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2800" name="Text Box 33"/>
          <p:cNvSpPr txBox="1">
            <a:spLocks noChangeArrowheads="1"/>
          </p:cNvSpPr>
          <p:nvPr/>
        </p:nvSpPr>
        <p:spPr bwMode="auto">
          <a:xfrm>
            <a:off x="3956050" y="4433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801" name="Text Box 34"/>
          <p:cNvSpPr txBox="1">
            <a:spLocks noChangeArrowheads="1"/>
          </p:cNvSpPr>
          <p:nvPr/>
        </p:nvSpPr>
        <p:spPr bwMode="auto">
          <a:xfrm>
            <a:off x="5867400" y="38385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2802" name="Text Box 35"/>
          <p:cNvSpPr txBox="1">
            <a:spLocks noChangeArrowheads="1"/>
          </p:cNvSpPr>
          <p:nvPr/>
        </p:nvSpPr>
        <p:spPr bwMode="auto">
          <a:xfrm>
            <a:off x="3956050" y="2057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803" name="Text Box 36"/>
          <p:cNvSpPr txBox="1">
            <a:spLocks noChangeArrowheads="1"/>
          </p:cNvSpPr>
          <p:nvPr/>
        </p:nvSpPr>
        <p:spPr bwMode="auto">
          <a:xfrm>
            <a:off x="6470650" y="5029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2804" name="Text Box 37"/>
          <p:cNvSpPr txBox="1">
            <a:spLocks noChangeArrowheads="1"/>
          </p:cNvSpPr>
          <p:nvPr/>
        </p:nvSpPr>
        <p:spPr bwMode="auto">
          <a:xfrm>
            <a:off x="5867400" y="2376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2805" name="Text Box 38"/>
          <p:cNvSpPr txBox="1">
            <a:spLocks noChangeArrowheads="1"/>
          </p:cNvSpPr>
          <p:nvPr/>
        </p:nvSpPr>
        <p:spPr bwMode="auto">
          <a:xfrm>
            <a:off x="4114800" y="5943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2806" name="Text Box 39"/>
          <p:cNvSpPr txBox="1">
            <a:spLocks noChangeArrowheads="1"/>
          </p:cNvSpPr>
          <p:nvPr/>
        </p:nvSpPr>
        <p:spPr bwMode="auto">
          <a:xfrm>
            <a:off x="1898650" y="4662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807" name="Text Box 40"/>
          <p:cNvSpPr txBox="1">
            <a:spLocks noChangeArrowheads="1"/>
          </p:cNvSpPr>
          <p:nvPr/>
        </p:nvSpPr>
        <p:spPr bwMode="auto">
          <a:xfrm flipH="1">
            <a:off x="4197350" y="48910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808" name="Text Box 41"/>
          <p:cNvSpPr txBox="1">
            <a:spLocks noChangeArrowheads="1"/>
          </p:cNvSpPr>
          <p:nvPr/>
        </p:nvSpPr>
        <p:spPr bwMode="auto">
          <a:xfrm>
            <a:off x="3886200" y="1462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2809" name="Text Box 42"/>
          <p:cNvSpPr txBox="1">
            <a:spLocks noChangeArrowheads="1"/>
          </p:cNvSpPr>
          <p:nvPr/>
        </p:nvSpPr>
        <p:spPr bwMode="auto">
          <a:xfrm>
            <a:off x="669925" y="384175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2810" name="Text Box 43"/>
          <p:cNvSpPr txBox="1">
            <a:spLocks noChangeArrowheads="1"/>
          </p:cNvSpPr>
          <p:nvPr/>
        </p:nvSpPr>
        <p:spPr bwMode="auto">
          <a:xfrm>
            <a:off x="8518525" y="37655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2811" name="Text Box 44"/>
          <p:cNvSpPr txBox="1">
            <a:spLocks noChangeArrowheads="1"/>
          </p:cNvSpPr>
          <p:nvPr/>
        </p:nvSpPr>
        <p:spPr bwMode="auto">
          <a:xfrm>
            <a:off x="746125" y="1098550"/>
            <a:ext cx="1357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Answer = 7</a:t>
            </a:r>
          </a:p>
        </p:txBody>
      </p:sp>
    </p:spTree>
    <p:extLst>
      <p:ext uri="{BB962C8B-B14F-4D97-AF65-F5344CB8AC3E}">
        <p14:creationId xmlns:p14="http://schemas.microsoft.com/office/powerpoint/2010/main" val="42031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876" y="377922"/>
            <a:ext cx="7924800" cy="685800"/>
          </a:xfrm>
        </p:spPr>
        <p:txBody>
          <a:bodyPr/>
          <a:lstStyle/>
          <a:p>
            <a:r>
              <a:rPr lang="en-US" dirty="0"/>
              <a:t>Demo for </a:t>
            </a:r>
            <a:r>
              <a:rPr lang="en-US" dirty="0" smtClean="0"/>
              <a:t>Sphere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79488"/>
            <a:ext cx="7772400" cy="577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7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Demo for </a:t>
            </a:r>
            <a:r>
              <a:rPr lang="en-US" sz="4000" dirty="0" err="1" smtClean="0"/>
              <a:t>Rosenbrock</a:t>
            </a:r>
            <a:r>
              <a:rPr lang="en-US" sz="4000" dirty="0" smtClean="0"/>
              <a:t> function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86" y="1416504"/>
            <a:ext cx="6973614" cy="518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3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660066"/>
                </a:solidFill>
              </a:rPr>
              <a:t>Demo for </a:t>
            </a:r>
            <a:r>
              <a:rPr lang="en-US" sz="4000" dirty="0" err="1" smtClean="0">
                <a:solidFill>
                  <a:srgbClr val="660066"/>
                </a:solidFill>
              </a:rPr>
              <a:t>Rastrigrin</a:t>
            </a:r>
            <a:r>
              <a:rPr lang="en-US" sz="4000" dirty="0" smtClean="0">
                <a:solidFill>
                  <a:srgbClr val="660066"/>
                </a:solidFill>
              </a:rPr>
              <a:t> </a:t>
            </a:r>
            <a:r>
              <a:rPr lang="en-US" sz="4000" dirty="0">
                <a:solidFill>
                  <a:srgbClr val="660066"/>
                </a:solidFill>
              </a:rPr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8214"/>
            <a:ext cx="7467599" cy="555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2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660066"/>
                </a:solidFill>
              </a:rPr>
              <a:t>Demo for </a:t>
            </a:r>
            <a:r>
              <a:rPr lang="en-US" sz="4000" dirty="0" err="1" smtClean="0">
                <a:solidFill>
                  <a:srgbClr val="660066"/>
                </a:solidFill>
              </a:rPr>
              <a:t>Griewank</a:t>
            </a:r>
            <a:r>
              <a:rPr lang="en-US" sz="4000" dirty="0" smtClean="0">
                <a:solidFill>
                  <a:srgbClr val="660066"/>
                </a:solidFill>
              </a:rPr>
              <a:t> </a:t>
            </a:r>
            <a:r>
              <a:rPr lang="en-US" sz="4000" dirty="0">
                <a:solidFill>
                  <a:srgbClr val="660066"/>
                </a:solidFill>
              </a:rPr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24303"/>
            <a:ext cx="7010400" cy="521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6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648200"/>
          </a:xfrm>
        </p:spPr>
        <p:txBody>
          <a:bodyPr/>
          <a:lstStyle/>
          <a:p>
            <a:r>
              <a:rPr lang="en-US" dirty="0">
                <a:latin typeface="Times-Roman"/>
              </a:rPr>
              <a:t>DE </a:t>
            </a:r>
            <a:endParaRPr lang="en-US" dirty="0" smtClean="0">
              <a:latin typeface="Times-Roman"/>
            </a:endParaRPr>
          </a:p>
          <a:p>
            <a:pPr lvl="1"/>
            <a:r>
              <a:rPr lang="en-US" dirty="0" smtClean="0">
                <a:latin typeface="Times-Roman"/>
              </a:rPr>
              <a:t>a </a:t>
            </a:r>
            <a:r>
              <a:rPr lang="en-US" dirty="0">
                <a:latin typeface="Times-Roman"/>
              </a:rPr>
              <a:t>simple and efficient scheme for global optimization </a:t>
            </a:r>
            <a:endParaRPr lang="en-US" dirty="0" smtClean="0">
              <a:latin typeface="Times-Roman"/>
            </a:endParaRPr>
          </a:p>
          <a:p>
            <a:pPr lvl="1"/>
            <a:r>
              <a:rPr lang="en-US" dirty="0" smtClean="0">
                <a:latin typeface="Times-Roman"/>
              </a:rPr>
              <a:t>fast </a:t>
            </a:r>
            <a:r>
              <a:rPr lang="en-US" dirty="0">
                <a:latin typeface="Times-Roman"/>
              </a:rPr>
              <a:t>optimization method for any kind of objective function</a:t>
            </a:r>
          </a:p>
          <a:p>
            <a:r>
              <a:rPr lang="en-US" dirty="0" smtClean="0">
                <a:latin typeface="Times-Roman"/>
              </a:rPr>
              <a:t>The </a:t>
            </a:r>
            <a:r>
              <a:rPr lang="en-US" dirty="0">
                <a:latin typeface="Times-Roman"/>
              </a:rPr>
              <a:t>control </a:t>
            </a:r>
            <a:r>
              <a:rPr lang="en-US" dirty="0" smtClean="0">
                <a:latin typeface="Times-Roman"/>
              </a:rPr>
              <a:t>variables </a:t>
            </a:r>
          </a:p>
          <a:p>
            <a:pPr lvl="1"/>
            <a:r>
              <a:rPr lang="en-US" dirty="0" smtClean="0">
                <a:latin typeface="Times-Roman"/>
              </a:rPr>
              <a:t>initialization</a:t>
            </a:r>
            <a:r>
              <a:rPr lang="en-US" dirty="0">
                <a:latin typeface="Times-Roman"/>
              </a:rPr>
              <a:t>, </a:t>
            </a:r>
            <a:endParaRPr lang="en-US" dirty="0" smtClean="0">
              <a:latin typeface="Times-Roman"/>
            </a:endParaRPr>
          </a:p>
          <a:p>
            <a:pPr lvl="1"/>
            <a:r>
              <a:rPr lang="en-US" dirty="0" smtClean="0">
                <a:latin typeface="Times-Roman"/>
              </a:rPr>
              <a:t>mutation</a:t>
            </a:r>
            <a:r>
              <a:rPr lang="en-US" dirty="0">
                <a:latin typeface="Times-Roman"/>
              </a:rPr>
              <a:t>, </a:t>
            </a:r>
            <a:endParaRPr lang="en-US" dirty="0" smtClean="0">
              <a:latin typeface="Times-Roman"/>
            </a:endParaRPr>
          </a:p>
          <a:p>
            <a:pPr lvl="1"/>
            <a:r>
              <a:rPr lang="en-US" dirty="0" smtClean="0">
                <a:latin typeface="Times-Roman"/>
              </a:rPr>
              <a:t>diversity </a:t>
            </a:r>
            <a:r>
              <a:rPr lang="en-US" dirty="0">
                <a:latin typeface="Times-Roman"/>
              </a:rPr>
              <a:t>enhancement, and </a:t>
            </a:r>
            <a:endParaRPr lang="en-US" dirty="0" smtClean="0">
              <a:latin typeface="Times-Roman"/>
            </a:endParaRPr>
          </a:p>
          <a:p>
            <a:pPr lvl="1"/>
            <a:r>
              <a:rPr lang="en-US" dirty="0" smtClean="0">
                <a:latin typeface="Times-Roman"/>
              </a:rPr>
              <a:t>selection</a:t>
            </a:r>
            <a:endParaRPr lang="en-US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3686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-Roman"/>
              </a:rPr>
              <a:t>DE exhibits </a:t>
            </a:r>
            <a:endParaRPr lang="en-US" dirty="0" smtClean="0">
              <a:latin typeface="Times-Roman"/>
            </a:endParaRPr>
          </a:p>
          <a:p>
            <a:pPr lvl="1"/>
            <a:r>
              <a:rPr lang="en-US" dirty="0" smtClean="0">
                <a:latin typeface="Times-Roman"/>
              </a:rPr>
              <a:t>remarkable performance in </a:t>
            </a:r>
            <a:r>
              <a:rPr lang="en-US" dirty="0">
                <a:latin typeface="Times-Roman"/>
              </a:rPr>
              <a:t>optimizing a wide variety of </a:t>
            </a:r>
            <a:endParaRPr lang="en-US" dirty="0" smtClean="0">
              <a:latin typeface="Times-Roman"/>
            </a:endParaRPr>
          </a:p>
          <a:p>
            <a:pPr lvl="2"/>
            <a:r>
              <a:rPr lang="en-US" dirty="0" smtClean="0">
                <a:latin typeface="Times-Roman"/>
              </a:rPr>
              <a:t>multi-dimensional, </a:t>
            </a:r>
          </a:p>
          <a:p>
            <a:pPr lvl="2"/>
            <a:r>
              <a:rPr lang="en-US" dirty="0" smtClean="0">
                <a:latin typeface="Times-Roman"/>
              </a:rPr>
              <a:t>multiobjective </a:t>
            </a:r>
            <a:r>
              <a:rPr lang="en-US" dirty="0">
                <a:latin typeface="Times-Roman"/>
              </a:rPr>
              <a:t>and </a:t>
            </a:r>
            <a:endParaRPr lang="en-US" dirty="0" smtClean="0">
              <a:latin typeface="Times-Roman"/>
            </a:endParaRPr>
          </a:p>
          <a:p>
            <a:pPr lvl="2"/>
            <a:r>
              <a:rPr lang="en-US" dirty="0" smtClean="0">
                <a:latin typeface="Times-Roman"/>
              </a:rPr>
              <a:t>multimodal </a:t>
            </a:r>
            <a:r>
              <a:rPr lang="en-US" dirty="0">
                <a:latin typeface="Times-Roman"/>
              </a:rPr>
              <a:t>optimization problems.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33" y="-2628"/>
            <a:ext cx="2862263" cy="210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Thanks for your attention</a:t>
            </a:r>
            <a:endParaRPr lang="en-US" b="1" dirty="0"/>
          </a:p>
        </p:txBody>
      </p:sp>
      <p:pic>
        <p:nvPicPr>
          <p:cNvPr id="1027" name="Picture 3" descr="C:\Users\Piano\Desktop\killing%20questio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057400"/>
            <a:ext cx="3657600" cy="36576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017" y="5734057"/>
            <a:ext cx="609600" cy="521209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7741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sz="2800" b="0" dirty="0"/>
              <a:t>The process of </a:t>
            </a:r>
            <a:r>
              <a:rPr lang="en-US" sz="2800" b="0" dirty="0" smtClean="0"/>
              <a:t>FPA</a:t>
            </a:r>
            <a:endParaRPr lang="en-US" sz="2800" dirty="0">
              <a:effectLst/>
              <a:latin typeface="Times New Roman"/>
              <a:ea typeface="SimSun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7814884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3429000"/>
            <a:ext cx="2514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kern="0" dirty="0">
                <a:solidFill>
                  <a:srgbClr val="660066"/>
                </a:solidFill>
                <a:latin typeface="Times New Roman"/>
                <a:ea typeface="SimSun"/>
              </a:rPr>
              <a:t>Pseudo code of the Flower pollination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685800"/>
          </a:xfrm>
        </p:spPr>
        <p:txBody>
          <a:bodyPr/>
          <a:lstStyle/>
          <a:p>
            <a:pPr lvl="0"/>
            <a:r>
              <a:rPr lang="en-US" sz="3200" dirty="0" smtClean="0">
                <a:solidFill>
                  <a:srgbClr val="0000FF"/>
                </a:solidFill>
              </a:rPr>
              <a:t>4. Metaheuristic </a:t>
            </a:r>
            <a:r>
              <a:rPr lang="en-US" sz="3200" dirty="0">
                <a:solidFill>
                  <a:srgbClr val="0000FF"/>
                </a:solidFill>
              </a:rPr>
              <a:t>Bat-Inspired </a:t>
            </a:r>
            <a:r>
              <a:rPr lang="en-US" sz="3200" dirty="0" smtClean="0">
                <a:solidFill>
                  <a:srgbClr val="0000FF"/>
                </a:solidFill>
              </a:rPr>
              <a:t>Algorithm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2010, </a:t>
            </a:r>
            <a:r>
              <a:rPr lang="en-US" dirty="0" err="1"/>
              <a:t>Xin-SheYang</a:t>
            </a:r>
            <a:r>
              <a:rPr lang="en-US" dirty="0"/>
              <a:t> proposed </a:t>
            </a:r>
            <a:r>
              <a:rPr lang="en-US" dirty="0" smtClean="0"/>
              <a:t>BA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swarm intelligence 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inspiration from </a:t>
            </a:r>
            <a:r>
              <a:rPr lang="en-US" dirty="0" smtClean="0"/>
              <a:t>observing </a:t>
            </a:r>
            <a:r>
              <a:rPr lang="en-US" dirty="0"/>
              <a:t>the </a:t>
            </a:r>
            <a:r>
              <a:rPr lang="en-US" dirty="0" smtClean="0"/>
              <a:t>bats</a:t>
            </a:r>
          </a:p>
          <a:p>
            <a:r>
              <a:rPr lang="en-US" dirty="0">
                <a:solidFill>
                  <a:srgbClr val="0070C0"/>
                </a:solidFill>
              </a:rPr>
              <a:t>Three major characteristics of the </a:t>
            </a:r>
            <a:r>
              <a:rPr lang="en-US" dirty="0" smtClean="0">
                <a:solidFill>
                  <a:srgbClr val="0070C0"/>
                </a:solidFill>
              </a:rPr>
              <a:t>micro-bat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echo</a:t>
            </a:r>
            <a:r>
              <a:rPr lang="en-US" dirty="0"/>
              <a:t>location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frequency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a variable wavelength </a:t>
            </a:r>
            <a:r>
              <a:rPr lang="en-US" i="1" dirty="0" smtClean="0"/>
              <a:t>λ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loudness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/>
              <a:t>to search for prey.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4.1.The characteristics of </a:t>
            </a:r>
            <a:r>
              <a:rPr lang="en-US" sz="3200" dirty="0"/>
              <a:t>micro-bat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lvl="0" fontAlgn="auto"/>
            <a:r>
              <a:rPr lang="en-US" dirty="0"/>
              <a:t>Bats fly randomly with </a:t>
            </a:r>
            <a:endParaRPr lang="en-US" dirty="0" smtClean="0"/>
          </a:p>
          <a:p>
            <a:pPr lvl="1" fontAlgn="auto"/>
            <a:r>
              <a:rPr lang="en-US" dirty="0" smtClean="0">
                <a:solidFill>
                  <a:srgbClr val="FF0000"/>
                </a:solidFill>
              </a:rPr>
              <a:t>velocity</a:t>
            </a:r>
            <a:r>
              <a:rPr lang="en-US" dirty="0" smtClean="0"/>
              <a:t>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at </a:t>
            </a:r>
            <a:r>
              <a:rPr lang="en-US" dirty="0">
                <a:solidFill>
                  <a:srgbClr val="FF0000"/>
                </a:solidFill>
              </a:rPr>
              <a:t>position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. </a:t>
            </a:r>
            <a:endParaRPr lang="en-US" dirty="0" smtClean="0"/>
          </a:p>
          <a:p>
            <a:pPr lvl="1" fontAlgn="auto"/>
            <a:r>
              <a:rPr lang="en-US" dirty="0" smtClean="0"/>
              <a:t>They </a:t>
            </a:r>
            <a:r>
              <a:rPr lang="en-US" dirty="0"/>
              <a:t>can </a:t>
            </a:r>
            <a:r>
              <a:rPr lang="en-US" dirty="0" smtClean="0"/>
              <a:t>	</a:t>
            </a:r>
          </a:p>
          <a:p>
            <a:pPr lvl="2" fontAlgn="auto"/>
            <a:r>
              <a:rPr lang="en-US" dirty="0" smtClean="0">
                <a:solidFill>
                  <a:srgbClr val="0000FF"/>
                </a:solidFill>
              </a:rPr>
              <a:t>adjust</a:t>
            </a:r>
            <a:r>
              <a:rPr lang="en-US" dirty="0" smtClean="0"/>
              <a:t> </a:t>
            </a:r>
            <a:r>
              <a:rPr lang="en-US" dirty="0"/>
              <a:t>the wavelength (or </a:t>
            </a:r>
            <a:r>
              <a:rPr lang="en-US" dirty="0">
                <a:solidFill>
                  <a:srgbClr val="FF0000"/>
                </a:solidFill>
              </a:rPr>
              <a:t>frequency</a:t>
            </a:r>
            <a:r>
              <a:rPr lang="en-US" dirty="0"/>
              <a:t>) of their </a:t>
            </a:r>
            <a:r>
              <a:rPr lang="en-US" dirty="0">
                <a:solidFill>
                  <a:srgbClr val="FF0000"/>
                </a:solidFill>
              </a:rPr>
              <a:t>emitted pulses </a:t>
            </a:r>
            <a:r>
              <a:rPr lang="en-US" dirty="0"/>
              <a:t>and </a:t>
            </a:r>
            <a:endParaRPr lang="en-US" dirty="0" smtClean="0"/>
          </a:p>
          <a:p>
            <a:pPr lvl="2" fontAlgn="auto"/>
            <a:r>
              <a:rPr lang="en-US" dirty="0" smtClean="0"/>
              <a:t>adjust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rate</a:t>
            </a:r>
            <a:r>
              <a:rPr lang="en-US" dirty="0"/>
              <a:t> of pulse emission r ∈ [0, 1], depending on the proximity of their target;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Ways </a:t>
            </a:r>
            <a:r>
              <a:rPr lang="en-US" sz="2800" dirty="0">
                <a:solidFill>
                  <a:srgbClr val="0000FF"/>
                </a:solidFill>
              </a:rPr>
              <a:t>to adjust the </a:t>
            </a:r>
            <a:r>
              <a:rPr lang="en-US" sz="2800" dirty="0" smtClean="0">
                <a:solidFill>
                  <a:srgbClr val="0000FF"/>
                </a:solidFill>
              </a:rPr>
              <a:t>loudness</a:t>
            </a:r>
          </a:p>
          <a:p>
            <a:pPr lvl="2"/>
            <a:r>
              <a:rPr lang="en-US" sz="2000" dirty="0" smtClean="0"/>
              <a:t>For </a:t>
            </a:r>
            <a:r>
              <a:rPr lang="en-US" sz="2000" dirty="0"/>
              <a:t>simplicity, the loudness is assumed to be varied from </a:t>
            </a:r>
            <a:endParaRPr lang="en-US" sz="2000" dirty="0" smtClean="0"/>
          </a:p>
          <a:p>
            <a:pPr lvl="3"/>
            <a:r>
              <a:rPr lang="en-US" sz="1800" dirty="0" smtClean="0"/>
              <a:t>a </a:t>
            </a:r>
            <a:r>
              <a:rPr lang="en-US" sz="1800" dirty="0"/>
              <a:t>positive large </a:t>
            </a:r>
            <a:r>
              <a:rPr lang="en-US" sz="1800" i="1" dirty="0"/>
              <a:t>A</a:t>
            </a:r>
            <a:r>
              <a:rPr lang="en-US" sz="1800" i="1" baseline="-25000" dirty="0"/>
              <a:t>0</a:t>
            </a:r>
            <a:r>
              <a:rPr lang="en-US" sz="1800" dirty="0"/>
              <a:t> to a minimum constant value, </a:t>
            </a:r>
            <a:endParaRPr lang="en-US" sz="1800" dirty="0" smtClean="0"/>
          </a:p>
          <a:p>
            <a:pPr lvl="2"/>
            <a:r>
              <a:rPr lang="en-US" sz="2000" dirty="0" smtClean="0"/>
              <a:t>which </a:t>
            </a:r>
            <a:r>
              <a:rPr lang="en-US" sz="2000" dirty="0"/>
              <a:t>is denoted by </a:t>
            </a:r>
            <a:r>
              <a:rPr lang="en-US" sz="2000" i="1" dirty="0"/>
              <a:t>A</a:t>
            </a:r>
            <a:r>
              <a:rPr lang="en-US" sz="2000" i="1" baseline="-25000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4141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47777"/>
            <a:ext cx="7467600" cy="2867024"/>
          </a:xfrm>
        </p:spPr>
        <p:txBody>
          <a:bodyPr/>
          <a:lstStyle/>
          <a:p>
            <a:r>
              <a:rPr lang="en-US" dirty="0" smtClean="0"/>
              <a:t>Example 2 </a:t>
            </a:r>
            <a:r>
              <a:rPr lang="en-US" dirty="0" smtClean="0"/>
              <a:t>of optimization</a:t>
            </a:r>
          </a:p>
          <a:p>
            <a:pPr indent="4763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r>
              <a:rPr lang="en-US" dirty="0"/>
              <a:t>What is the maximum </a:t>
            </a:r>
            <a:r>
              <a:rPr lang="en-US" dirty="0" smtClean="0"/>
              <a:t> volume?</a:t>
            </a:r>
          </a:p>
          <a:p>
            <a:pPr indent="4763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dirty="0"/>
          </a:p>
          <a:p>
            <a:pPr indent="4763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dirty="0" smtClean="0"/>
          </a:p>
          <a:p>
            <a:pPr indent="4763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dirty="0"/>
          </a:p>
          <a:p>
            <a:pPr indent="4763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dirty="0" smtClean="0"/>
          </a:p>
          <a:p>
            <a:pPr indent="4763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dirty="0"/>
          </a:p>
          <a:p>
            <a:pPr indent="4763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15" descr="02_p2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14600"/>
            <a:ext cx="50292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931299"/>
              </p:ext>
            </p:extLst>
          </p:nvPr>
        </p:nvGraphicFramePr>
        <p:xfrm>
          <a:off x="533400" y="4624388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" name="Equation" r:id="rId4" imgW="279279" imgH="304668" progId="Equation.DSMT4">
                  <p:embed/>
                </p:oleObj>
              </mc:Choice>
              <mc:Fallback>
                <p:oleObj name="Equation" r:id="rId4" imgW="279279" imgH="304668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24388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156510"/>
              </p:ext>
            </p:extLst>
          </p:nvPr>
        </p:nvGraphicFramePr>
        <p:xfrm>
          <a:off x="495300" y="5092700"/>
          <a:ext cx="76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7" name="Equation" r:id="rId6" imgW="761669" imgH="482391" progId="Equation.DSMT4">
                  <p:embed/>
                </p:oleObj>
              </mc:Choice>
              <mc:Fallback>
                <p:oleObj name="Equation" r:id="rId6" imgW="761669" imgH="482391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5092700"/>
                        <a:ext cx="76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394520"/>
              </p:ext>
            </p:extLst>
          </p:nvPr>
        </p:nvGraphicFramePr>
        <p:xfrm>
          <a:off x="1511300" y="4724400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8" name="Equation" r:id="rId8" imgW="228600" imgH="190500" progId="Equation.DSMT4">
                  <p:embed/>
                </p:oleObj>
              </mc:Choice>
              <mc:Fallback>
                <p:oleObj name="Equation" r:id="rId8" imgW="228600" imgH="1905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4724400"/>
                        <a:ext cx="22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963349"/>
              </p:ext>
            </p:extLst>
          </p:nvPr>
        </p:nvGraphicFramePr>
        <p:xfrm>
          <a:off x="2565400" y="4622800"/>
          <a:ext cx="939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" name="Equation" r:id="rId10" imgW="939392" imgH="317362" progId="Equation.DSMT4">
                  <p:embed/>
                </p:oleObj>
              </mc:Choice>
              <mc:Fallback>
                <p:oleObj name="Equation" r:id="rId10" imgW="939392" imgH="317362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622800"/>
                        <a:ext cx="939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965285"/>
              </p:ext>
            </p:extLst>
          </p:nvPr>
        </p:nvGraphicFramePr>
        <p:xfrm>
          <a:off x="2044700" y="5143500"/>
          <a:ext cx="278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0" name="Equation" r:id="rId12" imgW="2781300" imgH="393700" progId="Equation.DSMT4">
                  <p:embed/>
                </p:oleObj>
              </mc:Choice>
              <mc:Fallback>
                <p:oleObj name="Equation" r:id="rId12" imgW="2781300" imgH="3937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5143500"/>
                        <a:ext cx="278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687673"/>
              </p:ext>
            </p:extLst>
          </p:nvPr>
        </p:nvGraphicFramePr>
        <p:xfrm>
          <a:off x="2070100" y="5613400"/>
          <a:ext cx="270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1" name="Equation" r:id="rId14" imgW="2705100" imgH="457200" progId="Equation.DSMT4">
                  <p:embed/>
                </p:oleObj>
              </mc:Choice>
              <mc:Fallback>
                <p:oleObj name="Equation" r:id="rId14" imgW="2705100" imgH="457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5613400"/>
                        <a:ext cx="2705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180235"/>
              </p:ext>
            </p:extLst>
          </p:nvPr>
        </p:nvGraphicFramePr>
        <p:xfrm>
          <a:off x="2209800" y="6159500"/>
          <a:ext cx="241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2" name="Equation" r:id="rId16" imgW="2413000" imgH="381000" progId="Equation.DSMT4">
                  <p:embed/>
                </p:oleObj>
              </mc:Choice>
              <mc:Fallback>
                <p:oleObj name="Equation" r:id="rId16" imgW="2413000" imgH="3810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159500"/>
                        <a:ext cx="241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959654"/>
              </p:ext>
            </p:extLst>
          </p:nvPr>
        </p:nvGraphicFramePr>
        <p:xfrm>
          <a:off x="1511300" y="5257800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" name="Equation" r:id="rId18" imgW="228600" imgH="190500" progId="Equation.DSMT4">
                  <p:embed/>
                </p:oleObj>
              </mc:Choice>
              <mc:Fallback>
                <p:oleObj name="Equation" r:id="rId18" imgW="228600" imgH="1905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257800"/>
                        <a:ext cx="22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750680"/>
              </p:ext>
            </p:extLst>
          </p:nvPr>
        </p:nvGraphicFramePr>
        <p:xfrm>
          <a:off x="1511300" y="5791200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4" name="Equation" r:id="rId19" imgW="228600" imgH="190500" progId="Equation.DSMT4">
                  <p:embed/>
                </p:oleObj>
              </mc:Choice>
              <mc:Fallback>
                <p:oleObj name="Equation" r:id="rId19" imgW="228600" imgH="1905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791200"/>
                        <a:ext cx="22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684111"/>
              </p:ext>
            </p:extLst>
          </p:nvPr>
        </p:nvGraphicFramePr>
        <p:xfrm>
          <a:off x="1511300" y="6311900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5" name="Equation" r:id="rId20" imgW="228600" imgH="190500" progId="Equation.DSMT4">
                  <p:embed/>
                </p:oleObj>
              </mc:Choice>
              <mc:Fallback>
                <p:oleObj name="Equation" r:id="rId20" imgW="228600" imgH="1905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6311900"/>
                        <a:ext cx="22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197277"/>
              </p:ext>
            </p:extLst>
          </p:nvPr>
        </p:nvGraphicFramePr>
        <p:xfrm>
          <a:off x="469900" y="5638800"/>
          <a:ext cx="76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6" name="Equation" r:id="rId21" imgW="761669" imgH="482391" progId="Equation.DSMT4">
                  <p:embed/>
                </p:oleObj>
              </mc:Choice>
              <mc:Fallback>
                <p:oleObj name="Equation" r:id="rId21" imgW="761669" imgH="482391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5638800"/>
                        <a:ext cx="76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207102"/>
              </p:ext>
            </p:extLst>
          </p:nvPr>
        </p:nvGraphicFramePr>
        <p:xfrm>
          <a:off x="457200" y="6172200"/>
          <a:ext cx="76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7" name="Equation" r:id="rId22" imgW="761669" imgH="482391" progId="Equation.DSMT4">
                  <p:embed/>
                </p:oleObj>
              </mc:Choice>
              <mc:Fallback>
                <p:oleObj name="Equation" r:id="rId22" imgW="761669" imgH="482391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172200"/>
                        <a:ext cx="76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18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685800"/>
          </a:xfrm>
        </p:spPr>
        <p:txBody>
          <a:bodyPr/>
          <a:lstStyle/>
          <a:p>
            <a:r>
              <a:rPr lang="en-US" sz="3200" dirty="0" smtClean="0"/>
              <a:t>4.1. Formulators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</p:spPr>
            <p:txBody>
              <a:bodyPr/>
              <a:lstStyle/>
              <a:p>
                <a:pPr fontAlgn="auto"/>
                <a:r>
                  <a:rPr lang="en-US" dirty="0" smtClean="0"/>
                  <a:t> </a:t>
                </a:r>
                <a:r>
                  <a:rPr lang="en-US" dirty="0"/>
                  <a:t>	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𝒎𝒊𝒏</m:t>
                        </m:r>
                      </m:sub>
                    </m:sSub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𝒎𝒂𝒙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𝒎𝒊𝒏</m:t>
                            </m:r>
                          </m:sub>
                        </m:sSub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         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 (1)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hangingPunct="0"/>
                <a:r>
                  <a:rPr lang="en-US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bSup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𝒃𝒆𝒔𝒕</m:t>
                            </m:r>
                          </m:sub>
                        </m:sSub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   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(2</a:t>
                </a:r>
                <a:r>
                  <a:rPr lang="en-US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hangingPunct="0"/>
                <a:r>
                  <a:rPr lang="en-US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b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bSup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   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        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                </a:t>
                </a:r>
                <a:r>
                  <a:rPr lang="en-US" dirty="0" smtClean="0"/>
                  <a:t>(</a:t>
                </a:r>
                <a:r>
                  <a:rPr lang="en-US" dirty="0"/>
                  <a:t>3)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where </a:t>
                </a:r>
                <a:r>
                  <a:rPr lang="en-US" sz="2400" i="1" dirty="0"/>
                  <a:t>f </a:t>
                </a:r>
                <a:r>
                  <a:rPr lang="en-US" sz="2400" dirty="0"/>
                  <a:t>is the frequency </a:t>
                </a:r>
                <a:endParaRPr lang="en-US" sz="2400" dirty="0" smtClean="0"/>
              </a:p>
              <a:p>
                <a:pPr lvl="1"/>
                <a:r>
                  <a:rPr lang="en-US" sz="2000" dirty="0" smtClean="0"/>
                  <a:t>used </a:t>
                </a:r>
                <a:r>
                  <a:rPr lang="en-US" sz="2000" dirty="0"/>
                  <a:t>by the bat seeking for its </a:t>
                </a:r>
                <a:r>
                  <a:rPr lang="en-US" sz="2000" dirty="0" smtClean="0"/>
                  <a:t>prey</a:t>
                </a:r>
                <a:r>
                  <a:rPr lang="en-US" sz="2000" i="1" dirty="0" smtClean="0"/>
                  <a:t>&amp;</a:t>
                </a:r>
                <a:r>
                  <a:rPr lang="en-US" sz="2000" dirty="0" smtClean="0"/>
                  <a:t> , </a:t>
                </a:r>
              </a:p>
              <a:p>
                <a:pPr lvl="2"/>
                <a:r>
                  <a:rPr lang="en-US" sz="1800" i="1" dirty="0" err="1" smtClean="0"/>
                  <a:t>f</a:t>
                </a:r>
                <a:r>
                  <a:rPr lang="en-US" sz="1800" i="1" baseline="-25000" dirty="0" err="1" smtClean="0"/>
                  <a:t>min</a:t>
                </a:r>
                <a:r>
                  <a:rPr lang="en-US" sz="1800" i="1" dirty="0" smtClean="0"/>
                  <a:t>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minimum  and </a:t>
                </a:r>
                <a:endParaRPr lang="en-US" sz="1800" dirty="0" smtClean="0"/>
              </a:p>
              <a:p>
                <a:pPr lvl="2"/>
                <a:r>
                  <a:rPr lang="en-US" sz="1800" i="1" dirty="0" err="1" smtClean="0"/>
                  <a:t>f</a:t>
                </a:r>
                <a:r>
                  <a:rPr lang="en-US" sz="1800" i="1" baseline="-25000" dirty="0" err="1" smtClean="0"/>
                  <a:t>max</a:t>
                </a:r>
                <a:r>
                  <a:rPr lang="en-US" sz="1800" dirty="0" err="1" smtClean="0"/>
                  <a:t>,maximum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value, respectively.  </a:t>
                </a:r>
                <a:endParaRPr lang="en-US" sz="1800" dirty="0" smtClean="0"/>
              </a:p>
              <a:p>
                <a:pPr lvl="1"/>
                <a:r>
                  <a:rPr lang="en-US" sz="2000" i="1" dirty="0" smtClean="0"/>
                  <a:t>xi </a:t>
                </a:r>
                <a:r>
                  <a:rPr lang="en-US" sz="2000" dirty="0"/>
                  <a:t>denotes the location of the </a:t>
                </a:r>
                <a:r>
                  <a:rPr lang="en-US" sz="2000" i="1" dirty="0" err="1"/>
                  <a:t>ith</a:t>
                </a:r>
                <a:r>
                  <a:rPr lang="en-US" sz="2000" i="1" dirty="0"/>
                  <a:t> </a:t>
                </a:r>
                <a:r>
                  <a:rPr lang="en-US" sz="2000" dirty="0"/>
                  <a:t>bat </a:t>
                </a:r>
                <a:endParaRPr lang="en-US" sz="2000" dirty="0" smtClean="0"/>
              </a:p>
              <a:p>
                <a:pPr lvl="1"/>
                <a:r>
                  <a:rPr lang="en-US" sz="2000" i="1" dirty="0" smtClean="0"/>
                  <a:t>vi </a:t>
                </a:r>
                <a:r>
                  <a:rPr lang="en-US" sz="2000" dirty="0"/>
                  <a:t>represents the velocity of the bat, </a:t>
                </a:r>
                <a:endParaRPr lang="en-US" sz="2000" dirty="0" smtClean="0"/>
              </a:p>
              <a:p>
                <a:pPr lvl="1"/>
                <a:r>
                  <a:rPr lang="en-US" sz="2000" i="1" dirty="0" smtClean="0"/>
                  <a:t>t </a:t>
                </a:r>
                <a:r>
                  <a:rPr lang="en-US" sz="2000" dirty="0"/>
                  <a:t>indicates the current iteration, 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β </a:t>
                </a:r>
                <a:r>
                  <a:rPr lang="en-US" sz="2000" dirty="0"/>
                  <a:t>is a random vector, </a:t>
                </a:r>
                <a:r>
                  <a:rPr lang="en-US" sz="2000" dirty="0" err="1" smtClean="0"/>
                  <a:t>niform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distribution, </a:t>
                </a:r>
                <a:r>
                  <a:rPr lang="en-US" sz="2000" dirty="0" smtClean="0"/>
                  <a:t>[</a:t>
                </a:r>
                <a:r>
                  <a:rPr lang="en-US" sz="2000" dirty="0"/>
                  <a:t>0, 1], </a:t>
                </a:r>
                <a:endParaRPr lang="en-US" sz="2000" dirty="0" smtClean="0"/>
              </a:p>
              <a:p>
                <a:pPr lvl="1"/>
                <a:r>
                  <a:rPr lang="en-US" sz="2000" i="1" dirty="0" err="1" smtClean="0"/>
                  <a:t>xbest</a:t>
                </a:r>
                <a:r>
                  <a:rPr lang="en-US" sz="2000" dirty="0" smtClean="0"/>
                  <a:t>  the </a:t>
                </a:r>
                <a:r>
                  <a:rPr lang="en-US" sz="2000" dirty="0"/>
                  <a:t>global near </a:t>
                </a:r>
                <a:r>
                  <a:rPr lang="en-US" sz="2000" dirty="0" smtClean="0"/>
                  <a:t>best solution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  <a:blipFill rotWithShape="1">
                <a:blip r:embed="rId2"/>
                <a:stretch>
                  <a:fillRect l="-1630" t="-1752" r="-1556" b="-16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5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Formulators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US" dirty="0"/>
                  <a:t>A new solution for the bat is generated by equation (4):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𝜺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                  </a:t>
                </a:r>
                <a:r>
                  <a:rPr lang="en-US" dirty="0"/>
                  <a:t>	</a:t>
                </a:r>
                <a:r>
                  <a:rPr lang="en-US" sz="2400" dirty="0"/>
                  <a:t>(4)</a:t>
                </a:r>
              </a:p>
              <a:p>
                <a:r>
                  <a:rPr lang="en-US" dirty="0"/>
                  <a:t>The update of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 err="1"/>
                  <a:t>r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are operated by equation (5) and equation (6):</a:t>
                </a:r>
              </a:p>
              <a:p>
                <a:pPr hangingPunct="0"/>
                <a:r>
                  <a:rPr lang="en-US" dirty="0" smtClean="0">
                    <a:solidFill>
                      <a:srgbClr val="FF000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sz="2400" dirty="0">
                    <a:solidFill>
                      <a:srgbClr val="FF0000"/>
                    </a:solidFill>
                  </a:rPr>
                  <a:t>(5)</a:t>
                </a:r>
              </a:p>
              <a:p>
                <a:pPr hangingPunct="0"/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[1−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𝛾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sz="2400" dirty="0">
                    <a:solidFill>
                      <a:srgbClr val="FF0000"/>
                    </a:solidFill>
                  </a:rPr>
                  <a:t>(6)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0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7030A0"/>
                </a:solidFill>
              </a:rPr>
              <a:t>The process of </a:t>
            </a:r>
            <a:r>
              <a:rPr lang="en-US" sz="4000" dirty="0" smtClean="0">
                <a:solidFill>
                  <a:srgbClr val="7030A0"/>
                </a:solidFill>
              </a:rPr>
              <a:t>Bat Algorith</a:t>
            </a:r>
            <a:r>
              <a:rPr lang="en-US" sz="4000" dirty="0">
                <a:solidFill>
                  <a:srgbClr val="7030A0"/>
                </a:solidFill>
              </a:rPr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i="1" dirty="0">
                <a:solidFill>
                  <a:srgbClr val="0070C0"/>
                </a:solidFill>
                <a:latin typeface="Times-Italic"/>
              </a:rPr>
              <a:t>Step 1</a:t>
            </a:r>
            <a:r>
              <a:rPr lang="en-US" sz="2400" dirty="0">
                <a:latin typeface="Times-Roman"/>
              </a:rPr>
              <a:t>. Initialize the bat population, the pulse rates, the loudness, and define the </a:t>
            </a:r>
            <a:r>
              <a:rPr lang="en-US" sz="2400" dirty="0" smtClean="0">
                <a:latin typeface="Times-Roman"/>
              </a:rPr>
              <a:t>pulse frequency</a:t>
            </a:r>
            <a:endParaRPr lang="en-US" sz="2400" dirty="0">
              <a:latin typeface="Times-Roman"/>
            </a:endParaRPr>
          </a:p>
          <a:p>
            <a:pPr algn="just"/>
            <a:r>
              <a:rPr lang="en-US" sz="2400" i="1" dirty="0">
                <a:solidFill>
                  <a:srgbClr val="0070C0"/>
                </a:solidFill>
                <a:latin typeface="Times-Italic"/>
              </a:rPr>
              <a:t>Step 2</a:t>
            </a:r>
            <a:r>
              <a:rPr lang="en-US" sz="2400" i="1" dirty="0">
                <a:latin typeface="Times-Italic"/>
              </a:rPr>
              <a:t>. </a:t>
            </a:r>
            <a:r>
              <a:rPr lang="en-US" sz="2400" dirty="0">
                <a:latin typeface="Times-Roman"/>
              </a:rPr>
              <a:t>Update the velocities to update the location of the bats, and decide </a:t>
            </a:r>
            <a:r>
              <a:rPr lang="en-US" sz="2400" dirty="0" smtClean="0">
                <a:latin typeface="Times-Roman"/>
              </a:rPr>
              <a:t>whether detonate </a:t>
            </a:r>
            <a:r>
              <a:rPr lang="en-US" sz="2400" dirty="0">
                <a:latin typeface="Times-Roman"/>
              </a:rPr>
              <a:t>the random walk process.</a:t>
            </a:r>
          </a:p>
          <a:p>
            <a:pPr algn="just"/>
            <a:r>
              <a:rPr lang="en-US" sz="2400" i="1" dirty="0">
                <a:solidFill>
                  <a:srgbClr val="0070C0"/>
                </a:solidFill>
                <a:latin typeface="Times-Italic"/>
              </a:rPr>
              <a:t>Step 3</a:t>
            </a:r>
            <a:r>
              <a:rPr lang="en-US" sz="2400" i="1" dirty="0">
                <a:latin typeface="Times-Italic"/>
              </a:rPr>
              <a:t>. </a:t>
            </a:r>
            <a:r>
              <a:rPr lang="en-US" sz="2400" dirty="0">
                <a:latin typeface="Times-Roman"/>
              </a:rPr>
              <a:t>Rank the bats according to their fitness value, find the current near best </a:t>
            </a:r>
            <a:r>
              <a:rPr lang="en-US" sz="2400" dirty="0" smtClean="0">
                <a:latin typeface="Times-Roman"/>
              </a:rPr>
              <a:t>solution found </a:t>
            </a:r>
            <a:r>
              <a:rPr lang="en-US" sz="2400" dirty="0">
                <a:latin typeface="Times-Roman"/>
              </a:rPr>
              <a:t>so far, and then update the loudness and the emission rate.</a:t>
            </a:r>
          </a:p>
          <a:p>
            <a:pPr algn="just"/>
            <a:r>
              <a:rPr lang="en-US" sz="2400" i="1" dirty="0">
                <a:solidFill>
                  <a:srgbClr val="0070C0"/>
                </a:solidFill>
                <a:latin typeface="Times-Italic"/>
              </a:rPr>
              <a:t>Step 4.</a:t>
            </a:r>
            <a:r>
              <a:rPr lang="en-US" sz="2400" i="1" dirty="0">
                <a:latin typeface="Times-Italic"/>
              </a:rPr>
              <a:t> </a:t>
            </a:r>
            <a:r>
              <a:rPr lang="en-US" sz="2400" dirty="0">
                <a:latin typeface="Times-Roman"/>
              </a:rPr>
              <a:t>Check the termination condition to decide whether go back to step 2 or end </a:t>
            </a:r>
            <a:r>
              <a:rPr lang="en-US" sz="2400" dirty="0" smtClean="0">
                <a:latin typeface="Times-Roman"/>
              </a:rPr>
              <a:t>the process </a:t>
            </a:r>
            <a:r>
              <a:rPr lang="en-US" sz="2400" dirty="0">
                <a:latin typeface="Times-Roman"/>
              </a:rPr>
              <a:t>and output the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0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5. Artificial </a:t>
            </a:r>
            <a:r>
              <a:rPr lang="en-US" sz="3600" dirty="0"/>
              <a:t>Bee Colony Algorithm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ABC is developed based on inspecting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behaviors of real bees on finding nectar and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sharing </a:t>
            </a:r>
            <a:r>
              <a:rPr lang="en-US" altLang="zh-TW" dirty="0"/>
              <a:t>the information of food sources to the bees in the </a:t>
            </a:r>
            <a:r>
              <a:rPr lang="en-US" altLang="zh-TW" dirty="0" smtClean="0"/>
              <a:t>hive</a:t>
            </a:r>
            <a:endParaRPr lang="en-US" altLang="zh-TW" dirty="0"/>
          </a:p>
          <a:p>
            <a:r>
              <a:rPr lang="en-US" altLang="zh-TW" b="1" dirty="0" smtClean="0">
                <a:solidFill>
                  <a:srgbClr val="002060"/>
                </a:solidFill>
              </a:rPr>
              <a:t>Three types of bee in </a:t>
            </a:r>
            <a:r>
              <a:rPr lang="en-US" altLang="zh-TW" b="1" dirty="0">
                <a:solidFill>
                  <a:srgbClr val="002060"/>
                </a:solidFill>
              </a:rPr>
              <a:t>ABC</a:t>
            </a:r>
          </a:p>
          <a:p>
            <a:pPr lvl="1"/>
            <a:r>
              <a:rPr lang="en-US" altLang="zh-TW" dirty="0"/>
              <a:t>The Employed Bee</a:t>
            </a:r>
          </a:p>
          <a:p>
            <a:pPr lvl="1"/>
            <a:r>
              <a:rPr lang="en-US" altLang="zh-TW" dirty="0"/>
              <a:t>The Onlooker Bee</a:t>
            </a:r>
          </a:p>
          <a:p>
            <a:pPr lvl="1"/>
            <a:r>
              <a:rPr lang="en-US" altLang="zh-TW" dirty="0"/>
              <a:t>The Scout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hangingPunct="0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b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𝒃𝒆𝒔𝒕</m:t>
                            </m:r>
                          </m:sub>
                        </m:sSub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(if rand &lt;r)</a:t>
                </a:r>
              </a:p>
              <a:p>
                <a:pPr lvl="0" hangingPunct="0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𝜺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dirty="0" smtClean="0"/>
                  <a:t>                  otherwise </a:t>
                </a:r>
              </a:p>
              <a:p>
                <a:pPr lvl="0" hangingPunct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371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5.2 Agents </a:t>
            </a:r>
            <a:r>
              <a:rPr lang="en-US" altLang="zh-TW" sz="4000" dirty="0"/>
              <a:t>in ABC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The Employed Bee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It stays on a food source and provides the neighborhood of the source in its memory.</a:t>
            </a:r>
          </a:p>
          <a:p>
            <a:r>
              <a:rPr lang="en-US" altLang="zh-TW" dirty="0">
                <a:solidFill>
                  <a:srgbClr val="00FF00"/>
                </a:solidFill>
              </a:rPr>
              <a:t>The Onlooker Bee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It gets the information of food sources from the employed bees in the hive and select one of the food source to gathers the nectar.</a:t>
            </a:r>
          </a:p>
          <a:p>
            <a:r>
              <a:rPr lang="en-US" altLang="zh-TW" dirty="0">
                <a:solidFill>
                  <a:srgbClr val="0033CC"/>
                </a:solidFill>
              </a:rPr>
              <a:t>The Scout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It is responsible for finding new food, the new nectar,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E3E5-6A0D-4A55-8375-C67D3661B2EE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5.2 Movement </a:t>
            </a:r>
            <a:r>
              <a:rPr lang="en-US" altLang="zh-TW" sz="3600" dirty="0"/>
              <a:t>of the Onlookers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19200"/>
                <a:ext cx="8534400" cy="5410200"/>
              </a:xfrm>
            </p:spPr>
            <p:txBody>
              <a:bodyPr/>
              <a:lstStyle/>
              <a:p>
                <a:r>
                  <a:rPr lang="en-US" altLang="zh-TW" dirty="0"/>
                  <a:t>Probability of Selecting a nectar source:</a:t>
                </a:r>
              </a:p>
              <a:p>
                <a:pPr lvl="1"/>
                <a:endParaRPr lang="en-US" altLang="zh-TW" dirty="0"/>
              </a:p>
              <a:p>
                <a:pPr lvl="1">
                  <a:buFont typeface="Wingdings" pitchFamily="2" charset="2"/>
                  <a:buNone/>
                </a:pPr>
                <a:r>
                  <a:rPr lang="en-US" sz="3200" dirty="0" smtClean="0">
                    <a:ea typeface="PMingLiU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PMingLiU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/>
                            <a:ea typeface="PMingLiU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/>
                            <a:ea typeface="PMingLiU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3200">
                        <a:effectLst/>
                        <a:latin typeface="Cambria Math"/>
                        <a:ea typeface="PMingLiU"/>
                        <a:cs typeface="Times New Roman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PMingLiU"/>
                          </a:rPr>
                        </m:ctrlPr>
                      </m:fPr>
                      <m:num>
                        <m:r>
                          <a:rPr lang="en-US" sz="3200" i="1">
                            <a:effectLst/>
                            <a:latin typeface="Cambria Math"/>
                            <a:ea typeface="PMingLiU"/>
                            <a:cs typeface="Times New Roman"/>
                          </a:rPr>
                          <m:t>𝐹</m:t>
                        </m:r>
                        <m:r>
                          <a:rPr lang="en-US" sz="3200">
                            <a:effectLst/>
                            <a:latin typeface="Cambria Math"/>
                            <a:ea typeface="PMingLiU"/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PMingLiU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/>
                                <a:ea typeface="PMingLiU"/>
                                <a:cs typeface="Times New Roman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/>
                                <a:ea typeface="PMingLiU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a:rPr lang="en-US" sz="3200">
                            <a:effectLst/>
                            <a:latin typeface="Cambria Math"/>
                            <a:ea typeface="PMingLiU"/>
                            <a:cs typeface="Times New Roman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PMingLiU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effectLst/>
                                <a:latin typeface="Cambria Math"/>
                                <a:ea typeface="PMingLiU"/>
                                <a:cs typeface="Times New Roman"/>
                              </a:rPr>
                              <m:t>𝑘</m:t>
                            </m:r>
                            <m:r>
                              <a:rPr lang="en-US" sz="3200">
                                <a:effectLst/>
                                <a:latin typeface="Cambria Math"/>
                                <a:ea typeface="PMingLiU"/>
                                <a:cs typeface="Times New Roman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effectLst/>
                                <a:latin typeface="Cambria Math"/>
                                <a:ea typeface="PMingLiU"/>
                                <a:cs typeface="Times New Roman"/>
                              </a:rPr>
                              <m:t>𝑆</m:t>
                            </m:r>
                          </m:sup>
                          <m:e>
                            <m:r>
                              <a:rPr lang="en-US" sz="3200" i="1">
                                <a:effectLst/>
                                <a:latin typeface="Cambria Math"/>
                                <a:ea typeface="PMingLiU"/>
                                <a:cs typeface="Times New Roman"/>
                              </a:rPr>
                              <m:t>𝐹</m:t>
                            </m:r>
                            <m:r>
                              <a:rPr lang="en-US" sz="3200">
                                <a:effectLst/>
                                <a:latin typeface="Cambria Math"/>
                                <a:ea typeface="PMingLiU"/>
                                <a:cs typeface="Times New Roman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PMingLiU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/>
                                    <a:ea typeface="PMingLiU"/>
                                    <a:cs typeface="Times New Roman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/>
                                    <a:ea typeface="PMingLiU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3200">
                                <a:effectLst/>
                                <a:latin typeface="Cambria Math"/>
                                <a:ea typeface="PMingLiU"/>
                                <a:cs typeface="Times New Roman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TW" sz="3200" dirty="0" smtClean="0"/>
                  <a:t>                                      </a:t>
                </a:r>
                <a:r>
                  <a:rPr lang="en-US" altLang="zh-TW" dirty="0" smtClean="0"/>
                  <a:t>(7)</a:t>
                </a:r>
                <a:endParaRPr lang="en-US" altLang="zh-TW" dirty="0"/>
              </a:p>
              <a:p>
                <a:pPr lvl="1">
                  <a:buFont typeface="Wingdings" pitchFamily="2" charset="2"/>
                  <a:buNone/>
                </a:pPr>
                <a:endParaRPr lang="en-US" altLang="zh-TW" i="1" dirty="0" smtClean="0"/>
              </a:p>
              <a:p>
                <a:pPr lvl="1"/>
                <a:r>
                  <a:rPr lang="en-US" altLang="zh-TW" i="1" dirty="0" smtClean="0"/>
                  <a:t>P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: The probability of selecting the </a:t>
                </a:r>
                <a:r>
                  <a:rPr lang="en-US" altLang="zh-TW" i="1" dirty="0" err="1"/>
                  <a:t>i</a:t>
                </a:r>
                <a:r>
                  <a:rPr lang="en-US" altLang="zh-TW" i="1" baseline="30000" dirty="0" err="1"/>
                  <a:t>th</a:t>
                </a:r>
                <a:r>
                  <a:rPr lang="en-US" altLang="zh-TW" dirty="0"/>
                  <a:t> employed </a:t>
                </a:r>
                <a:r>
                  <a:rPr lang="en-US" altLang="zh-TW" dirty="0" smtClean="0"/>
                  <a:t>bee</a:t>
                </a:r>
              </a:p>
              <a:p>
                <a:pPr lvl="1"/>
                <a:r>
                  <a:rPr lang="en-US" altLang="zh-TW" i="1" dirty="0" smtClean="0"/>
                  <a:t>S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: The number of employed </a:t>
                </a:r>
                <a:r>
                  <a:rPr lang="en-US" altLang="zh-TW" dirty="0" smtClean="0"/>
                  <a:t>bees</a:t>
                </a:r>
              </a:p>
              <a:p>
                <a:pPr lvl="1"/>
                <a:r>
                  <a:rPr lang="en-US" altLang="zh-TW" i="1" dirty="0" err="1" smtClean="0"/>
                  <a:t>θ</a:t>
                </a:r>
                <a:r>
                  <a:rPr lang="en-US" altLang="zh-TW" i="1" baseline="-25000" dirty="0" err="1" smtClean="0"/>
                  <a:t>i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: The position of the </a:t>
                </a:r>
                <a:r>
                  <a:rPr lang="en-US" altLang="zh-TW" i="1" dirty="0" err="1"/>
                  <a:t>i</a:t>
                </a:r>
                <a:r>
                  <a:rPr lang="en-US" altLang="zh-TW" i="1" baseline="30000" dirty="0" err="1"/>
                  <a:t>th</a:t>
                </a:r>
                <a:r>
                  <a:rPr lang="en-US" altLang="zh-TW" dirty="0"/>
                  <a:t> employed </a:t>
                </a:r>
                <a:r>
                  <a:rPr lang="en-US" altLang="zh-TW" dirty="0" smtClean="0"/>
                  <a:t>bee</a:t>
                </a:r>
              </a:p>
              <a:p>
                <a:pPr lvl="1"/>
                <a:r>
                  <a:rPr lang="en-US" altLang="zh-TW" dirty="0" smtClean="0"/>
                  <a:t>F(</a:t>
                </a:r>
                <a:r>
                  <a:rPr lang="en-US" altLang="zh-TW" dirty="0" smtClean="0">
                    <a:sym typeface="Symbol"/>
                  </a:rPr>
                  <a:t></a:t>
                </a:r>
                <a:r>
                  <a:rPr lang="en-US" altLang="zh-TW" baseline="-25000" dirty="0" err="1" smtClean="0">
                    <a:sym typeface="Symbol"/>
                  </a:rPr>
                  <a:t>i</a:t>
                </a:r>
                <a:r>
                  <a:rPr lang="en-US" altLang="zh-TW" dirty="0" smtClean="0">
                    <a:sym typeface="Symbol"/>
                  </a:rPr>
                  <a:t>)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: The fitness value</a:t>
                </a: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19200"/>
                <a:ext cx="8534400" cy="5410200"/>
              </a:xfrm>
              <a:blipFill rotWithShape="1">
                <a:blip r:embed="rId2"/>
                <a:stretch>
                  <a:fillRect l="-1571" t="-1464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0CA1-3259-44F8-8514-FF42909201A1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5.2 Movement </a:t>
            </a:r>
            <a:r>
              <a:rPr lang="en-US" altLang="zh-TW" sz="3600" dirty="0"/>
              <a:t>of the Onlookers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Calculation of the new position</a:t>
                </a:r>
                <a:r>
                  <a:rPr lang="en-US" altLang="zh-TW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>
                        <a:latin typeface="Cambria Math"/>
                      </a:rPr>
                      <m:t>+1)=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+∅(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sz="1800" dirty="0" smtClean="0"/>
                  <a:t>(8</a:t>
                </a:r>
                <a:r>
                  <a:rPr lang="en-US" sz="1800" dirty="0"/>
                  <a:t>)</a:t>
                </a:r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 x</a:t>
                </a:r>
                <a:r>
                  <a:rPr lang="en-US" altLang="zh-TW" baseline="-25000" dirty="0" smtClean="0"/>
                  <a:t>i</a:t>
                </a:r>
                <a:r>
                  <a:rPr lang="en-US" altLang="zh-TW" dirty="0" smtClean="0"/>
                  <a:t> :The </a:t>
                </a:r>
                <a:r>
                  <a:rPr lang="en-US" altLang="zh-TW" dirty="0"/>
                  <a:t>position of the onlooker bee.</a:t>
                </a:r>
              </a:p>
              <a:p>
                <a:pPr lvl="1"/>
                <a:r>
                  <a:rPr lang="en-US" altLang="zh-TW" i="1" dirty="0"/>
                  <a:t>t </a:t>
                </a:r>
                <a:r>
                  <a:rPr lang="en-US" altLang="zh-TW" dirty="0"/>
                  <a:t>: The iteration number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n-US" altLang="zh-TW" dirty="0" smtClean="0">
                    <a:sym typeface="Symbol"/>
                  </a:rPr>
                  <a:t></a:t>
                </a:r>
                <a:r>
                  <a:rPr lang="en-US" altLang="zh-TW" baseline="-25000" dirty="0">
                    <a:sym typeface="Symbol"/>
                  </a:rPr>
                  <a:t>k</a:t>
                </a:r>
                <a:r>
                  <a:rPr lang="en-US" altLang="zh-TW" dirty="0" smtClean="0"/>
                  <a:t>  </a:t>
                </a:r>
                <a:r>
                  <a:rPr lang="en-US" altLang="zh-TW" dirty="0"/>
                  <a:t>: The randomly chosen employed bee.</a:t>
                </a:r>
              </a:p>
              <a:p>
                <a:pPr lvl="1"/>
                <a:r>
                  <a:rPr lang="en-US" altLang="zh-TW" i="1" dirty="0"/>
                  <a:t>j</a:t>
                </a:r>
                <a:r>
                  <a:rPr lang="en-US" altLang="zh-TW" dirty="0"/>
                  <a:t> : The dimension of the solution</a:t>
                </a:r>
              </a:p>
              <a:p>
                <a:pPr lvl="1"/>
                <a:r>
                  <a:rPr lang="en-US" altLang="zh-TW" dirty="0" smtClean="0">
                    <a:sym typeface="Symbol"/>
                  </a:rPr>
                  <a:t>(.)</a:t>
                </a:r>
                <a:r>
                  <a:rPr lang="en-US" altLang="zh-TW" dirty="0" smtClean="0"/>
                  <a:t>  </a:t>
                </a:r>
                <a:r>
                  <a:rPr lang="en-US" altLang="zh-TW" dirty="0"/>
                  <a:t>: </a:t>
                </a:r>
                <a:r>
                  <a:rPr lang="en-US" altLang="zh-TW" sz="2400" dirty="0"/>
                  <a:t>A series of random variable in the range  </a:t>
                </a:r>
                <a:r>
                  <a:rPr lang="en-US" altLang="zh-TW" sz="2400" dirty="0" smtClean="0"/>
                  <a:t>[-1,1] .</a:t>
                </a:r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630" t="-17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F5F8-14E8-4F05-967D-F94006E981D1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Movement of the Scouts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movement of the scout bees follows equation (3</a:t>
                </a:r>
                <a:r>
                  <a:rPr lang="en-US" altLang="zh-TW" dirty="0" smtClean="0"/>
                  <a:t>).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𝑗𝑚𝑖𝑛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>
                        <a:latin typeface="Cambria Math"/>
                      </a:rPr>
                      <m:t>×(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𝑗𝑚𝑎𝑥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𝑗𝑚𝑖𝑛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   </a:t>
                </a:r>
                <a:r>
                  <a:rPr lang="en-US" sz="2800" dirty="0" smtClean="0"/>
                  <a:t>      </a:t>
                </a:r>
                <a:r>
                  <a:rPr lang="en-US" sz="2800" dirty="0"/>
                  <a:t>	</a:t>
                </a:r>
                <a:r>
                  <a:rPr lang="en-US" sz="1800" dirty="0"/>
                  <a:t>(9)</a:t>
                </a:r>
                <a:endParaRPr lang="en-US" altLang="zh-TW" sz="2000" dirty="0"/>
              </a:p>
              <a:p>
                <a:pPr algn="r">
                  <a:buFont typeface="Wingdings" pitchFamily="2" charset="2"/>
                  <a:buNone/>
                </a:pPr>
                <a:endParaRPr lang="en-US" altLang="zh-TW" dirty="0" smtClean="0"/>
              </a:p>
              <a:p>
                <a:pPr lvl="1"/>
                <a:endParaRPr lang="en-US" altLang="zh-TW" i="1" dirty="0" smtClean="0"/>
              </a:p>
              <a:p>
                <a:pPr lvl="1"/>
                <a:r>
                  <a:rPr lang="en-US" altLang="zh-TW" i="1" dirty="0" smtClean="0"/>
                  <a:t>r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: A random </a:t>
                </a:r>
                <a:r>
                  <a:rPr lang="en-US" altLang="zh-TW" dirty="0" smtClean="0"/>
                  <a:t>number,  r</a:t>
                </a:r>
                <a:r>
                  <a:rPr lang="en-US" altLang="zh-TW" dirty="0" smtClean="0">
                    <a:sym typeface="Symbol"/>
                  </a:rPr>
                  <a:t>[0,1]</a:t>
                </a:r>
                <a:r>
                  <a:rPr lang="en-US" altLang="zh-TW" dirty="0" smtClean="0"/>
                  <a:t> </a:t>
                </a:r>
                <a:endParaRPr lang="en-US" altLang="zh-TW" i="1" dirty="0"/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82A1-B14B-435A-90B0-2FF4D27174E9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5.2 Artificial </a:t>
            </a:r>
            <a:r>
              <a:rPr lang="en-US" altLang="zh-TW" sz="3600" dirty="0"/>
              <a:t>Bee Colony (ABC) (4)</a:t>
            </a:r>
          </a:p>
        </p:txBody>
      </p:sp>
      <p:sp>
        <p:nvSpPr>
          <p:cNvPr id="21545" name="Rectangle 41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965825"/>
            <a:ext cx="2289175" cy="892175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</a:rPr>
              <a:t>The Employed Bee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solidFill>
                  <a:srgbClr val="00FF00"/>
                </a:solidFill>
              </a:rPr>
              <a:t>The Onlooker Bee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solidFill>
                  <a:srgbClr val="0033CC"/>
                </a:solidFill>
              </a:rPr>
              <a:t>The Scout</a:t>
            </a:r>
          </a:p>
        </p:txBody>
      </p:sp>
      <p:graphicFrame>
        <p:nvGraphicFramePr>
          <p:cNvPr id="21546" name="Object 4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56568208"/>
              </p:ext>
            </p:extLst>
          </p:nvPr>
        </p:nvGraphicFramePr>
        <p:xfrm>
          <a:off x="2627313" y="5980113"/>
          <a:ext cx="10810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方程式" r:id="rId3" imgW="901309" imgH="634725" progId="Equation.3">
                  <p:embed/>
                </p:oleObj>
              </mc:Choice>
              <mc:Fallback>
                <p:oleObj name="方程式" r:id="rId3" imgW="901309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980113"/>
                        <a:ext cx="1081087" cy="7620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6588125" y="2636838"/>
            <a:ext cx="215900" cy="2159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932363" y="5516563"/>
            <a:ext cx="215900" cy="2159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771775" y="3429000"/>
            <a:ext cx="215900" cy="2159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6588125" y="2636838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2051050" y="1700213"/>
            <a:ext cx="215900" cy="2159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6156325" y="2205038"/>
            <a:ext cx="1079500" cy="1008062"/>
          </a:xfrm>
          <a:prstGeom prst="rect">
            <a:avLst/>
          </a:prstGeom>
          <a:solidFill>
            <a:srgbClr val="00FF00">
              <a:alpha val="60001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6588125" y="2636838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2771775" y="3429000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2339975" y="2997200"/>
            <a:ext cx="1079500" cy="1008063"/>
          </a:xfrm>
          <a:prstGeom prst="rect">
            <a:avLst/>
          </a:prstGeom>
          <a:solidFill>
            <a:srgbClr val="00FF00">
              <a:alpha val="60001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2771775" y="3429000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>
            <a:off x="2771775" y="3429000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2339975" y="2997200"/>
            <a:ext cx="1079500" cy="1008063"/>
          </a:xfrm>
          <a:prstGeom prst="rect">
            <a:avLst/>
          </a:prstGeom>
          <a:solidFill>
            <a:srgbClr val="00FF00">
              <a:alpha val="60001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Oval 35"/>
          <p:cNvSpPr>
            <a:spLocks noChangeArrowheads="1"/>
          </p:cNvSpPr>
          <p:nvPr/>
        </p:nvSpPr>
        <p:spPr bwMode="auto">
          <a:xfrm>
            <a:off x="2771775" y="3429000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Oval 37"/>
          <p:cNvSpPr>
            <a:spLocks noChangeArrowheads="1"/>
          </p:cNvSpPr>
          <p:nvPr/>
        </p:nvSpPr>
        <p:spPr bwMode="auto">
          <a:xfrm>
            <a:off x="4932363" y="5516563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Oval 36"/>
          <p:cNvSpPr>
            <a:spLocks noChangeArrowheads="1"/>
          </p:cNvSpPr>
          <p:nvPr/>
        </p:nvSpPr>
        <p:spPr bwMode="auto">
          <a:xfrm>
            <a:off x="4859338" y="5445125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4932363" y="5516563"/>
            <a:ext cx="215900" cy="2159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AutoShape 38"/>
          <p:cNvSpPr>
            <a:spLocks noChangeArrowheads="1"/>
          </p:cNvSpPr>
          <p:nvPr/>
        </p:nvSpPr>
        <p:spPr bwMode="auto">
          <a:xfrm>
            <a:off x="5148263" y="3789363"/>
            <a:ext cx="3816350" cy="1223962"/>
          </a:xfrm>
          <a:prstGeom prst="cloudCallout">
            <a:avLst>
              <a:gd name="adj1" fmla="val -46713"/>
              <a:gd name="adj2" fmla="val 6763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i="0"/>
              <a:t>Record the best solution found so far</a:t>
            </a:r>
          </a:p>
        </p:txBody>
      </p:sp>
      <p:sp>
        <p:nvSpPr>
          <p:cNvPr id="21543" name="Oval 39"/>
          <p:cNvSpPr>
            <a:spLocks noChangeArrowheads="1"/>
          </p:cNvSpPr>
          <p:nvPr/>
        </p:nvSpPr>
        <p:spPr bwMode="auto">
          <a:xfrm>
            <a:off x="6084888" y="2133600"/>
            <a:ext cx="215900" cy="2159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Oval 40"/>
          <p:cNvSpPr>
            <a:spLocks noChangeArrowheads="1"/>
          </p:cNvSpPr>
          <p:nvPr/>
        </p:nvSpPr>
        <p:spPr bwMode="auto">
          <a:xfrm>
            <a:off x="3276600" y="3860800"/>
            <a:ext cx="215900" cy="2159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54" name="Object 5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26209483"/>
              </p:ext>
            </p:extLst>
          </p:nvPr>
        </p:nvGraphicFramePr>
        <p:xfrm>
          <a:off x="2411413" y="6165850"/>
          <a:ext cx="31686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方程式" r:id="rId5" imgW="2032000" imgH="241300" progId="Equation.3">
                  <p:embed/>
                </p:oleObj>
              </mc:Choice>
              <mc:Fallback>
                <p:oleObj name="方程式" r:id="rId5" imgW="2032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6165850"/>
                        <a:ext cx="3168650" cy="3762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688314"/>
              </p:ext>
            </p:extLst>
          </p:nvPr>
        </p:nvGraphicFramePr>
        <p:xfrm>
          <a:off x="468313" y="5373688"/>
          <a:ext cx="3168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方程式" r:id="rId7" imgW="1803400" imgH="241300" progId="Equation.3">
                  <p:embed/>
                </p:oleObj>
              </mc:Choice>
              <mc:Fallback>
                <p:oleObj name="方程式" r:id="rId7" imgW="1803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373688"/>
                        <a:ext cx="3168650" cy="4191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7" name="Oval 53"/>
          <p:cNvSpPr>
            <a:spLocks noChangeArrowheads="1"/>
          </p:cNvSpPr>
          <p:nvPr/>
        </p:nvSpPr>
        <p:spPr bwMode="auto">
          <a:xfrm>
            <a:off x="6084888" y="2133600"/>
            <a:ext cx="215900" cy="2159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8" name="Oval 54"/>
          <p:cNvSpPr>
            <a:spLocks noChangeArrowheads="1"/>
          </p:cNvSpPr>
          <p:nvPr/>
        </p:nvSpPr>
        <p:spPr bwMode="auto">
          <a:xfrm>
            <a:off x="3276600" y="3860800"/>
            <a:ext cx="215900" cy="2159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05556E-6 -2.08092E-6 L -0.03142 -0.04185 " pathEditMode="relative" ptsTypes="AA">
                                      <p:cBhvr>
                                        <p:cTn id="51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5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05556E-6 2.54335E-6 L 0.03941 -0.03144 " pathEditMode="relative" ptsTypes="AA">
                                      <p:cBhvr>
                                        <p:cTn id="76" dur="10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0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4.50867E-6 L -0.01962 0.04717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2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20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20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20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94444E-6 -3.2948E-6 L 0.0236 0.06289 " pathEditMode="relative" ptsTypes="AA">
                                      <p:cBhvr>
                                        <p:cTn id="130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5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" dur="10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10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10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4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6.7052E-6 L 0.02361 -0.126 " pathEditMode="relative" ptsTypes="AA">
                                      <p:cBhvr>
                                        <p:cTn id="144" dur="20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49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0" dur="10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1" dur="10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2" dur="10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5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3.98844E-6 L 0.07066 0.0157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78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0" grpId="0" animBg="1"/>
      <p:bldP spid="21511" grpId="0" animBg="1"/>
      <p:bldP spid="21519" grpId="0" animBg="1"/>
      <p:bldP spid="21520" grpId="0" animBg="1"/>
      <p:bldP spid="21521" grpId="0" animBg="1"/>
      <p:bldP spid="21522" grpId="0" animBg="1"/>
      <p:bldP spid="21522" grpId="1" animBg="1"/>
      <p:bldP spid="21534" grpId="0" animBg="1"/>
      <p:bldP spid="21536" grpId="0" animBg="1"/>
      <p:bldP spid="21535" grpId="0" animBg="1"/>
      <p:bldP spid="21535" grpId="1" animBg="1"/>
      <p:bldP spid="21537" grpId="0" animBg="1"/>
      <p:bldP spid="21538" grpId="0" animBg="1"/>
      <p:bldP spid="21539" grpId="0" animBg="1"/>
      <p:bldP spid="21539" grpId="1" animBg="1"/>
      <p:bldP spid="21541" grpId="0" animBg="1"/>
      <p:bldP spid="21541" grpId="1" animBg="1"/>
      <p:bldP spid="21541" grpId="2" animBg="1"/>
      <p:bldP spid="21540" grpId="0" animBg="1"/>
      <p:bldP spid="21540" grpId="1" animBg="1"/>
      <p:bldP spid="21508" grpId="0" animBg="1"/>
      <p:bldP spid="21508" grpId="1" animBg="1"/>
      <p:bldP spid="21543" grpId="0" animBg="1"/>
      <p:bldP spid="21543" grpId="1" animBg="1"/>
      <p:bldP spid="21544" grpId="0" animBg="1"/>
      <p:bldP spid="21544" grpId="1" animBg="1"/>
      <p:bldP spid="21557" grpId="0" animBg="1"/>
      <p:bldP spid="21557" grpId="1" animBg="1"/>
      <p:bldP spid="21557" grpId="2" animBg="1"/>
      <p:bldP spid="21558" grpId="0" animBg="1"/>
      <p:bldP spid="21558" grpId="1" animBg="1"/>
      <p:bldP spid="2155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Max of V(x)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33600"/>
            <a:ext cx="4913965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447800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y=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volunm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(x)</a:t>
            </a:r>
          </a:p>
          <a:p>
            <a:r>
              <a:rPr lang="es-ES" dirty="0">
                <a:solidFill>
                  <a:srgbClr val="000000"/>
                </a:solidFill>
                <a:latin typeface="Courier New"/>
              </a:rPr>
              <a:t>y = 4*x.^3 -32*x.^2 +64*x;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14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ABC rewrite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914400" y="1600200"/>
                <a:ext cx="7924800" cy="4530725"/>
              </a:xfrm>
            </p:spPr>
            <p:txBody>
              <a:bodyPr/>
              <a:lstStyle/>
              <a:p>
                <a:pPr lvl="0" hangingPunct="0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b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𝒃𝒆𝒔𝒕</m:t>
                            </m:r>
                          </m:sub>
                        </m:sSub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𝒓𝒂𝒏𝒅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𝒙𝒋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𝒙𝒋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𝒓𝒂𝒏𝒅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(if rand &lt;r)</a:t>
                </a:r>
              </a:p>
              <a:p>
                <a:pPr lvl="0" hangingPunct="0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𝑳𝒃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i="1" dirty="0" smtClean="0">
                    <a:solidFill>
                      <a:srgbClr val="FF0000"/>
                    </a:solidFill>
                    <a:latin typeface="Cambria Math"/>
                  </a:rPr>
                  <a:t>rand(Ub- Lb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/>
                  </a:rPr>
                  <a:t>)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  otherwise 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lvl="0" hangingPunct="0"/>
                <a:endParaRPr lang="en-US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PMingLiU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PMingLiU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PMingLiU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  <a:ea typeface="PMingLiU"/>
                        <a:cs typeface="Times New Roman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PMingLiU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PMingLiU"/>
                            <a:cs typeface="Times New Roman"/>
                          </a:rPr>
                          <m:t>𝐹</m:t>
                        </m:r>
                        <m:r>
                          <a:rPr lang="en-US">
                            <a:latin typeface="Cambria Math"/>
                            <a:ea typeface="PMingLiU"/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PMingLiU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PMingLiU"/>
                                <a:cs typeface="Times New Roman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PMingLiU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/>
                            <a:ea typeface="PMingLiU"/>
                            <a:cs typeface="Times New Roman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PMingLiU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  <a:ea typeface="PMingLiU"/>
                                <a:cs typeface="Times New Roman"/>
                              </a:rPr>
                              <m:t>𝑘</m:t>
                            </m:r>
                            <m:r>
                              <a:rPr lang="en-US">
                                <a:latin typeface="Cambria Math"/>
                                <a:ea typeface="PMingLiU"/>
                                <a:cs typeface="Times New Roman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PMingLiU"/>
                                <a:cs typeface="Times New Roman"/>
                              </a:rPr>
                              <m:t>𝑆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  <a:ea typeface="PMingLiU"/>
                                <a:cs typeface="Times New Roman"/>
                              </a:rPr>
                              <m:t>𝐹</m:t>
                            </m:r>
                            <m:r>
                              <a:rPr lang="en-US">
                                <a:latin typeface="Cambria Math"/>
                                <a:ea typeface="PMingLiU"/>
                                <a:cs typeface="Times New Roman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PMingLiU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PMingLiU"/>
                                    <a:cs typeface="Times New Roman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PMingLiU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  <a:ea typeface="PMingLiU"/>
                                <a:cs typeface="Times New Roman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924800" cy="453072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6529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6. Demo with BA </a:t>
            </a:r>
            <a:endParaRPr lang="en-US" sz="32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38839"/>
            <a:ext cx="4847868" cy="363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6858000" cy="143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6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Demo ABC(cont.)</a:t>
            </a:r>
            <a:endParaRPr lang="en-US" sz="36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9638"/>
            <a:ext cx="8229600" cy="3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4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924800" cy="6858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The benchmark </a:t>
            </a:r>
            <a:r>
              <a:rPr lang="en-US" sz="2400" dirty="0" smtClean="0">
                <a:solidFill>
                  <a:srgbClr val="C00000"/>
                </a:solidFill>
              </a:rPr>
              <a:t>functions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Griewank</a:t>
            </a:r>
            <a:r>
              <a:rPr lang="en-US" sz="2400" dirty="0"/>
              <a:t>, </a:t>
            </a:r>
            <a:r>
              <a:rPr lang="en-US" sz="2400" dirty="0" err="1"/>
              <a:t>Rastrigin</a:t>
            </a:r>
            <a:r>
              <a:rPr lang="en-US" sz="2400" dirty="0"/>
              <a:t>, </a:t>
            </a:r>
            <a:r>
              <a:rPr lang="en-US" sz="2400" dirty="0" err="1"/>
              <a:t>Rosenbrock</a:t>
            </a:r>
            <a:r>
              <a:rPr lang="en-US" sz="2400" dirty="0"/>
              <a:t> and </a:t>
            </a:r>
            <a:r>
              <a:rPr lang="en-US" sz="2400" dirty="0" smtClean="0"/>
              <a:t>Spherical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4525963"/>
              </a:xfrm>
            </p:spPr>
            <p:txBody>
              <a:bodyPr/>
              <a:lstStyle/>
              <a:p>
                <a:pPr hangingPunc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>
                        <a:latin typeface="Cambria Math"/>
                      </a:rPr>
                      <m:t>=1+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fr-FR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fr-FR">
                                <a:latin typeface="Cambria Math"/>
                              </a:rPr>
                              <m:t>4000</m:t>
                            </m:r>
                          </m:den>
                        </m:f>
                      </m:e>
                    </m:nary>
                    <m:r>
                      <a:rPr lang="fr-FR">
                        <a:latin typeface="Cambria Math"/>
                      </a:rPr>
                      <m:t>+</m:t>
                    </m:r>
                    <m:nary>
                      <m:naryPr>
                        <m:chr m:val="∏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fr-FR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𝑐𝑜𝑠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n-US" dirty="0"/>
                  <a:t>       </a:t>
                </a:r>
                <a:r>
                  <a:rPr lang="en-US" dirty="0" smtClean="0"/>
                  <a:t>  </a:t>
                </a:r>
                <a:r>
                  <a:rPr lang="en-US" sz="2000" dirty="0" smtClean="0"/>
                  <a:t>(</a:t>
                </a:r>
                <a:r>
                  <a:rPr lang="en-US" sz="2000" dirty="0"/>
                  <a:t>10)</a:t>
                </a:r>
              </a:p>
              <a:p>
                <a:pPr hangingPunc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fr-FR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>
                                <a:latin typeface="Cambria Math"/>
                              </a:rPr>
                              <m:t>[10+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fr-FR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r>
                          <a:rPr lang="fr-FR">
                            <a:latin typeface="Cambria Math"/>
                          </a:rPr>
                          <m:t>10</m:t>
                        </m:r>
                        <m:r>
                          <a:rPr lang="en-US" i="1">
                            <a:latin typeface="Cambria Math"/>
                          </a:rPr>
                          <m:t>𝑐𝑜𝑠</m:t>
                        </m:r>
                        <m:r>
                          <a:rPr lang="fr-FR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       </a:t>
                </a:r>
                <a:r>
                  <a:rPr lang="en-US" sz="2000" dirty="0" smtClean="0"/>
                  <a:t>(</a:t>
                </a:r>
                <a:r>
                  <a:rPr lang="en-US" sz="2000" dirty="0"/>
                  <a:t>11)</a:t>
                </a:r>
              </a:p>
              <a:p>
                <a:pPr hangingPunct="0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sz="2800">
                            <a:latin typeface="Cambria Math"/>
                          </a:rPr>
                          <m:t>(100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80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28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>
                                <a:latin typeface="Cambria Math"/>
                              </a:rPr>
                              <m:t>(1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   </a:t>
                </a:r>
                <a:r>
                  <a:rPr lang="en-US" sz="2800" dirty="0" smtClean="0"/>
                  <a:t> </a:t>
                </a:r>
                <a:r>
                  <a:rPr lang="en-US" sz="2000" dirty="0" smtClean="0"/>
                  <a:t>(</a:t>
                </a:r>
                <a:r>
                  <a:rPr lang="en-US" sz="2000" dirty="0"/>
                  <a:t>12)</a:t>
                </a:r>
              </a:p>
              <a:p>
                <a:pPr hangingPunc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            </a:t>
                </a:r>
                <a:r>
                  <a:rPr lang="en-US" dirty="0" smtClean="0"/>
                  <a:t>             </a:t>
                </a:r>
                <a:r>
                  <a:rPr lang="en-US" dirty="0"/>
                  <a:t>	    </a:t>
                </a:r>
                <a:r>
                  <a:rPr lang="en-US" dirty="0" smtClean="0"/>
                  <a:t>     </a:t>
                </a:r>
                <a:r>
                  <a:rPr lang="en-US" sz="2000" dirty="0"/>
                  <a:t>(13)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672985"/>
                  </p:ext>
                </p:extLst>
              </p:nvPr>
            </p:nvGraphicFramePr>
            <p:xfrm>
              <a:off x="4419600" y="4267199"/>
              <a:ext cx="3505200" cy="24398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3806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806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438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9904">
                    <a:tc rowSpan="2"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Function </a:t>
                          </a:r>
                          <a:endParaRPr lang="en-US" sz="1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Initial range</a:t>
                          </a:r>
                          <a:endParaRPr lang="en-US" sz="1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Total iteration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3971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[</a:t>
                          </a:r>
                          <a:r>
                            <a:rPr lang="en-US" sz="1000" i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en-US" sz="1000" i="1" baseline="-25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min</a:t>
                          </a:r>
                          <a:r>
                            <a:rPr lang="en-US" sz="1000" i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x</a:t>
                          </a:r>
                          <a:r>
                            <a:rPr lang="en-US" sz="1000" i="1" baseline="-25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max</a:t>
                          </a: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]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0054"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[-100,    100]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400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0054"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[5.12, 5.12]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400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0054"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[-30,30]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400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0054"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[-100, 100]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400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672985"/>
                  </p:ext>
                </p:extLst>
              </p:nvPr>
            </p:nvGraphicFramePr>
            <p:xfrm>
              <a:off x="4419600" y="4267199"/>
              <a:ext cx="3505200" cy="24398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380655"/>
                    <a:gridCol w="1380655"/>
                    <a:gridCol w="743890"/>
                  </a:tblGrid>
                  <a:tr h="279904">
                    <a:tc rowSpan="2"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Function </a:t>
                          </a:r>
                          <a:endParaRPr lang="en-US" sz="1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Initial range</a:t>
                          </a:r>
                          <a:endParaRPr lang="en-US" sz="1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b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Total iteration</a:t>
                          </a:r>
                          <a:endParaRPr lang="en-US" sz="10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971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[</a:t>
                          </a:r>
                          <a:r>
                            <a:rPr lang="en-US" sz="1000" i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en-US" sz="1000" i="1" baseline="-25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min</a:t>
                          </a:r>
                          <a:r>
                            <a:rPr lang="en-US" sz="1000" i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x</a:t>
                          </a:r>
                          <a:r>
                            <a:rPr lang="en-US" sz="1000" i="1" baseline="-25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max</a:t>
                          </a: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]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0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1">
                          <a:blip r:embed="rId3"/>
                          <a:stretch>
                            <a:fillRect t="-340741" r="-154425" b="-3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[-100,    100]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400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30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3"/>
                          <a:stretch>
                            <a:fillRect t="-440741" r="-154425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[5.12, 5.12]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400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30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3"/>
                          <a:stretch>
                            <a:fillRect t="-540741" r="-154425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[-30,30]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400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30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640741" r="-154425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[-100, 100]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44145" algn="just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400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-13855" y="5791200"/>
            <a:ext cx="4128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de-DE" b="1" dirty="0"/>
              <a:t>Table 1.</a:t>
            </a:r>
            <a:r>
              <a:rPr lang="de-DE" dirty="0"/>
              <a:t> The initial range and the total iteration of test standard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lvl="1" hangingPunct="0"/>
            <a:r>
              <a:rPr lang="en-US" dirty="0" smtClean="0">
                <a:solidFill>
                  <a:srgbClr val="002060"/>
                </a:solidFill>
              </a:rPr>
              <a:t>Optimization</a:t>
            </a:r>
          </a:p>
          <a:p>
            <a:pPr lvl="1" hangingPunct="0"/>
            <a:r>
              <a:rPr lang="en-US" dirty="0" smtClean="0">
                <a:solidFill>
                  <a:srgbClr val="002060"/>
                </a:solidFill>
              </a:rPr>
              <a:t>DE</a:t>
            </a:r>
            <a:endParaRPr lang="en-US" dirty="0" smtClean="0">
              <a:solidFill>
                <a:srgbClr val="002060"/>
              </a:solidFill>
            </a:endParaRPr>
          </a:p>
          <a:p>
            <a:pPr lvl="1" hangingPunct="0"/>
            <a:r>
              <a:rPr lang="en-US" dirty="0" smtClean="0">
                <a:solidFill>
                  <a:srgbClr val="002060"/>
                </a:solidFill>
              </a:rPr>
              <a:t>FPA</a:t>
            </a:r>
          </a:p>
          <a:p>
            <a:pPr lvl="1" hangingPunct="0"/>
            <a:r>
              <a:rPr lang="en-US" dirty="0" smtClean="0">
                <a:solidFill>
                  <a:srgbClr val="002060"/>
                </a:solidFill>
              </a:rPr>
              <a:t>BA </a:t>
            </a:r>
            <a:endParaRPr lang="en-US" dirty="0" smtClean="0">
              <a:solidFill>
                <a:srgbClr val="002060"/>
              </a:solidFill>
            </a:endParaRPr>
          </a:p>
          <a:p>
            <a:pPr lvl="1" hangingPunct="0"/>
            <a:r>
              <a:rPr lang="en-US" dirty="0" smtClean="0">
                <a:solidFill>
                  <a:srgbClr val="002060"/>
                </a:solidFill>
              </a:rPr>
              <a:t>ABC </a:t>
            </a:r>
            <a:endParaRPr lang="en-US" dirty="0">
              <a:solidFill>
                <a:srgbClr val="002060"/>
              </a:solidFill>
            </a:endParaRPr>
          </a:p>
          <a:p>
            <a:pPr lvl="1" hangingPunct="0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6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400" dirty="0" smtClean="0"/>
              <a:t>Four </a:t>
            </a:r>
            <a:r>
              <a:rPr lang="en-US" sz="2400" dirty="0"/>
              <a:t>benchmark functions are used to </a:t>
            </a:r>
            <a:r>
              <a:rPr lang="en-US" sz="2400" dirty="0" smtClean="0"/>
              <a:t>test</a:t>
            </a:r>
          </a:p>
          <a:p>
            <a:pPr lvl="1" hangingPunct="0"/>
            <a:r>
              <a:rPr lang="en-US" sz="2000" dirty="0" smtClean="0"/>
              <a:t>the </a:t>
            </a:r>
            <a:r>
              <a:rPr lang="en-US" sz="2000" dirty="0"/>
              <a:t>behavior of convergence, </a:t>
            </a:r>
            <a:endParaRPr lang="en-US" sz="2000" dirty="0" smtClean="0"/>
          </a:p>
          <a:p>
            <a:pPr lvl="1" hangingPunct="0"/>
            <a:r>
              <a:rPr lang="en-US" sz="2000" dirty="0" smtClean="0"/>
              <a:t>the </a:t>
            </a:r>
            <a:r>
              <a:rPr lang="en-US" sz="2000" dirty="0"/>
              <a:t>accuracy, and </a:t>
            </a:r>
            <a:endParaRPr lang="en-US" sz="2000" dirty="0" smtClean="0"/>
          </a:p>
          <a:p>
            <a:pPr lvl="1" hangingPunct="0"/>
            <a:r>
              <a:rPr lang="en-US" sz="2000" dirty="0" smtClean="0"/>
              <a:t>the </a:t>
            </a:r>
            <a:r>
              <a:rPr lang="en-US" sz="2000" dirty="0"/>
              <a:t>speed of the proposed method.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52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6" t="11722" r="2614"/>
          <a:stretch/>
        </p:blipFill>
        <p:spPr bwMode="auto">
          <a:xfrm>
            <a:off x="0" y="1219200"/>
            <a:ext cx="8991600" cy="5359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4534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9600" dirty="0" smtClean="0">
                <a:solidFill>
                  <a:srgbClr val="002060"/>
                </a:solidFill>
              </a:rPr>
              <a:t>Thank you!</a:t>
            </a:r>
            <a:endParaRPr lang="en-US" sz="9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1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534400" cy="685800"/>
          </a:xfrm>
        </p:spPr>
        <p:txBody>
          <a:bodyPr/>
          <a:lstStyle/>
          <a:p>
            <a:r>
              <a:rPr lang="en-US" sz="3600" dirty="0" smtClean="0"/>
              <a:t>How </a:t>
            </a:r>
            <a:r>
              <a:rPr lang="en-US" sz="3600" dirty="0"/>
              <a:t>to form an optimization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54768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84098"/>
            <a:ext cx="5211473" cy="256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4646838"/>
            <a:ext cx="3200400" cy="14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5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7" name="Rectangle 3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8" name="Rectangle 4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5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Rectangle 6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1" name="Rectangle 7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2" name="Rectangle 8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3" name="Rectangle 9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4" name="Rectangle 10" descr="Pink tissue paper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5" name="Rectangle 11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6" name="Rectangle 12" descr="Pink tissue paper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7" name="Rectangle 13" descr="Pink tissue paper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8" name="Rectangle 14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9" name="Rectangle 15" descr="Pink tissue paper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425450" y="1371600"/>
            <a:ext cx="87185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r>
              <a:rPr lang="en-US" sz="3000" b="1" dirty="0"/>
              <a:t>Example 1 (continued):</a:t>
            </a:r>
            <a:endParaRPr lang="en-US" sz="2800" dirty="0"/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write an equation for the volume of the box.</a:t>
            </a:r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sz="2800" dirty="0"/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sz="2800" dirty="0"/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sz="2800" dirty="0"/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sz="2800" dirty="0"/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sz="2800" dirty="0"/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sz="2800" dirty="0" smtClean="0"/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r>
              <a:rPr lang="en-US" sz="2800" dirty="0" smtClean="0"/>
              <a:t>Note </a:t>
            </a:r>
            <a:r>
              <a:rPr lang="en-US" sz="2800" dirty="0"/>
              <a:t>that </a:t>
            </a:r>
            <a:r>
              <a:rPr lang="en-US" sz="2800" i="1" dirty="0"/>
              <a:t>x</a:t>
            </a:r>
            <a:r>
              <a:rPr lang="en-US" sz="2800" dirty="0"/>
              <a:t> must be between 0 and 4.  So, we need to </a:t>
            </a:r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r>
              <a:rPr lang="en-US" sz="2800" dirty="0"/>
              <a:t>maximize the volume equation on the interval (0, 4).</a:t>
            </a:r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8211" name="Rectangle 18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optimization</a:t>
            </a:r>
          </a:p>
        </p:txBody>
      </p:sp>
      <p:graphicFrame>
        <p:nvGraphicFramePr>
          <p:cNvPr id="8213" name="Object 22"/>
          <p:cNvGraphicFramePr>
            <a:graphicFrameLocks noChangeAspect="1"/>
          </p:cNvGraphicFramePr>
          <p:nvPr/>
        </p:nvGraphicFramePr>
        <p:xfrm>
          <a:off x="2730500" y="2846388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" name="Equation" r:id="rId3" imgW="279279" imgH="304668" progId="Equation.DSMT4">
                  <p:embed/>
                </p:oleObj>
              </mc:Choice>
              <mc:Fallback>
                <p:oleObj name="Equation" r:id="rId3" imgW="279279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846388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83" name="Object 23"/>
          <p:cNvGraphicFramePr>
            <a:graphicFrameLocks noChangeAspect="1"/>
          </p:cNvGraphicFramePr>
          <p:nvPr/>
        </p:nvGraphicFramePr>
        <p:xfrm>
          <a:off x="2692400" y="3314700"/>
          <a:ext cx="76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" name="Equation" r:id="rId5" imgW="761669" imgH="482391" progId="Equation.DSMT4">
                  <p:embed/>
                </p:oleObj>
              </mc:Choice>
              <mc:Fallback>
                <p:oleObj name="Equation" r:id="rId5" imgW="761669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3314700"/>
                        <a:ext cx="76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5" name="Object 24"/>
          <p:cNvGraphicFramePr>
            <a:graphicFrameLocks noChangeAspect="1"/>
          </p:cNvGraphicFramePr>
          <p:nvPr/>
        </p:nvGraphicFramePr>
        <p:xfrm>
          <a:off x="3708400" y="2946400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" name="Equation" r:id="rId7" imgW="228600" imgH="190500" progId="Equation.DSMT4">
                  <p:embed/>
                </p:oleObj>
              </mc:Choice>
              <mc:Fallback>
                <p:oleObj name="Equation" r:id="rId7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946400"/>
                        <a:ext cx="22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5"/>
          <p:cNvGraphicFramePr>
            <a:graphicFrameLocks noChangeAspect="1"/>
          </p:cNvGraphicFramePr>
          <p:nvPr/>
        </p:nvGraphicFramePr>
        <p:xfrm>
          <a:off x="4762500" y="2844800"/>
          <a:ext cx="939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" name="Equation" r:id="rId9" imgW="939392" imgH="317362" progId="Equation.DSMT4">
                  <p:embed/>
                </p:oleObj>
              </mc:Choice>
              <mc:Fallback>
                <p:oleObj name="Equation" r:id="rId9" imgW="939392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2844800"/>
                        <a:ext cx="939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86" name="Object 26"/>
          <p:cNvGraphicFramePr>
            <a:graphicFrameLocks noChangeAspect="1"/>
          </p:cNvGraphicFramePr>
          <p:nvPr/>
        </p:nvGraphicFramePr>
        <p:xfrm>
          <a:off x="4241800" y="3365500"/>
          <a:ext cx="278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" name="Equation" r:id="rId11" imgW="2781300" imgH="393700" progId="Equation.DSMT4">
                  <p:embed/>
                </p:oleObj>
              </mc:Choice>
              <mc:Fallback>
                <p:oleObj name="Equation" r:id="rId11" imgW="2781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365500"/>
                        <a:ext cx="278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87" name="Object 27"/>
          <p:cNvGraphicFramePr>
            <a:graphicFrameLocks noChangeAspect="1"/>
          </p:cNvGraphicFramePr>
          <p:nvPr/>
        </p:nvGraphicFramePr>
        <p:xfrm>
          <a:off x="4267200" y="3835400"/>
          <a:ext cx="270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3" name="Equation" r:id="rId13" imgW="2705100" imgH="457200" progId="Equation.DSMT4">
                  <p:embed/>
                </p:oleObj>
              </mc:Choice>
              <mc:Fallback>
                <p:oleObj name="Equation" r:id="rId13" imgW="2705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35400"/>
                        <a:ext cx="2705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88" name="Object 28"/>
          <p:cNvGraphicFramePr>
            <a:graphicFrameLocks noChangeAspect="1"/>
          </p:cNvGraphicFramePr>
          <p:nvPr/>
        </p:nvGraphicFramePr>
        <p:xfrm>
          <a:off x="4406900" y="4381500"/>
          <a:ext cx="241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" name="Equation" r:id="rId15" imgW="2413000" imgH="381000" progId="Equation.DSMT4">
                  <p:embed/>
                </p:oleObj>
              </mc:Choice>
              <mc:Fallback>
                <p:oleObj name="Equation" r:id="rId15" imgW="2413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4381500"/>
                        <a:ext cx="241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89" name="Object 29"/>
          <p:cNvGraphicFramePr>
            <a:graphicFrameLocks noChangeAspect="1"/>
          </p:cNvGraphicFramePr>
          <p:nvPr/>
        </p:nvGraphicFramePr>
        <p:xfrm>
          <a:off x="3708400" y="3479800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" name="Equation" r:id="rId17" imgW="228600" imgH="190500" progId="Equation.DSMT4">
                  <p:embed/>
                </p:oleObj>
              </mc:Choice>
              <mc:Fallback>
                <p:oleObj name="Equation" r:id="rId17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479800"/>
                        <a:ext cx="22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0" name="Object 30"/>
          <p:cNvGraphicFramePr>
            <a:graphicFrameLocks noChangeAspect="1"/>
          </p:cNvGraphicFramePr>
          <p:nvPr/>
        </p:nvGraphicFramePr>
        <p:xfrm>
          <a:off x="3708400" y="4013200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6" name="Equation" r:id="rId18" imgW="228600" imgH="190500" progId="Equation.DSMT4">
                  <p:embed/>
                </p:oleObj>
              </mc:Choice>
              <mc:Fallback>
                <p:oleObj name="Equation" r:id="rId18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013200"/>
                        <a:ext cx="22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1" name="Object 31"/>
          <p:cNvGraphicFramePr>
            <a:graphicFrameLocks noChangeAspect="1"/>
          </p:cNvGraphicFramePr>
          <p:nvPr/>
        </p:nvGraphicFramePr>
        <p:xfrm>
          <a:off x="3708400" y="4533900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7" name="Equation" r:id="rId19" imgW="228600" imgH="190500" progId="Equation.DSMT4">
                  <p:embed/>
                </p:oleObj>
              </mc:Choice>
              <mc:Fallback>
                <p:oleObj name="Equation" r:id="rId19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33900"/>
                        <a:ext cx="22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2" name="Object 32"/>
          <p:cNvGraphicFramePr>
            <a:graphicFrameLocks noChangeAspect="1"/>
          </p:cNvGraphicFramePr>
          <p:nvPr/>
        </p:nvGraphicFramePr>
        <p:xfrm>
          <a:off x="2667000" y="3860800"/>
          <a:ext cx="76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8" name="Equation" r:id="rId20" imgW="761669" imgH="482391" progId="Equation.DSMT4">
                  <p:embed/>
                </p:oleObj>
              </mc:Choice>
              <mc:Fallback>
                <p:oleObj name="Equation" r:id="rId20" imgW="761669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60800"/>
                        <a:ext cx="76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3" name="Object 33"/>
          <p:cNvGraphicFramePr>
            <a:graphicFrameLocks noChangeAspect="1"/>
          </p:cNvGraphicFramePr>
          <p:nvPr/>
        </p:nvGraphicFramePr>
        <p:xfrm>
          <a:off x="2654300" y="4394200"/>
          <a:ext cx="76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9" name="Equation" r:id="rId21" imgW="761669" imgH="482391" progId="Equation.DSMT4">
                  <p:embed/>
                </p:oleObj>
              </mc:Choice>
              <mc:Fallback>
                <p:oleObj name="Equation" r:id="rId21" imgW="761669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394200"/>
                        <a:ext cx="76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5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Rectangle 3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2" name="Rectangle 4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Rectangle 5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4" name="Rectangle 6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5" name="Rectangle 7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6" name="Rectangle 8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7" name="Rectangle 9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8" name="Rectangle 10" descr="Pink tissue paper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9" name="Rectangle 11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0" name="Rectangle 12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1" name="Rectangle 13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7598" name="Rectangle 14"/>
          <p:cNvSpPr>
            <a:spLocks noChangeArrowheads="1"/>
          </p:cNvSpPr>
          <p:nvPr/>
        </p:nvSpPr>
        <p:spPr bwMode="auto">
          <a:xfrm>
            <a:off x="773113" y="1600200"/>
            <a:ext cx="79629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r>
              <a:rPr lang="en-US" sz="3000" b="1" dirty="0"/>
              <a:t>Example 1 (continued):</a:t>
            </a:r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sz="2800" dirty="0"/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sz="2800" dirty="0"/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sz="2800" dirty="0"/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sz="2800" dirty="0"/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sz="2800" dirty="0"/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sz="2800" dirty="0"/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endParaRPr lang="en-US" sz="2800" dirty="0"/>
          </a:p>
          <a:p>
            <a:pPr marL="342900" indent="-342900">
              <a:spcBef>
                <a:spcPct val="10000"/>
              </a:spcBef>
              <a:buClr>
                <a:srgbClr val="CC0066"/>
              </a:buClr>
              <a:buSzPct val="60000"/>
              <a:buFont typeface="Wingdings" pitchFamily="2" charset="2"/>
              <a:buNone/>
            </a:pPr>
            <a:r>
              <a:rPr lang="en-US" sz="2800" dirty="0"/>
              <a:t>    is the only critical value in (0, 4).  So, we can use </a:t>
            </a:r>
            <a:r>
              <a:rPr lang="en-US" sz="2800" dirty="0" smtClean="0"/>
              <a:t> the </a:t>
            </a:r>
            <a:r>
              <a:rPr lang="en-US" sz="2800" dirty="0"/>
              <a:t>second derivative.</a:t>
            </a:r>
          </a:p>
        </p:txBody>
      </p:sp>
      <p:sp>
        <p:nvSpPr>
          <p:cNvPr id="9233" name="Rectangle 16" descr="Pink tissue paper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4" name="Rectangle 17" descr="Pink tissue paper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7602" name="Object 18"/>
          <p:cNvGraphicFramePr>
            <a:graphicFrameLocks noChangeAspect="1"/>
          </p:cNvGraphicFramePr>
          <p:nvPr/>
        </p:nvGraphicFramePr>
        <p:xfrm>
          <a:off x="831850" y="5241925"/>
          <a:ext cx="3111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" name="Equation" r:id="rId3" imgW="152334" imgH="393529" progId="Equation.DSMT4">
                  <p:embed/>
                </p:oleObj>
              </mc:Choice>
              <mc:Fallback>
                <p:oleObj name="Equation" r:id="rId3" imgW="152334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5241925"/>
                        <a:ext cx="31115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Maximum-Minimum</a:t>
            </a:r>
          </a:p>
        </p:txBody>
      </p:sp>
      <p:graphicFrame>
        <p:nvGraphicFramePr>
          <p:cNvPr id="9237" name="Object 22"/>
          <p:cNvGraphicFramePr>
            <a:graphicFrameLocks noChangeAspect="1"/>
          </p:cNvGraphicFramePr>
          <p:nvPr/>
        </p:nvGraphicFramePr>
        <p:xfrm>
          <a:off x="2400300" y="2398713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" name="Equation" r:id="rId5" imgW="342751" imgH="330057" progId="Equation.DSMT4">
                  <p:embed/>
                </p:oleObj>
              </mc:Choice>
              <mc:Fallback>
                <p:oleObj name="Equation" r:id="rId5" imgW="342751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398713"/>
                        <a:ext cx="34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3"/>
          <p:cNvGraphicFramePr>
            <a:graphicFrameLocks noChangeAspect="1"/>
          </p:cNvGraphicFramePr>
          <p:nvPr/>
        </p:nvGraphicFramePr>
        <p:xfrm>
          <a:off x="3060700" y="2527300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" name="Equation" r:id="rId7" imgW="228600" imgH="190500" progId="Equation.DSMT4">
                  <p:embed/>
                </p:oleObj>
              </mc:Choice>
              <mc:Fallback>
                <p:oleObj name="Equation" r:id="rId7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527300"/>
                        <a:ext cx="22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4"/>
          <p:cNvGraphicFramePr>
            <a:graphicFrameLocks noChangeAspect="1"/>
          </p:cNvGraphicFramePr>
          <p:nvPr/>
        </p:nvGraphicFramePr>
        <p:xfrm>
          <a:off x="3606800" y="2347913"/>
          <a:ext cx="223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" name="Equation" r:id="rId9" imgW="2235200" imgH="381000" progId="Equation.DSMT4">
                  <p:embed/>
                </p:oleObj>
              </mc:Choice>
              <mc:Fallback>
                <p:oleObj name="Equation" r:id="rId9" imgW="2235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2347913"/>
                        <a:ext cx="2235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09" name="Object 25"/>
          <p:cNvGraphicFramePr>
            <a:graphicFrameLocks noChangeAspect="1"/>
          </p:cNvGraphicFramePr>
          <p:nvPr/>
        </p:nvGraphicFramePr>
        <p:xfrm>
          <a:off x="3746500" y="2882900"/>
          <a:ext cx="200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" name="Equation" r:id="rId11" imgW="2006600" imgH="381000" progId="Equation.DSMT4">
                  <p:embed/>
                </p:oleObj>
              </mc:Choice>
              <mc:Fallback>
                <p:oleObj name="Equation" r:id="rId11" imgW="2006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2882900"/>
                        <a:ext cx="200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10" name="Object 26"/>
          <p:cNvGraphicFramePr>
            <a:graphicFrameLocks noChangeAspect="1"/>
          </p:cNvGraphicFramePr>
          <p:nvPr/>
        </p:nvGraphicFramePr>
        <p:xfrm>
          <a:off x="3708400" y="3467100"/>
          <a:ext cx="205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" name="Equation" r:id="rId13" imgW="2057400" imgH="393700" progId="Equation.DSMT4">
                  <p:embed/>
                </p:oleObj>
              </mc:Choice>
              <mc:Fallback>
                <p:oleObj name="Equation" r:id="rId13" imgW="2057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467100"/>
                        <a:ext cx="205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7"/>
          <p:cNvGraphicFramePr>
            <a:graphicFrameLocks noChangeAspect="1"/>
          </p:cNvGraphicFramePr>
          <p:nvPr/>
        </p:nvGraphicFramePr>
        <p:xfrm>
          <a:off x="6756400" y="2411413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" name="Equation" r:id="rId15" imgW="203024" imgH="317225" progId="Equation.DSMT4">
                  <p:embed/>
                </p:oleObj>
              </mc:Choice>
              <mc:Fallback>
                <p:oleObj name="Equation" r:id="rId15" imgW="203024" imgH="3172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2411413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12" name="Object 28"/>
          <p:cNvGraphicFramePr>
            <a:graphicFrameLocks noChangeAspect="1"/>
          </p:cNvGraphicFramePr>
          <p:nvPr/>
        </p:nvGraphicFramePr>
        <p:xfrm>
          <a:off x="3517900" y="4064000"/>
          <a:ext cx="142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" name="Equation" r:id="rId17" imgW="1421783" imgH="317362" progId="Equation.DSMT4">
                  <p:embed/>
                </p:oleObj>
              </mc:Choice>
              <mc:Fallback>
                <p:oleObj name="Equation" r:id="rId17" imgW="1421783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064000"/>
                        <a:ext cx="142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13" name="Object 29"/>
          <p:cNvGraphicFramePr>
            <a:graphicFrameLocks noChangeAspect="1"/>
          </p:cNvGraphicFramePr>
          <p:nvPr/>
        </p:nvGraphicFramePr>
        <p:xfrm>
          <a:off x="5156200" y="4000500"/>
          <a:ext cx="181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" name="Equation" r:id="rId19" imgW="1816100" imgH="469900" progId="Equation.DSMT4">
                  <p:embed/>
                </p:oleObj>
              </mc:Choice>
              <mc:Fallback>
                <p:oleObj name="Equation" r:id="rId19" imgW="1816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4000500"/>
                        <a:ext cx="1816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14" name="Object 30"/>
          <p:cNvGraphicFramePr>
            <a:graphicFrameLocks noChangeAspect="1"/>
          </p:cNvGraphicFramePr>
          <p:nvPr/>
        </p:nvGraphicFramePr>
        <p:xfrm>
          <a:off x="4000500" y="4648200"/>
          <a:ext cx="81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" name="Equation" r:id="rId21" imgW="812447" imgH="837836" progId="Equation.DSMT4">
                  <p:embed/>
                </p:oleObj>
              </mc:Choice>
              <mc:Fallback>
                <p:oleObj name="Equation" r:id="rId21" imgW="812447" imgH="8378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4648200"/>
                        <a:ext cx="81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15" name="Object 31"/>
          <p:cNvGraphicFramePr>
            <a:graphicFrameLocks noChangeAspect="1"/>
          </p:cNvGraphicFramePr>
          <p:nvPr/>
        </p:nvGraphicFramePr>
        <p:xfrm>
          <a:off x="5080000" y="4813300"/>
          <a:ext cx="163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" name="Equation" r:id="rId23" imgW="1638300" imgH="469900" progId="Equation.DSMT4">
                  <p:embed/>
                </p:oleObj>
              </mc:Choice>
              <mc:Fallback>
                <p:oleObj name="Equation" r:id="rId23" imgW="1638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4813300"/>
                        <a:ext cx="163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2"/>
          <p:cNvGraphicFramePr>
            <a:graphicFrameLocks noChangeAspect="1"/>
          </p:cNvGraphicFramePr>
          <p:nvPr/>
        </p:nvGraphicFramePr>
        <p:xfrm>
          <a:off x="6183313" y="2493963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" name="Equation" r:id="rId25" imgW="228600" imgH="190500" progId="Equation.DSMT4">
                  <p:embed/>
                </p:oleObj>
              </mc:Choice>
              <mc:Fallback>
                <p:oleObj name="Equation" r:id="rId25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2493963"/>
                        <a:ext cx="22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17" name="Object 33"/>
          <p:cNvGraphicFramePr>
            <a:graphicFrameLocks noChangeAspect="1"/>
          </p:cNvGraphicFramePr>
          <p:nvPr/>
        </p:nvGraphicFramePr>
        <p:xfrm>
          <a:off x="6784975" y="29591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6" name="Equation" r:id="rId27" imgW="203024" imgH="317225" progId="Equation.DSMT4">
                  <p:embed/>
                </p:oleObj>
              </mc:Choice>
              <mc:Fallback>
                <p:oleObj name="Equation" r:id="rId27" imgW="203024" imgH="3172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29591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18" name="Object 34"/>
          <p:cNvGraphicFramePr>
            <a:graphicFrameLocks noChangeAspect="1"/>
          </p:cNvGraphicFramePr>
          <p:nvPr/>
        </p:nvGraphicFramePr>
        <p:xfrm>
          <a:off x="6211888" y="3041650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7" name="Equation" r:id="rId29" imgW="228600" imgH="190500" progId="Equation.DSMT4">
                  <p:embed/>
                </p:oleObj>
              </mc:Choice>
              <mc:Fallback>
                <p:oleObj name="Equation" r:id="rId29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3041650"/>
                        <a:ext cx="22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19" name="Object 35"/>
          <p:cNvGraphicFramePr>
            <a:graphicFrameLocks noChangeAspect="1"/>
          </p:cNvGraphicFramePr>
          <p:nvPr/>
        </p:nvGraphicFramePr>
        <p:xfrm>
          <a:off x="6788150" y="3482975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8" name="Equation" r:id="rId30" imgW="203024" imgH="317225" progId="Equation.DSMT4">
                  <p:embed/>
                </p:oleObj>
              </mc:Choice>
              <mc:Fallback>
                <p:oleObj name="Equation" r:id="rId30" imgW="203024" imgH="3172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3482975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20" name="Object 36"/>
          <p:cNvGraphicFramePr>
            <a:graphicFrameLocks noChangeAspect="1"/>
          </p:cNvGraphicFramePr>
          <p:nvPr/>
        </p:nvGraphicFramePr>
        <p:xfrm>
          <a:off x="6215063" y="3565525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9" name="Equation" r:id="rId31" imgW="228600" imgH="190500" progId="Equation.DSMT4">
                  <p:embed/>
                </p:oleObj>
              </mc:Choice>
              <mc:Fallback>
                <p:oleObj name="Equation" r:id="rId31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3565525"/>
                        <a:ext cx="22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5" name="Picture 35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2766579"/>
            <a:ext cx="2985655" cy="223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1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92TGp_Makeup_light_ani">
  <a:themeElements>
    <a:clrScheme name="Default Design 2">
      <a:dk1>
        <a:srgbClr val="000000"/>
      </a:dk1>
      <a:lt1>
        <a:srgbClr val="FCC5B6"/>
      </a:lt1>
      <a:dk2>
        <a:srgbClr val="660066"/>
      </a:dk2>
      <a:lt2>
        <a:srgbClr val="FFFFFF"/>
      </a:lt2>
      <a:accent1>
        <a:srgbClr val="F29292"/>
      </a:accent1>
      <a:accent2>
        <a:srgbClr val="9DE3A5"/>
      </a:accent2>
      <a:accent3>
        <a:srgbClr val="FDDFD7"/>
      </a:accent3>
      <a:accent4>
        <a:srgbClr val="000000"/>
      </a:accent4>
      <a:accent5>
        <a:srgbClr val="F7C7C7"/>
      </a:accent5>
      <a:accent6>
        <a:srgbClr val="8ECE95"/>
      </a:accent6>
      <a:hlink>
        <a:srgbClr val="D1BCEE"/>
      </a:hlink>
      <a:folHlink>
        <a:srgbClr val="E6CEB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DF2BB"/>
        </a:lt1>
        <a:dk2>
          <a:srgbClr val="660033"/>
        </a:dk2>
        <a:lt2>
          <a:srgbClr val="FFFFFF"/>
        </a:lt2>
        <a:accent1>
          <a:srgbClr val="FCE988"/>
        </a:accent1>
        <a:accent2>
          <a:srgbClr val="9DEDCD"/>
        </a:accent2>
        <a:accent3>
          <a:srgbClr val="FEF7DA"/>
        </a:accent3>
        <a:accent4>
          <a:srgbClr val="000000"/>
        </a:accent4>
        <a:accent5>
          <a:srgbClr val="FDF2C3"/>
        </a:accent5>
        <a:accent6>
          <a:srgbClr val="8ED7BA"/>
        </a:accent6>
        <a:hlink>
          <a:srgbClr val="FFAD93"/>
        </a:hlink>
        <a:folHlink>
          <a:srgbClr val="A8C1F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CC5B6"/>
        </a:lt1>
        <a:dk2>
          <a:srgbClr val="660066"/>
        </a:dk2>
        <a:lt2>
          <a:srgbClr val="FFFFFF"/>
        </a:lt2>
        <a:accent1>
          <a:srgbClr val="F29292"/>
        </a:accent1>
        <a:accent2>
          <a:srgbClr val="9DE3A5"/>
        </a:accent2>
        <a:accent3>
          <a:srgbClr val="FDDFD7"/>
        </a:accent3>
        <a:accent4>
          <a:srgbClr val="000000"/>
        </a:accent4>
        <a:accent5>
          <a:srgbClr val="F7C7C7"/>
        </a:accent5>
        <a:accent6>
          <a:srgbClr val="8ECE95"/>
        </a:accent6>
        <a:hlink>
          <a:srgbClr val="D1BCEE"/>
        </a:hlink>
        <a:folHlink>
          <a:srgbClr val="E6CE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C6ECDF"/>
        </a:lt1>
        <a:dk2>
          <a:srgbClr val="003366"/>
        </a:dk2>
        <a:lt2>
          <a:srgbClr val="FFFFFF"/>
        </a:lt2>
        <a:accent1>
          <a:srgbClr val="A4E0CC"/>
        </a:accent1>
        <a:accent2>
          <a:srgbClr val="E8B888"/>
        </a:accent2>
        <a:accent3>
          <a:srgbClr val="DFF4EC"/>
        </a:accent3>
        <a:accent4>
          <a:srgbClr val="000000"/>
        </a:accent4>
        <a:accent5>
          <a:srgbClr val="CFEDE2"/>
        </a:accent5>
        <a:accent6>
          <a:srgbClr val="D2A67B"/>
        </a:accent6>
        <a:hlink>
          <a:srgbClr val="A9CBE9"/>
        </a:hlink>
        <a:folHlink>
          <a:srgbClr val="F2B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2">
    <a:dk1>
      <a:srgbClr val="000000"/>
    </a:dk1>
    <a:lt1>
      <a:srgbClr val="FCC5B6"/>
    </a:lt1>
    <a:dk2>
      <a:srgbClr val="660066"/>
    </a:dk2>
    <a:lt2>
      <a:srgbClr val="FFFFFF"/>
    </a:lt2>
    <a:accent1>
      <a:srgbClr val="F29292"/>
    </a:accent1>
    <a:accent2>
      <a:srgbClr val="9DE3A5"/>
    </a:accent2>
    <a:accent3>
      <a:srgbClr val="FDDFD7"/>
    </a:accent3>
    <a:accent4>
      <a:srgbClr val="000000"/>
    </a:accent4>
    <a:accent5>
      <a:srgbClr val="F7C7C7"/>
    </a:accent5>
    <a:accent6>
      <a:srgbClr val="8ECE95"/>
    </a:accent6>
    <a:hlink>
      <a:srgbClr val="D1BCEE"/>
    </a:hlink>
    <a:folHlink>
      <a:srgbClr val="E6CEB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</TotalTime>
  <Words>1812</Words>
  <Application>Microsoft Office PowerPoint</Application>
  <PresentationFormat>On-screen Show (4:3)</PresentationFormat>
  <Paragraphs>498</Paragraphs>
  <Slides>67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4" baseType="lpstr">
      <vt:lpstr>SimSun</vt:lpstr>
      <vt:lpstr>Times-Italic</vt:lpstr>
      <vt:lpstr>Times-Roman</vt:lpstr>
      <vt:lpstr>PMingLiU</vt:lpstr>
      <vt:lpstr>PMingLiU</vt:lpstr>
      <vt:lpstr>Arial</vt:lpstr>
      <vt:lpstr>Calibri</vt:lpstr>
      <vt:lpstr>Cambria Math</vt:lpstr>
      <vt:lpstr>Courier New</vt:lpstr>
      <vt:lpstr>Helvetica</vt:lpstr>
      <vt:lpstr>Symbol</vt:lpstr>
      <vt:lpstr>Tahoma</vt:lpstr>
      <vt:lpstr>Times New Roman</vt:lpstr>
      <vt:lpstr>Wingdings</vt:lpstr>
      <vt:lpstr>592TGp_Makeup_light_ani</vt:lpstr>
      <vt:lpstr>Equation</vt:lpstr>
      <vt:lpstr>方程式</vt:lpstr>
      <vt:lpstr>Tutorial Computational Intelligent </vt:lpstr>
      <vt:lpstr>Outline</vt:lpstr>
      <vt:lpstr>PowerPoint Presentation</vt:lpstr>
      <vt:lpstr>PowerPoint Presentation</vt:lpstr>
      <vt:lpstr>1. Introduction</vt:lpstr>
      <vt:lpstr>Plot Max of V(x)</vt:lpstr>
      <vt:lpstr>How to form an optimization problem</vt:lpstr>
      <vt:lpstr>Example of optimization</vt:lpstr>
      <vt:lpstr>Maximum-Minimum</vt:lpstr>
      <vt:lpstr>Quick Check 1: sheep other paper sheet.</vt:lpstr>
      <vt:lpstr>2. Methods for Optimization</vt:lpstr>
      <vt:lpstr>2.1.  InDirect methods for Optimization </vt:lpstr>
      <vt:lpstr>Indirect methods</vt:lpstr>
      <vt:lpstr>Example 3. Graphical Representation of Linear Prgrm solution</vt:lpstr>
      <vt:lpstr>2. Direct  methods for Optimization (cont.)  Meta-hueristic</vt:lpstr>
      <vt:lpstr>Meta-heuristics</vt:lpstr>
      <vt:lpstr>Direct methods</vt:lpstr>
      <vt:lpstr>2.2. Object function </vt:lpstr>
      <vt:lpstr>Plot a fitness function (cont.)</vt:lpstr>
      <vt:lpstr>Plot a fitness function (cont.)</vt:lpstr>
      <vt:lpstr>Metaheuristic Algorithms (Direct methods)</vt:lpstr>
      <vt:lpstr>3. Differential evolution (DE) </vt:lpstr>
      <vt:lpstr>3.1  A brief of DE</vt:lpstr>
      <vt:lpstr>3.2 Compared to most other EAs</vt:lpstr>
      <vt:lpstr>3.2 . Meta-heuristics algorithms</vt:lpstr>
      <vt:lpstr>3.2 Compared (cont.)</vt:lpstr>
      <vt:lpstr>3.3 Taxonomy</vt:lpstr>
      <vt:lpstr>3.4 Strategy of DE</vt:lpstr>
      <vt:lpstr>3.5 Background</vt:lpstr>
      <vt:lpstr>Background</vt:lpstr>
      <vt:lpstr>3. 5 Pseudo code DE/rand/1/bin</vt:lpstr>
      <vt:lpstr>Flowchart DE</vt:lpstr>
      <vt:lpstr>3.6. DE Variants</vt:lpstr>
      <vt:lpstr>3.7. Example (DE) </vt:lpstr>
      <vt:lpstr>Flowchart DE</vt:lpstr>
      <vt:lpstr>Initialization</vt:lpstr>
      <vt:lpstr>Generate  Xr1, Xr2 and Xr3</vt:lpstr>
      <vt:lpstr>PowerPoint Presentation</vt:lpstr>
      <vt:lpstr>Example 1</vt:lpstr>
      <vt:lpstr>Demo for Sphere function</vt:lpstr>
      <vt:lpstr>Demo for Rosenbrock function</vt:lpstr>
      <vt:lpstr>Demo for Rastrigrin function</vt:lpstr>
      <vt:lpstr>Demo for Griewank function</vt:lpstr>
      <vt:lpstr>Conclusion</vt:lpstr>
      <vt:lpstr>Conclusion</vt:lpstr>
      <vt:lpstr>Thanks for your attention</vt:lpstr>
      <vt:lpstr>The process of FPA</vt:lpstr>
      <vt:lpstr>4. Metaheuristic Bat-Inspired Algorithm</vt:lpstr>
      <vt:lpstr>4.1.The characteristics of micro-bat </vt:lpstr>
      <vt:lpstr>4.1. Formulators</vt:lpstr>
      <vt:lpstr>Formulators</vt:lpstr>
      <vt:lpstr>The process of Bat Algorithm</vt:lpstr>
      <vt:lpstr>5. Artificial Bee Colony Algorithm </vt:lpstr>
      <vt:lpstr>BA</vt:lpstr>
      <vt:lpstr>5.2 Agents in ABC</vt:lpstr>
      <vt:lpstr>5.2 Movement of the Onlookers</vt:lpstr>
      <vt:lpstr>5.2 Movement of the Onlookers (2)</vt:lpstr>
      <vt:lpstr>Movement of the Scouts</vt:lpstr>
      <vt:lpstr>5.2 Artificial Bee Colony (ABC) (4)</vt:lpstr>
      <vt:lpstr>ABC rewrite</vt:lpstr>
      <vt:lpstr>6. Demo with BA </vt:lpstr>
      <vt:lpstr>Demo ABC(cont.)</vt:lpstr>
      <vt:lpstr>The benchmark functions Griewank, Rastrigin, Rosenbrock and Spherical</vt:lpstr>
      <vt:lpstr>Conclusions</vt:lpstr>
      <vt:lpstr>Conclusions (cont.)</vt:lpstr>
      <vt:lpstr>Test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Dispatch Problem Using  Parrallel Bat Algorithm</dc:title>
  <dc:creator>Admin</dc:creator>
  <cp:lastModifiedBy>Trong-The Nguyen</cp:lastModifiedBy>
  <cp:revision>79</cp:revision>
  <cp:lastPrinted>2015-05-12T05:14:32Z</cp:lastPrinted>
  <dcterms:created xsi:type="dcterms:W3CDTF">2014-05-23T05:29:31Z</dcterms:created>
  <dcterms:modified xsi:type="dcterms:W3CDTF">2017-05-09T18:40:00Z</dcterms:modified>
</cp:coreProperties>
</file>