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8 Firefly Algorithms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Xin-She Yang, Nature-Inspired Optimization Algorithms, Elsevier, </a:t>
            </a:r>
            <a:r>
              <a:rPr lang="en-US" altLang="zh-TW" dirty="0" smtClean="0"/>
              <a:t>2014.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25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combined effect of both the inverse-square </a:t>
            </a:r>
            <a:r>
              <a:rPr lang="en-US" altLang="zh-TW" dirty="0" smtClean="0"/>
              <a:t>law and </a:t>
            </a:r>
            <a:r>
              <a:rPr lang="en-US" altLang="zh-TW" dirty="0"/>
              <a:t>absorption can be approximated as the following Gaussian form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212976"/>
            <a:ext cx="3096343" cy="74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14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Because a firefly’s attractiveness is proportional to the light intensity seen by adjacent fireflies, we can now define the attractiveness β of a firefly </a:t>
            </a:r>
            <a:r>
              <a:rPr lang="en-US" altLang="zh-TW" dirty="0" smtClean="0"/>
              <a:t>by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where </a:t>
            </a:r>
            <a:r>
              <a:rPr lang="en-US" altLang="zh-TW" dirty="0"/>
              <a:t>β0 is the attractiveness at </a:t>
            </a:r>
            <a:r>
              <a:rPr lang="en-US" altLang="zh-TW" i="1" dirty="0"/>
              <a:t>r </a:t>
            </a:r>
            <a:r>
              <a:rPr lang="en-US" altLang="zh-TW" dirty="0"/>
              <a:t>= 0.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74310"/>
            <a:ext cx="2664296" cy="83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1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distance between any two fireflies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and </a:t>
            </a:r>
            <a:r>
              <a:rPr lang="en-US" altLang="zh-TW" i="1" dirty="0"/>
              <a:t>j </a:t>
            </a:r>
            <a:r>
              <a:rPr lang="en-US" altLang="zh-TW" dirty="0"/>
              <a:t>at </a:t>
            </a:r>
            <a:r>
              <a:rPr lang="en-US" altLang="zh-TW" b="1" i="1" dirty="0"/>
              <a:t>x</a:t>
            </a:r>
            <a:r>
              <a:rPr lang="en-US" altLang="zh-TW" i="1" dirty="0"/>
              <a:t>i </a:t>
            </a:r>
            <a:r>
              <a:rPr lang="en-US" altLang="zh-TW" dirty="0"/>
              <a:t>and </a:t>
            </a:r>
            <a:r>
              <a:rPr lang="en-US" altLang="zh-TW" b="1" i="1" dirty="0" err="1" smtClean="0"/>
              <a:t>x</a:t>
            </a:r>
            <a:r>
              <a:rPr lang="en-US" altLang="zh-TW" i="1" dirty="0" err="1" smtClean="0"/>
              <a:t>j</a:t>
            </a:r>
            <a:r>
              <a:rPr lang="en-US" altLang="zh-TW" i="1" dirty="0" smtClean="0"/>
              <a:t> </a:t>
            </a:r>
            <a:r>
              <a:rPr lang="en-US" altLang="zh-TW" dirty="0"/>
              <a:t>, respectively, is </a:t>
            </a:r>
            <a:r>
              <a:rPr lang="en-US" altLang="zh-TW" dirty="0" smtClean="0"/>
              <a:t>the Cartesian distance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where </a:t>
            </a:r>
            <a:r>
              <a:rPr lang="en-US" altLang="zh-TW" i="1" dirty="0" err="1"/>
              <a:t>xi</a:t>
            </a:r>
            <a:r>
              <a:rPr lang="en-US" altLang="zh-TW" dirty="0" err="1"/>
              <a:t>,</a:t>
            </a:r>
            <a:r>
              <a:rPr lang="en-US" altLang="zh-TW" i="1" dirty="0" err="1"/>
              <a:t>k</a:t>
            </a:r>
            <a:r>
              <a:rPr lang="en-US" altLang="zh-TW" i="1" dirty="0"/>
              <a:t> </a:t>
            </a:r>
            <a:r>
              <a:rPr lang="en-US" altLang="zh-TW" dirty="0"/>
              <a:t>is the </a:t>
            </a:r>
            <a:r>
              <a:rPr lang="en-US" altLang="zh-TW" i="1" dirty="0"/>
              <a:t>k</a:t>
            </a:r>
            <a:r>
              <a:rPr lang="en-US" altLang="zh-TW" dirty="0"/>
              <a:t>th component of the </a:t>
            </a:r>
            <a:r>
              <a:rPr lang="en-US" altLang="zh-TW" dirty="0" smtClean="0"/>
              <a:t>spatial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coordinate </a:t>
            </a:r>
            <a:r>
              <a:rPr lang="en-US" altLang="zh-TW" b="1" i="1" dirty="0"/>
              <a:t>x</a:t>
            </a:r>
            <a:r>
              <a:rPr lang="en-US" altLang="zh-TW" i="1" dirty="0"/>
              <a:t>i </a:t>
            </a:r>
            <a:r>
              <a:rPr lang="en-US" altLang="zh-TW" dirty="0"/>
              <a:t>of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 err="1"/>
              <a:t>th</a:t>
            </a:r>
            <a:r>
              <a:rPr lang="en-US" altLang="zh-TW" dirty="0"/>
              <a:t> firefly.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0846"/>
            <a:ext cx="4437385" cy="109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90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The movement of a firefly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attracted to another, more attractive (brighter) firefly </a:t>
            </a:r>
            <a:r>
              <a:rPr lang="en-US" altLang="zh-TW" i="1" dirty="0" smtClean="0"/>
              <a:t>j </a:t>
            </a:r>
            <a:r>
              <a:rPr lang="en-US" altLang="zh-TW" dirty="0" smtClean="0"/>
              <a:t>is determined by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where </a:t>
            </a:r>
            <a:r>
              <a:rPr lang="en-US" altLang="zh-TW" dirty="0"/>
              <a:t>the second term is due to the attraction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third term is randomization, with </a:t>
            </a:r>
            <a:r>
              <a:rPr lang="en-US" altLang="zh-TW" dirty="0" smtClean="0"/>
              <a:t>α being </a:t>
            </a:r>
            <a:r>
              <a:rPr lang="en-US" altLang="zh-TW" dirty="0"/>
              <a:t>the randomization parameter, and </a:t>
            </a:r>
            <a:r>
              <a:rPr lang="el-GR" altLang="zh-TW" i="1" dirty="0" smtClean="0"/>
              <a:t>ϵ</a:t>
            </a:r>
            <a:r>
              <a:rPr lang="en-US" altLang="zh-TW" sz="3500" i="1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a vector of random numbers drawn </a:t>
            </a:r>
            <a:r>
              <a:rPr lang="en-US" altLang="zh-TW" dirty="0" smtClean="0"/>
              <a:t>from a </a:t>
            </a:r>
            <a:r>
              <a:rPr lang="en-US" altLang="zh-TW" dirty="0"/>
              <a:t>Gaussian distribution or uniform distribution.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5732066" cy="70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87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8.1.4 Controlling Randomization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further </a:t>
            </a:r>
            <a:r>
              <a:rPr lang="en-US" altLang="zh-TW" dirty="0"/>
              <a:t>improvement on the convergence of the </a:t>
            </a:r>
            <a:r>
              <a:rPr lang="en-US" altLang="zh-TW" dirty="0" smtClean="0"/>
              <a:t>algorithm is </a:t>
            </a:r>
            <a:r>
              <a:rPr lang="en-US" altLang="zh-TW" dirty="0"/>
              <a:t>to vary the </a:t>
            </a:r>
            <a:r>
              <a:rPr lang="en-US" altLang="zh-TW" dirty="0" smtClean="0"/>
              <a:t>randomization parameter </a:t>
            </a:r>
            <a:r>
              <a:rPr lang="en-US" altLang="zh-TW" dirty="0"/>
              <a:t>α so that it decreases gradually as the optima are </a:t>
            </a:r>
            <a:r>
              <a:rPr lang="en-US" altLang="zh-TW" dirty="0" smtClean="0"/>
              <a:t>approaching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or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where </a:t>
            </a:r>
            <a:r>
              <a:rPr lang="el-GR" altLang="zh-TW" dirty="0"/>
              <a:t>θ ∈ (0, 1]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4490194" cy="55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97152"/>
            <a:ext cx="1788343" cy="51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5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Simulations </a:t>
            </a:r>
            <a:r>
              <a:rPr lang="en-US" altLang="zh-TW" dirty="0"/>
              <a:t>indicated that the efficiency may improve if we add an extra term </a:t>
            </a:r>
            <a:r>
              <a:rPr lang="en-US" altLang="zh-TW" dirty="0" smtClean="0"/>
              <a:t>λ</a:t>
            </a:r>
            <a:r>
              <a:rPr lang="el-GR" altLang="zh-TW" i="1" dirty="0"/>
              <a:t> ϵ</a:t>
            </a:r>
            <a:r>
              <a:rPr lang="en-US" altLang="zh-TW" sz="3500" i="1" baseline="-25000" dirty="0" err="1"/>
              <a:t>i</a:t>
            </a:r>
            <a:r>
              <a:rPr lang="en-US" altLang="zh-TW" i="1" dirty="0" smtClean="0"/>
              <a:t> </a:t>
            </a:r>
            <a:r>
              <a:rPr lang="en-US" altLang="zh-TW" dirty="0"/>
              <a:t>(</a:t>
            </a:r>
            <a:r>
              <a:rPr lang="en-US" altLang="zh-TW" b="1" i="1" dirty="0"/>
              <a:t>g</a:t>
            </a:r>
            <a:r>
              <a:rPr lang="en-US" altLang="zh-TW" dirty="0" smtClean="0"/>
              <a:t>∗−</a:t>
            </a:r>
            <a:r>
              <a:rPr lang="en-US" altLang="zh-TW" i="1" dirty="0" smtClean="0"/>
              <a:t>xi </a:t>
            </a:r>
            <a:r>
              <a:rPr lang="en-US" altLang="zh-TW" dirty="0"/>
              <a:t>) to the updating </a:t>
            </a:r>
            <a:r>
              <a:rPr lang="en-US" altLang="zh-TW" dirty="0" smtClean="0"/>
              <a:t>formula, where </a:t>
            </a:r>
            <a:r>
              <a:rPr lang="en-US" altLang="zh-TW" b="1" i="1" dirty="0"/>
              <a:t>g</a:t>
            </a:r>
            <a:r>
              <a:rPr lang="en-US" altLang="zh-TW" dirty="0" smtClean="0"/>
              <a:t>∗ is the current global optimum.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02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8.2 Algorithm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5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8.2.1 </a:t>
            </a:r>
            <a:r>
              <a:rPr lang="en-US" altLang="zh-TW" b="1" i="1" dirty="0" err="1"/>
              <a:t>Scalings</a:t>
            </a:r>
            <a:r>
              <a:rPr lang="en-US" altLang="zh-TW" b="1" i="1" dirty="0"/>
              <a:t> and Limiting 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fact, </a:t>
            </a:r>
            <a:r>
              <a:rPr lang="en-US" altLang="zh-TW" dirty="0" smtClean="0"/>
              <a:t>any measure </a:t>
            </a:r>
            <a:r>
              <a:rPr lang="en-US" altLang="zh-TW" dirty="0"/>
              <a:t>that can effectively characterize the quantities of interest in the </a:t>
            </a:r>
            <a:r>
              <a:rPr lang="en-US" altLang="zh-TW" dirty="0" smtClean="0"/>
              <a:t>optimization problem </a:t>
            </a:r>
            <a:r>
              <a:rPr lang="en-US" altLang="zh-TW" dirty="0"/>
              <a:t>can be used as the “distance” </a:t>
            </a:r>
            <a:r>
              <a:rPr lang="en-US" altLang="zh-TW" i="1" dirty="0"/>
              <a:t>r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initial locations </a:t>
            </a:r>
            <a:r>
              <a:rPr lang="en-US" altLang="zh-TW" dirty="0"/>
              <a:t>of these </a:t>
            </a:r>
            <a:r>
              <a:rPr lang="en-US" altLang="zh-TW" i="1" dirty="0"/>
              <a:t>n </a:t>
            </a:r>
            <a:r>
              <a:rPr lang="en-US" altLang="zh-TW" dirty="0"/>
              <a:t>fireflies </a:t>
            </a:r>
            <a:r>
              <a:rPr lang="en-US" altLang="zh-TW" dirty="0" smtClean="0"/>
              <a:t>distribute </a:t>
            </a:r>
            <a:r>
              <a:rPr lang="en-US" altLang="zh-TW" dirty="0"/>
              <a:t>relatively uniformly over the entire </a:t>
            </a:r>
            <a:r>
              <a:rPr lang="en-US" altLang="zh-TW" dirty="0" smtClean="0"/>
              <a:t>search space</a:t>
            </a:r>
            <a:r>
              <a:rPr lang="en-US" altLang="zh-TW" dirty="0"/>
              <a:t>. As the </a:t>
            </a:r>
            <a:r>
              <a:rPr lang="en-US" altLang="zh-TW" dirty="0" smtClean="0"/>
              <a:t> iterations </a:t>
            </a:r>
            <a:r>
              <a:rPr lang="en-US" altLang="zh-TW" dirty="0"/>
              <a:t>proceed, the fireflies would converge into all the local </a:t>
            </a:r>
            <a:r>
              <a:rPr lang="en-US" altLang="zh-TW" dirty="0" smtClean="0"/>
              <a:t>optima (</a:t>
            </a:r>
            <a:r>
              <a:rPr lang="en-US" altLang="zh-TW" dirty="0"/>
              <a:t>including the global ones).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54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For γ </a:t>
            </a:r>
            <a:r>
              <a:rPr lang="en-US" altLang="zh-TW" dirty="0"/>
              <a:t>→ 0, the </a:t>
            </a:r>
            <a:r>
              <a:rPr lang="en-US" altLang="zh-TW" dirty="0" smtClean="0"/>
              <a:t>attractiveness </a:t>
            </a:r>
            <a:r>
              <a:rPr lang="en-US" altLang="zh-TW" dirty="0"/>
              <a:t>is constant β = </a:t>
            </a:r>
            <a:r>
              <a:rPr lang="en-US" altLang="zh-TW" dirty="0" smtClean="0"/>
              <a:t>β</a:t>
            </a:r>
            <a:r>
              <a:rPr lang="en-US" altLang="zh-TW" baseline="-25000" dirty="0" smtClean="0"/>
              <a:t>0,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FA </a:t>
            </a:r>
            <a:r>
              <a:rPr lang="en-US" altLang="zh-TW" dirty="0" smtClean="0">
                <a:sym typeface="Wingdings" panose="05000000000000000000" pitchFamily="2" charset="2"/>
              </a:rPr>
              <a:t> Particle Swarm Optimization.</a:t>
            </a:r>
          </a:p>
          <a:p>
            <a:r>
              <a:rPr lang="en-US" altLang="zh-TW" dirty="0" smtClean="0"/>
              <a:t>For </a:t>
            </a:r>
            <a:r>
              <a:rPr lang="el-GR" altLang="zh-TW" dirty="0" smtClean="0"/>
              <a:t>γ </a:t>
            </a:r>
            <a:r>
              <a:rPr lang="el-GR" altLang="zh-TW" dirty="0"/>
              <a:t>→ </a:t>
            </a:r>
            <a:r>
              <a:rPr lang="el-GR" altLang="zh-TW" dirty="0" smtClean="0"/>
              <a:t>∞</a:t>
            </a:r>
            <a:r>
              <a:rPr lang="en-US" altLang="zh-TW" dirty="0" smtClean="0"/>
              <a:t>, </a:t>
            </a:r>
            <a:r>
              <a:rPr lang="en-US" altLang="zh-TW" dirty="0"/>
              <a:t>the attractiveness is </a:t>
            </a:r>
            <a:r>
              <a:rPr lang="en-US" altLang="zh-TW" dirty="0" smtClean="0"/>
              <a:t>zero </a:t>
            </a:r>
            <a:r>
              <a:rPr lang="en-US" altLang="zh-TW" dirty="0"/>
              <a:t>in </a:t>
            </a:r>
            <a:r>
              <a:rPr lang="en-US" altLang="zh-TW" dirty="0" smtClean="0"/>
              <a:t>the sight </a:t>
            </a:r>
            <a:r>
              <a:rPr lang="en-US" altLang="zh-TW" dirty="0"/>
              <a:t>of other </a:t>
            </a:r>
            <a:r>
              <a:rPr lang="en-US" altLang="zh-TW" dirty="0" smtClean="0"/>
              <a:t>fireflies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FA </a:t>
            </a:r>
            <a:r>
              <a:rPr lang="en-US" altLang="zh-TW" dirty="0" smtClean="0">
                <a:sym typeface="Wingdings" panose="05000000000000000000" pitchFamily="2" charset="2"/>
              </a:rPr>
              <a:t> Simulated Annealing</a:t>
            </a:r>
          </a:p>
          <a:p>
            <a:r>
              <a:rPr lang="en-US" altLang="zh-TW" dirty="0"/>
              <a:t>Because the firefly algorithm is usually a case between these two extremes, it </a:t>
            </a:r>
            <a:r>
              <a:rPr lang="en-US" altLang="zh-TW" dirty="0" smtClean="0"/>
              <a:t>is possible </a:t>
            </a:r>
            <a:r>
              <a:rPr lang="en-US" altLang="zh-TW" dirty="0"/>
              <a:t>to adjust the parameter γ and α so that it can outperform both </a:t>
            </a:r>
            <a:r>
              <a:rPr lang="en-US" altLang="zh-TW" dirty="0" smtClean="0"/>
              <a:t>simulated annealing </a:t>
            </a:r>
            <a:r>
              <a:rPr lang="en-US" altLang="zh-TW" dirty="0"/>
              <a:t>and PSO.</a:t>
            </a:r>
            <a:endParaRPr lang="zh-TW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4266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further advantage of FA is that different fireflies will work almost independently</a:t>
            </a:r>
            <a:r>
              <a:rPr lang="en-US" altLang="zh-TW" dirty="0" smtClean="0"/>
              <a:t>. It </a:t>
            </a:r>
            <a:r>
              <a:rPr lang="en-US" altLang="zh-TW" dirty="0"/>
              <a:t>is thus particularly suitable for parallel implementation.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8.1 The Firefly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 was first developed by Xin-She Yang in late 2007 and published in </a:t>
            </a:r>
            <a:r>
              <a:rPr lang="en-US" altLang="zh-TW" dirty="0" smtClean="0"/>
              <a:t>2008.</a:t>
            </a:r>
          </a:p>
          <a:p>
            <a:r>
              <a:rPr lang="en-US" altLang="zh-TW" dirty="0"/>
              <a:t>FA was based on the flashing patterns and behavior of fireflies.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28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8.2.3 Special Cases of FA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DE, APSO, SA, and HS are special </a:t>
            </a:r>
            <a:r>
              <a:rPr lang="en-US" altLang="zh-TW" dirty="0" smtClean="0"/>
              <a:t>cases of </a:t>
            </a:r>
            <a:r>
              <a:rPr lang="en-US" altLang="zh-TW" dirty="0"/>
              <a:t>FA.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50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8.3 Implementation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3237"/>
            <a:ext cx="9036496" cy="238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891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830263"/>
            <a:ext cx="7208837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339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α</a:t>
            </a:r>
            <a:r>
              <a:rPr lang="en-US" altLang="zh-TW" baseline="-25000" dirty="0"/>
              <a:t>0</a:t>
            </a:r>
            <a:r>
              <a:rPr lang="en-US" altLang="zh-TW" dirty="0"/>
              <a:t> = 0.5, γ = 1 and </a:t>
            </a:r>
            <a:r>
              <a:rPr lang="en-US" altLang="zh-TW" dirty="0" smtClean="0"/>
              <a:t>β</a:t>
            </a:r>
            <a:r>
              <a:rPr lang="en-US" altLang="zh-TW" baseline="-25000" dirty="0"/>
              <a:t>0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1</a:t>
            </a:r>
          </a:p>
          <a:p>
            <a:r>
              <a:rPr lang="en-US" altLang="zh-TW" dirty="0"/>
              <a:t>25 fireflies in </a:t>
            </a:r>
            <a:r>
              <a:rPr lang="en-US" altLang="zh-TW" dirty="0" smtClean="0"/>
              <a:t>20 generations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07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511"/>
            <a:ext cx="9144000" cy="415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670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8.4 Variants of the Firefly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915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8.4.1 FA </a:t>
            </a:r>
            <a:r>
              <a:rPr lang="en-US" altLang="zh-TW" b="1" i="1" dirty="0" smtClean="0"/>
              <a:t>Variants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Discrete firefly algorithm (DFA</a:t>
            </a:r>
            <a:r>
              <a:rPr lang="en-US" altLang="zh-TW" i="1" dirty="0" smtClean="0"/>
              <a:t>)</a:t>
            </a:r>
            <a:endParaRPr lang="en-US" altLang="zh-TW" dirty="0"/>
          </a:p>
          <a:p>
            <a:r>
              <a:rPr lang="en-US" altLang="zh-TW" i="1" dirty="0"/>
              <a:t>Chaotic firefly algorithm (CFA</a:t>
            </a:r>
            <a:r>
              <a:rPr lang="en-US" altLang="zh-TW" i="1" dirty="0" smtClean="0"/>
              <a:t>)</a:t>
            </a:r>
            <a:endParaRPr lang="en-US" altLang="zh-TW" dirty="0"/>
          </a:p>
          <a:p>
            <a:r>
              <a:rPr lang="en-US" altLang="zh-TW" i="1" dirty="0" err="1"/>
              <a:t>Lagrangian</a:t>
            </a:r>
            <a:r>
              <a:rPr lang="en-US" altLang="zh-TW" i="1" dirty="0"/>
              <a:t> firefly </a:t>
            </a:r>
            <a:r>
              <a:rPr lang="en-US" altLang="zh-TW" i="1" dirty="0" smtClean="0"/>
              <a:t>algorithm </a:t>
            </a:r>
            <a:r>
              <a:rPr lang="en-US" altLang="zh-TW" i="1" dirty="0"/>
              <a:t>(LFA</a:t>
            </a:r>
            <a:r>
              <a:rPr lang="en-US" altLang="zh-TW" i="1" dirty="0" smtClean="0"/>
              <a:t>)</a:t>
            </a:r>
            <a:endParaRPr lang="en-US" altLang="zh-TW" dirty="0"/>
          </a:p>
          <a:p>
            <a:r>
              <a:rPr lang="en-US" altLang="zh-TW" i="1" dirty="0"/>
              <a:t>Memetic firefly algorithm (MFA</a:t>
            </a:r>
            <a:r>
              <a:rPr lang="en-US" altLang="zh-TW" i="1" dirty="0" smtClean="0"/>
              <a:t>)</a:t>
            </a:r>
          </a:p>
          <a:p>
            <a:r>
              <a:rPr lang="en-US" altLang="zh-TW" i="1" dirty="0" err="1"/>
              <a:t>Multiobjective</a:t>
            </a:r>
            <a:r>
              <a:rPr lang="en-US" altLang="zh-TW" i="1" dirty="0"/>
              <a:t> discrete firefly algorithm (MDFA</a:t>
            </a:r>
            <a:r>
              <a:rPr lang="en-US" altLang="zh-TW" i="1" dirty="0" smtClean="0"/>
              <a:t>)</a:t>
            </a:r>
            <a:endParaRPr lang="en-US" altLang="zh-TW" dirty="0"/>
          </a:p>
          <a:p>
            <a:r>
              <a:rPr lang="en-US" altLang="zh-TW" i="1" dirty="0" err="1"/>
              <a:t>Mulitobjective</a:t>
            </a:r>
            <a:r>
              <a:rPr lang="en-US" altLang="zh-TW" i="1" dirty="0"/>
              <a:t> firefly algorithm (MOFA</a:t>
            </a:r>
            <a:r>
              <a:rPr lang="en-US" altLang="zh-TW" i="1" dirty="0" smtClean="0"/>
              <a:t>)</a:t>
            </a:r>
          </a:p>
          <a:p>
            <a:r>
              <a:rPr lang="en-US" altLang="zh-TW" i="1" dirty="0"/>
              <a:t>Multi-objective enhanced firefly algorithm (MOEFA</a:t>
            </a:r>
            <a:r>
              <a:rPr lang="en-US" altLang="zh-TW" i="1" dirty="0" smtClean="0"/>
              <a:t>)</a:t>
            </a:r>
          </a:p>
          <a:p>
            <a:r>
              <a:rPr lang="en-US" altLang="zh-TW" i="1" dirty="0"/>
              <a:t>Hybrid firefly algorithms (HFA</a:t>
            </a:r>
            <a:r>
              <a:rPr lang="en-US" altLang="zh-TW" i="1" dirty="0" smtClean="0"/>
              <a:t>)</a:t>
            </a:r>
          </a:p>
          <a:p>
            <a:r>
              <a:rPr lang="en-US" altLang="zh-TW" i="1" dirty="0"/>
              <a:t>Parallel firefly algorithm with predation (</a:t>
            </a:r>
            <a:r>
              <a:rPr lang="en-US" altLang="zh-TW" i="1" dirty="0" err="1"/>
              <a:t>pFAP</a:t>
            </a:r>
            <a:r>
              <a:rPr lang="en-US" altLang="zh-TW" i="1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94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8.5 Firefly Algorithms in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Digital </a:t>
            </a:r>
            <a:r>
              <a:rPr lang="en-US" altLang="zh-TW" dirty="0"/>
              <a:t>image </a:t>
            </a:r>
            <a:r>
              <a:rPr lang="en-US" altLang="zh-TW" dirty="0" smtClean="0"/>
              <a:t>compression</a:t>
            </a:r>
          </a:p>
          <a:p>
            <a:r>
              <a:rPr lang="en-US" altLang="zh-TW" dirty="0" smtClean="0"/>
              <a:t>Highly </a:t>
            </a:r>
            <a:r>
              <a:rPr lang="en-US" altLang="zh-TW" dirty="0"/>
              <a:t>nonlinear</a:t>
            </a:r>
            <a:r>
              <a:rPr lang="en-US" altLang="zh-TW" dirty="0" smtClean="0"/>
              <a:t>, multimodal </a:t>
            </a:r>
            <a:r>
              <a:rPr lang="en-US" altLang="zh-TW" dirty="0"/>
              <a:t>design </a:t>
            </a:r>
            <a:r>
              <a:rPr lang="en-US" altLang="zh-TW" dirty="0" smtClean="0"/>
              <a:t>problems</a:t>
            </a:r>
          </a:p>
          <a:p>
            <a:r>
              <a:rPr lang="en-US" altLang="zh-TW" dirty="0" smtClean="0"/>
              <a:t>Antenna </a:t>
            </a:r>
            <a:r>
              <a:rPr lang="en-US" altLang="zh-TW" dirty="0"/>
              <a:t>design </a:t>
            </a:r>
            <a:r>
              <a:rPr lang="en-US" altLang="zh-TW" dirty="0" smtClean="0"/>
              <a:t>optimization</a:t>
            </a:r>
          </a:p>
          <a:p>
            <a:r>
              <a:rPr lang="en-US" altLang="zh-TW" dirty="0" smtClean="0"/>
              <a:t>Discrete </a:t>
            </a:r>
            <a:r>
              <a:rPr lang="en-US" altLang="zh-TW" dirty="0"/>
              <a:t>version of FA that can efficiently solve </a:t>
            </a:r>
            <a:r>
              <a:rPr lang="en-US" altLang="zh-TW" dirty="0" smtClean="0"/>
              <a:t>NP-hard scheduling problems</a:t>
            </a:r>
          </a:p>
          <a:p>
            <a:r>
              <a:rPr lang="en-US" altLang="zh-TW" dirty="0" smtClean="0"/>
              <a:t>Multi-objective </a:t>
            </a:r>
            <a:r>
              <a:rPr lang="en-US" altLang="zh-TW" dirty="0"/>
              <a:t>load dispatch </a:t>
            </a:r>
            <a:r>
              <a:rPr lang="en-US" altLang="zh-TW" dirty="0" smtClean="0"/>
              <a:t>problems</a:t>
            </a:r>
          </a:p>
          <a:p>
            <a:r>
              <a:rPr lang="en-US" altLang="zh-TW" dirty="0"/>
              <a:t>Classifications and clustering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45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Non-convex </a:t>
            </a:r>
            <a:r>
              <a:rPr lang="en-US" altLang="zh-TW" dirty="0"/>
              <a:t>economic dispatch </a:t>
            </a:r>
            <a:r>
              <a:rPr lang="en-US" altLang="zh-TW" dirty="0" smtClean="0"/>
              <a:t>problem with </a:t>
            </a:r>
            <a:r>
              <a:rPr lang="en-US" altLang="zh-TW" dirty="0"/>
              <a:t>valve-loading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Economic </a:t>
            </a:r>
            <a:r>
              <a:rPr lang="en-US" altLang="zh-TW" dirty="0"/>
              <a:t>load dispatch problems with reduced </a:t>
            </a:r>
            <a:r>
              <a:rPr lang="en-US" altLang="zh-TW" dirty="0" smtClean="0"/>
              <a:t>power losses</a:t>
            </a:r>
          </a:p>
          <a:p>
            <a:r>
              <a:rPr lang="en-US" altLang="zh-TW" dirty="0" smtClean="0"/>
              <a:t>Traveling </a:t>
            </a:r>
            <a:r>
              <a:rPr lang="en-US" altLang="zh-TW" dirty="0"/>
              <a:t>salesman </a:t>
            </a:r>
            <a:r>
              <a:rPr lang="en-US" altLang="zh-TW" dirty="0" smtClean="0"/>
              <a:t>problem by </a:t>
            </a:r>
            <a:r>
              <a:rPr lang="en-US" altLang="zh-TW" dirty="0"/>
              <a:t>discrete </a:t>
            </a:r>
            <a:r>
              <a:rPr lang="en-US" altLang="zh-TW" dirty="0" smtClean="0"/>
              <a:t>FA</a:t>
            </a:r>
          </a:p>
          <a:p>
            <a:r>
              <a:rPr lang="en-US" altLang="zh-TW" dirty="0"/>
              <a:t>S</a:t>
            </a:r>
            <a:r>
              <a:rPr lang="en-US" altLang="zh-TW" dirty="0" smtClean="0"/>
              <a:t>cheduling </a:t>
            </a:r>
            <a:r>
              <a:rPr lang="en-US" altLang="zh-TW" dirty="0"/>
              <a:t>jobs on grid </a:t>
            </a:r>
            <a:r>
              <a:rPr lang="en-US" altLang="zh-TW" dirty="0" smtClean="0"/>
              <a:t>computing</a:t>
            </a:r>
          </a:p>
          <a:p>
            <a:r>
              <a:rPr lang="en-US" altLang="zh-TW" dirty="0" smtClean="0"/>
              <a:t>Mixed </a:t>
            </a:r>
            <a:r>
              <a:rPr lang="en-US" altLang="zh-TW" dirty="0"/>
              <a:t>integer </a:t>
            </a:r>
            <a:r>
              <a:rPr lang="en-US" altLang="zh-TW" dirty="0" smtClean="0"/>
              <a:t>programming and </a:t>
            </a:r>
            <a:r>
              <a:rPr lang="en-US" altLang="zh-TW" dirty="0"/>
              <a:t>load dispatch problems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665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</a:t>
            </a:r>
            <a:r>
              <a:rPr lang="en-US" altLang="zh-TW" dirty="0"/>
              <a:t>neural </a:t>
            </a:r>
            <a:r>
              <a:rPr lang="en-US" altLang="zh-TW" dirty="0" smtClean="0"/>
              <a:t>networks</a:t>
            </a:r>
          </a:p>
          <a:p>
            <a:r>
              <a:rPr lang="en-US" altLang="zh-TW" dirty="0" err="1" smtClean="0"/>
              <a:t>Isospectral</a:t>
            </a:r>
            <a:r>
              <a:rPr lang="en-US" altLang="zh-TW" dirty="0" smtClean="0"/>
              <a:t> spring-mass systems</a:t>
            </a:r>
          </a:p>
          <a:p>
            <a:r>
              <a:rPr lang="en-US" altLang="zh-TW" dirty="0" smtClean="0"/>
              <a:t>Support </a:t>
            </a:r>
            <a:r>
              <a:rPr lang="en-US" altLang="zh-TW" dirty="0"/>
              <a:t>vector regression with </a:t>
            </a:r>
            <a:r>
              <a:rPr lang="en-US" altLang="zh-TW" dirty="0" smtClean="0"/>
              <a:t>the chaos-based </a:t>
            </a:r>
            <a:r>
              <a:rPr lang="en-US" altLang="zh-TW" dirty="0"/>
              <a:t>FA for stock market price forecasting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61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8.1.1 Firefly Behavior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Two </a:t>
            </a:r>
            <a:r>
              <a:rPr lang="en-US" altLang="zh-TW" dirty="0"/>
              <a:t>fundamental </a:t>
            </a:r>
            <a:r>
              <a:rPr lang="en-US" altLang="zh-TW" dirty="0" smtClean="0"/>
              <a:t>functions of </a:t>
            </a:r>
            <a:r>
              <a:rPr lang="en-US" altLang="zh-TW" dirty="0"/>
              <a:t>such flashes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Attract </a:t>
            </a:r>
            <a:r>
              <a:rPr lang="en-US" altLang="zh-TW" dirty="0"/>
              <a:t>mating </a:t>
            </a:r>
            <a:r>
              <a:rPr lang="en-US" altLang="zh-TW" dirty="0" smtClean="0"/>
              <a:t>partners</a:t>
            </a:r>
          </a:p>
          <a:p>
            <a:pPr lvl="1"/>
            <a:r>
              <a:rPr lang="en-US" altLang="zh-TW" dirty="0" smtClean="0"/>
              <a:t>Attract potential prey</a:t>
            </a:r>
          </a:p>
          <a:p>
            <a:r>
              <a:rPr lang="en-US" altLang="zh-TW" dirty="0" smtClean="0"/>
              <a:t>Two combined </a:t>
            </a:r>
            <a:r>
              <a:rPr lang="en-US" altLang="zh-TW" dirty="0"/>
              <a:t>factors make </a:t>
            </a:r>
            <a:r>
              <a:rPr lang="en-US" altLang="zh-TW" dirty="0" smtClean="0"/>
              <a:t>most fireflies visible </a:t>
            </a:r>
            <a:r>
              <a:rPr lang="en-US" altLang="zh-TW" dirty="0"/>
              <a:t>to a limit </a:t>
            </a:r>
            <a:r>
              <a:rPr lang="en-US" altLang="zh-TW" dirty="0" smtClean="0"/>
              <a:t>distance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light intensity </a:t>
            </a:r>
            <a:r>
              <a:rPr lang="en-US" altLang="zh-TW" i="1" dirty="0"/>
              <a:t>I </a:t>
            </a:r>
            <a:r>
              <a:rPr lang="en-US" altLang="zh-TW" dirty="0"/>
              <a:t>decreases as the </a:t>
            </a:r>
            <a:r>
              <a:rPr lang="en-US" altLang="zh-TW" dirty="0" smtClean="0"/>
              <a:t>distance </a:t>
            </a:r>
            <a:r>
              <a:rPr lang="en-US" altLang="zh-TW" i="1" dirty="0" smtClean="0"/>
              <a:t>r </a:t>
            </a:r>
            <a:r>
              <a:rPr lang="en-US" altLang="zh-TW" dirty="0"/>
              <a:t>increases in terms of </a:t>
            </a:r>
            <a:r>
              <a:rPr lang="en-US" altLang="zh-TW" i="1" dirty="0"/>
              <a:t>I </a:t>
            </a:r>
            <a:r>
              <a:rPr lang="en-US" altLang="zh-TW" dirty="0"/>
              <a:t>∝ </a:t>
            </a:r>
            <a:r>
              <a:rPr lang="en-US" altLang="zh-TW" dirty="0" smtClean="0"/>
              <a:t>1/</a:t>
            </a:r>
            <a:r>
              <a:rPr lang="en-US" altLang="zh-TW" i="1" dirty="0" smtClean="0"/>
              <a:t>r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air absorbs light, which </a:t>
            </a:r>
            <a:r>
              <a:rPr lang="en-US" altLang="zh-TW" dirty="0" smtClean="0"/>
              <a:t>becomes weaker </a:t>
            </a:r>
            <a:r>
              <a:rPr lang="en-US" altLang="zh-TW" dirty="0"/>
              <a:t>and weaker as the distance increases.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80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8.6 Why the Firefly Algorithm is Efficient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 has two major advantages over other algorithms:</a:t>
            </a:r>
          </a:p>
          <a:p>
            <a:pPr lvl="1"/>
            <a:r>
              <a:rPr lang="en-US" altLang="zh-TW" dirty="0" smtClean="0"/>
              <a:t>Automatic subdivision</a:t>
            </a:r>
          </a:p>
          <a:p>
            <a:pPr lvl="1"/>
            <a:r>
              <a:rPr lang="en-US" altLang="zh-TW" dirty="0" smtClean="0"/>
              <a:t>Ability </a:t>
            </a:r>
            <a:r>
              <a:rPr lang="en-US" altLang="zh-TW" dirty="0"/>
              <a:t>to deal with multimodality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632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</a:t>
            </a:r>
            <a:r>
              <a:rPr lang="en-US" altLang="zh-TW" dirty="0" smtClean="0"/>
              <a:t>, FA is based </a:t>
            </a:r>
            <a:r>
              <a:rPr lang="en-US" altLang="zh-TW" dirty="0"/>
              <a:t>on attraction and attractiveness. This leads to the fact that the whole </a:t>
            </a:r>
            <a:r>
              <a:rPr lang="en-US" altLang="zh-TW" dirty="0" smtClean="0"/>
              <a:t>population can </a:t>
            </a:r>
            <a:r>
              <a:rPr lang="en-US" altLang="zh-TW" dirty="0"/>
              <a:t>automatically subdivide into subgroups, and each group can swarm around </a:t>
            </a:r>
            <a:r>
              <a:rPr lang="en-US" altLang="zh-TW" dirty="0" smtClean="0"/>
              <a:t>each mode </a:t>
            </a:r>
            <a:r>
              <a:rPr lang="en-US" altLang="zh-TW" dirty="0"/>
              <a:t>or local optimum.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6566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Second, this subdivision allows the fireflies to be able to find all optima </a:t>
            </a:r>
            <a:r>
              <a:rPr lang="en-US" altLang="zh-TW" dirty="0" smtClean="0"/>
              <a:t>simultaneously if </a:t>
            </a:r>
            <a:r>
              <a:rPr lang="en-US" altLang="zh-TW" dirty="0"/>
              <a:t>the population size is sufficiently higher than the number of modes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This automatic subdivision ability makes FA particularly suitable for highly nonlinear</a:t>
            </a:r>
            <a:r>
              <a:rPr lang="en-US" altLang="zh-TW" dirty="0" smtClean="0"/>
              <a:t>, multimodal optimization </a:t>
            </a:r>
            <a:r>
              <a:rPr lang="en-US" altLang="zh-TW" dirty="0"/>
              <a:t>problems.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0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8.1.2 Standard Firefly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Three </a:t>
            </a:r>
            <a:r>
              <a:rPr lang="en-US" altLang="zh-TW" dirty="0"/>
              <a:t>idealized </a:t>
            </a:r>
            <a:r>
              <a:rPr lang="en-US" altLang="zh-TW" dirty="0" smtClean="0"/>
              <a:t>rules</a:t>
            </a:r>
          </a:p>
          <a:p>
            <a:pPr lvl="1"/>
            <a:r>
              <a:rPr lang="en-US" altLang="zh-TW" dirty="0"/>
              <a:t>All fireflies are </a:t>
            </a:r>
            <a:r>
              <a:rPr lang="en-US" altLang="zh-TW" dirty="0" smtClean="0"/>
              <a:t>unisex</a:t>
            </a:r>
          </a:p>
          <a:p>
            <a:pPr lvl="2"/>
            <a:r>
              <a:rPr lang="en-US" altLang="zh-TW" dirty="0" smtClean="0"/>
              <a:t>One </a:t>
            </a:r>
            <a:r>
              <a:rPr lang="en-US" altLang="zh-TW" dirty="0"/>
              <a:t>firefly will be attracted to other fireflies regardless </a:t>
            </a:r>
            <a:r>
              <a:rPr lang="en-US" altLang="zh-TW" dirty="0" smtClean="0"/>
              <a:t>of their </a:t>
            </a:r>
            <a:r>
              <a:rPr lang="en-US" altLang="zh-TW" dirty="0"/>
              <a:t>sex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Attractiveness is proportional to a firefly’s brightness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For </a:t>
            </a:r>
            <a:r>
              <a:rPr lang="en-US" altLang="zh-TW" dirty="0"/>
              <a:t>any two </a:t>
            </a:r>
            <a:r>
              <a:rPr lang="en-US" altLang="zh-TW" dirty="0" smtClean="0"/>
              <a:t>flashing fireflies</a:t>
            </a:r>
            <a:r>
              <a:rPr lang="en-US" altLang="zh-TW" dirty="0"/>
              <a:t>, the less brighter one will move toward the brighter </a:t>
            </a:r>
            <a:r>
              <a:rPr lang="en-US" altLang="zh-TW" dirty="0" smtClean="0"/>
              <a:t>one.</a:t>
            </a:r>
          </a:p>
          <a:p>
            <a:pPr lvl="2"/>
            <a:r>
              <a:rPr lang="en-US" altLang="zh-TW" dirty="0" smtClean="0"/>
              <a:t>The attractiveness is </a:t>
            </a:r>
            <a:r>
              <a:rPr lang="en-US" altLang="zh-TW" dirty="0"/>
              <a:t>proportional to the brightness, both of which decrease as their distance </a:t>
            </a:r>
            <a:r>
              <a:rPr lang="en-US" altLang="zh-TW" dirty="0" smtClean="0"/>
              <a:t>increases.</a:t>
            </a:r>
          </a:p>
          <a:p>
            <a:pPr lvl="2"/>
            <a:r>
              <a:rPr lang="en-US" altLang="zh-TW" dirty="0" smtClean="0"/>
              <a:t>If </a:t>
            </a:r>
            <a:r>
              <a:rPr lang="en-US" altLang="zh-TW" dirty="0"/>
              <a:t>there is no brighter one than a particular firefly, it will move randomly.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1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8.1.2 Standard Firefly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brightness of a firefly is affected or determined by the landscape of the </a:t>
            </a:r>
            <a:r>
              <a:rPr lang="en-US" altLang="zh-TW" dirty="0" smtClean="0"/>
              <a:t>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372181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604838"/>
            <a:ext cx="7559675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6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i="1" dirty="0"/>
              <a:t>8.1.3 Variations of Light Intensity and Attractiveness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</a:t>
            </a:r>
            <a:r>
              <a:rPr lang="en-US" altLang="zh-TW" dirty="0"/>
              <a:t>are two important </a:t>
            </a:r>
            <a:r>
              <a:rPr lang="en-US" altLang="zh-TW" dirty="0" smtClean="0"/>
              <a:t>issues</a:t>
            </a:r>
          </a:p>
          <a:p>
            <a:pPr lvl="1"/>
            <a:r>
              <a:rPr lang="en-US" altLang="zh-TW" dirty="0" smtClean="0"/>
              <a:t>Variation </a:t>
            </a:r>
            <a:r>
              <a:rPr lang="en-US" altLang="zh-TW" dirty="0"/>
              <a:t>of light </a:t>
            </a:r>
            <a:r>
              <a:rPr lang="en-US" altLang="zh-TW" dirty="0" smtClean="0"/>
              <a:t>intensity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brightness </a:t>
            </a:r>
            <a:r>
              <a:rPr lang="en-US" altLang="zh-TW" i="1" dirty="0"/>
              <a:t>I </a:t>
            </a:r>
            <a:r>
              <a:rPr lang="en-US" altLang="zh-TW" dirty="0"/>
              <a:t>of a </a:t>
            </a:r>
            <a:r>
              <a:rPr lang="en-US" altLang="zh-TW" dirty="0" smtClean="0"/>
              <a:t>firefly at </a:t>
            </a:r>
            <a:r>
              <a:rPr lang="en-US" altLang="zh-TW" dirty="0"/>
              <a:t>a particular location </a:t>
            </a:r>
            <a:r>
              <a:rPr lang="en-US" altLang="zh-TW" b="1" i="1" dirty="0"/>
              <a:t>x </a:t>
            </a:r>
            <a:r>
              <a:rPr lang="en-US" altLang="zh-TW" dirty="0"/>
              <a:t>can be chosen as </a:t>
            </a:r>
            <a:r>
              <a:rPr lang="en-US" altLang="zh-TW" i="1" dirty="0" smtClean="0"/>
              <a:t>I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x</a:t>
            </a:r>
            <a:r>
              <a:rPr lang="en-US" altLang="zh-TW" dirty="0"/>
              <a:t>) ∝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x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Formulation </a:t>
            </a:r>
            <a:r>
              <a:rPr lang="en-US" altLang="zh-TW" dirty="0"/>
              <a:t>of the </a:t>
            </a:r>
            <a:r>
              <a:rPr lang="en-US" altLang="zh-TW" dirty="0" smtClean="0"/>
              <a:t>attractiveness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attractiveness </a:t>
            </a:r>
            <a:r>
              <a:rPr lang="el-GR" altLang="zh-TW" dirty="0" smtClean="0"/>
              <a:t>β</a:t>
            </a:r>
            <a:r>
              <a:rPr lang="en-US" altLang="zh-TW" dirty="0" smtClean="0"/>
              <a:t> is </a:t>
            </a:r>
            <a:r>
              <a:rPr lang="en-US" altLang="zh-TW" dirty="0"/>
              <a:t>relative; it should be seen in the eyes of the beholder or judged by the other fireflies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Light attenuation</a:t>
            </a:r>
          </a:p>
          <a:p>
            <a:pPr lvl="2"/>
            <a:r>
              <a:rPr lang="en-US" altLang="zh-TW" dirty="0" smtClean="0"/>
              <a:t>Light </a:t>
            </a:r>
            <a:r>
              <a:rPr lang="en-US" altLang="zh-TW" dirty="0"/>
              <a:t>absorption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light intensity </a:t>
            </a:r>
            <a:r>
              <a:rPr lang="en-US" altLang="zh-TW" b="1" i="1" dirty="0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(</a:t>
            </a:r>
            <a:r>
              <a:rPr lang="en-US" altLang="zh-TW" i="1" dirty="0"/>
              <a:t>r </a:t>
            </a:r>
            <a:r>
              <a:rPr lang="en-US" altLang="zh-TW" dirty="0"/>
              <a:t>) varies according to the </a:t>
            </a:r>
            <a:r>
              <a:rPr lang="en-US" altLang="zh-TW" dirty="0" smtClean="0"/>
              <a:t>inverse square law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</a:t>
            </a:r>
          </a:p>
          <a:p>
            <a:pPr marL="0" indent="0">
              <a:buNone/>
            </a:pP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 smtClean="0"/>
              <a:t>where </a:t>
            </a:r>
            <a:r>
              <a:rPr lang="en-US" altLang="zh-TW" i="1" dirty="0"/>
              <a:t>I</a:t>
            </a:r>
            <a:r>
              <a:rPr lang="en-US" altLang="zh-TW" i="1" baseline="-25000" dirty="0"/>
              <a:t>s</a:t>
            </a:r>
            <a:r>
              <a:rPr lang="en-US" altLang="zh-TW" i="1" dirty="0"/>
              <a:t> </a:t>
            </a:r>
            <a:r>
              <a:rPr lang="en-US" altLang="zh-TW" dirty="0" err="1"/>
              <a:t>is</a:t>
            </a:r>
            <a:r>
              <a:rPr lang="en-US" altLang="zh-TW" dirty="0"/>
              <a:t> the intensity at the source.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1800199" cy="87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67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a given medium with a fixed light </a:t>
            </a:r>
            <a:r>
              <a:rPr lang="en-US" altLang="zh-TW" dirty="0" smtClean="0"/>
              <a:t>absorption coefficient </a:t>
            </a:r>
            <a:r>
              <a:rPr lang="en-US" altLang="zh-TW" dirty="0"/>
              <a:t>γ , the light intensity </a:t>
            </a:r>
            <a:r>
              <a:rPr lang="en-US" altLang="zh-TW" i="1" dirty="0"/>
              <a:t>I </a:t>
            </a:r>
            <a:r>
              <a:rPr lang="en-US" altLang="zh-TW" dirty="0"/>
              <a:t>varies with the distance </a:t>
            </a:r>
            <a:r>
              <a:rPr lang="en-US" altLang="zh-TW" i="1" dirty="0"/>
              <a:t>r </a:t>
            </a:r>
            <a:r>
              <a:rPr lang="en-US" altLang="zh-TW" dirty="0"/>
              <a:t>. That is</a:t>
            </a:r>
            <a:r>
              <a:rPr lang="en-US" altLang="zh-TW" dirty="0" smtClean="0"/>
              <a:t>,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where </a:t>
            </a:r>
            <a:r>
              <a:rPr lang="en-US" altLang="zh-TW" i="1" dirty="0"/>
              <a:t>I</a:t>
            </a:r>
            <a:r>
              <a:rPr lang="en-US" altLang="zh-TW" baseline="-25000" dirty="0"/>
              <a:t>0</a:t>
            </a:r>
            <a:r>
              <a:rPr lang="en-US" altLang="zh-TW" dirty="0"/>
              <a:t> is the original light intensity at </a:t>
            </a:r>
            <a:r>
              <a:rPr lang="en-US" altLang="zh-TW" dirty="0" smtClean="0"/>
              <a:t>zero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distance </a:t>
            </a:r>
            <a:r>
              <a:rPr lang="en-US" altLang="zh-TW" i="1" dirty="0"/>
              <a:t>r </a:t>
            </a:r>
            <a:r>
              <a:rPr lang="en-US" altLang="zh-TW" dirty="0"/>
              <a:t>= 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3001"/>
            <a:ext cx="2088232" cy="59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8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1030</Words>
  <Application>Microsoft Office PowerPoint</Application>
  <PresentationFormat>如螢幕大小 (4:3)</PresentationFormat>
  <Paragraphs>107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8 Firefly Algorithms</vt:lpstr>
      <vt:lpstr>8.1 The Firefly Algorithm</vt:lpstr>
      <vt:lpstr>8.1.1 Firefly Behavior</vt:lpstr>
      <vt:lpstr>8.1.2 Standard Firefly Algorithm</vt:lpstr>
      <vt:lpstr>8.1.2 Standard Firefly Algorithm</vt:lpstr>
      <vt:lpstr>PowerPoint 簡報</vt:lpstr>
      <vt:lpstr>8.1.3 Variations of Light Intensity and Attractiveness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8.1.4 Controlling Randomization</vt:lpstr>
      <vt:lpstr>PowerPoint 簡報</vt:lpstr>
      <vt:lpstr>8.2 Algorithm Analysis</vt:lpstr>
      <vt:lpstr>8.2.1 Scalings and Limiting Cases</vt:lpstr>
      <vt:lpstr>PowerPoint 簡報</vt:lpstr>
      <vt:lpstr>PowerPoint 簡報</vt:lpstr>
      <vt:lpstr>8.2.3 Special Cases of FA</vt:lpstr>
      <vt:lpstr>8.3 Implementation</vt:lpstr>
      <vt:lpstr>PowerPoint 簡報</vt:lpstr>
      <vt:lpstr>PowerPoint 簡報</vt:lpstr>
      <vt:lpstr>PowerPoint 簡報</vt:lpstr>
      <vt:lpstr>8.4 Variants of the Firefly Algorithm</vt:lpstr>
      <vt:lpstr>8.4.1 FA Variants</vt:lpstr>
      <vt:lpstr>8.5 Firefly Algorithms in Applications</vt:lpstr>
      <vt:lpstr>PowerPoint 簡報</vt:lpstr>
      <vt:lpstr>PowerPoint 簡報</vt:lpstr>
      <vt:lpstr>8.6 Why the Firefly Algorithm is Efficient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Firefly Algorithms</dc:title>
  <dc:creator>csshieh</dc:creator>
  <cp:lastModifiedBy>csshieh</cp:lastModifiedBy>
  <cp:revision>13</cp:revision>
  <dcterms:created xsi:type="dcterms:W3CDTF">2018-06-03T10:07:15Z</dcterms:created>
  <dcterms:modified xsi:type="dcterms:W3CDTF">2018-06-03T14:32:33Z</dcterms:modified>
</cp:coreProperties>
</file>