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0538-D2BD-436D-B687-53CACE4840C7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90-53F4-460B-95E6-B9CFC5B5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1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0538-D2BD-436D-B687-53CACE4840C7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90-53F4-460B-95E6-B9CFC5B5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8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0538-D2BD-436D-B687-53CACE4840C7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90-53F4-460B-95E6-B9CFC5B5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71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09600" y="6553201"/>
            <a:ext cx="1117600" cy="16827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5/9/2017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3962400" y="6550026"/>
            <a:ext cx="1524000" cy="155575"/>
          </a:xfrm>
        </p:spPr>
        <p:txBody>
          <a:bodyPr/>
          <a:lstStyle>
            <a:lvl1pPr algn="ctr">
              <a:defRPr>
                <a:latin typeface="Times New Roman" pitchFamily="18" charset="0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10668000" y="228600"/>
            <a:ext cx="1219200" cy="185738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177" name="Oval 105"/>
          <p:cNvSpPr>
            <a:spLocks noChangeArrowheads="1"/>
          </p:cNvSpPr>
          <p:nvPr/>
        </p:nvSpPr>
        <p:spPr bwMode="gray">
          <a:xfrm>
            <a:off x="5080000" y="2971800"/>
            <a:ext cx="933451" cy="700088"/>
          </a:xfrm>
          <a:prstGeom prst="ellipse">
            <a:avLst/>
          </a:prstGeom>
          <a:solidFill>
            <a:srgbClr val="FFFFFF">
              <a:alpha val="14999"/>
            </a:srgbClr>
          </a:solidFill>
          <a:ln w="9525">
            <a:solidFill>
              <a:srgbClr val="FFFFFF">
                <a:alpha val="30000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178" name="Oval 106"/>
          <p:cNvSpPr>
            <a:spLocks noChangeArrowheads="1"/>
          </p:cNvSpPr>
          <p:nvPr/>
        </p:nvSpPr>
        <p:spPr bwMode="gray">
          <a:xfrm>
            <a:off x="5994400" y="4054476"/>
            <a:ext cx="400051" cy="303213"/>
          </a:xfrm>
          <a:prstGeom prst="ellipse">
            <a:avLst/>
          </a:prstGeom>
          <a:solidFill>
            <a:srgbClr val="FFFFFF">
              <a:alpha val="20000"/>
            </a:srgbClr>
          </a:solidFill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179" name="Oval 107"/>
          <p:cNvSpPr>
            <a:spLocks noChangeArrowheads="1"/>
          </p:cNvSpPr>
          <p:nvPr/>
        </p:nvSpPr>
        <p:spPr bwMode="gray">
          <a:xfrm>
            <a:off x="406400" y="5410201"/>
            <a:ext cx="330200" cy="250825"/>
          </a:xfrm>
          <a:prstGeom prst="ellipse">
            <a:avLst/>
          </a:prstGeom>
          <a:solidFill>
            <a:srgbClr val="FFFFFF">
              <a:alpha val="20000"/>
            </a:srgbClr>
          </a:solidFill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159" name="Oval 87"/>
          <p:cNvSpPr>
            <a:spLocks noChangeArrowheads="1"/>
          </p:cNvSpPr>
          <p:nvPr/>
        </p:nvSpPr>
        <p:spPr bwMode="gray">
          <a:xfrm>
            <a:off x="8584734" y="5334001"/>
            <a:ext cx="1830916" cy="1425575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5715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158" name="Oval 86"/>
          <p:cNvSpPr>
            <a:spLocks noChangeArrowheads="1"/>
          </p:cNvSpPr>
          <p:nvPr/>
        </p:nvSpPr>
        <p:spPr bwMode="gray">
          <a:xfrm>
            <a:off x="10262425" y="5441951"/>
            <a:ext cx="1752600" cy="1317625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5715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3181" name="Picture 109" descr="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2133600"/>
            <a:ext cx="22352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92" name="Rectangle 120"/>
          <p:cNvSpPr>
            <a:spLocks noChangeArrowheads="1"/>
          </p:cNvSpPr>
          <p:nvPr userDrawn="1"/>
        </p:nvSpPr>
        <p:spPr bwMode="gray">
          <a:xfrm>
            <a:off x="0" y="0"/>
            <a:ext cx="12192000" cy="1600200"/>
          </a:xfrm>
          <a:prstGeom prst="rect">
            <a:avLst/>
          </a:prstGeom>
          <a:gradFill rotWithShape="1">
            <a:gsLst>
              <a:gs pos="0">
                <a:schemeClr val="accent1">
                  <a:alpha val="39999"/>
                </a:schemeClr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6600" y="1600200"/>
            <a:ext cx="109728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5400">
                <a:latin typeface="Arial" charset="0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3143250" y="3973803"/>
            <a:ext cx="7119175" cy="365125"/>
          </a:xfrm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/>
          <a:lstStyle>
            <a:lvl1pPr marL="0" indent="0" algn="l">
              <a:buFont typeface="Wingdings" pitchFamily="2" charset="2"/>
              <a:buNone/>
              <a:defRPr sz="2400"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0510" y1="28328" x2="50510" y2="28328"/>
                        <a14:foregroundMark x1="53571" y1="28328" x2="53571" y2="28328"/>
                        <a14:foregroundMark x1="55102" y1="26280" x2="56633" y2="26280"/>
                        <a14:foregroundMark x1="52041" y1="25597" x2="52041" y2="25597"/>
                        <a14:foregroundMark x1="51020" y1="23891" x2="51020" y2="23891"/>
                        <a14:foregroundMark x1="59184" y1="39932" x2="59184" y2="39932"/>
                        <a14:foregroundMark x1="71429" y1="45392" x2="71429" y2="45392"/>
                        <a14:backgroundMark x1="92347" y1="17406" x2="92347" y2="17406"/>
                        <a14:backgroundMark x1="85204" y1="96587" x2="85204" y2="96587"/>
                        <a14:backgroundMark x1="19388" y1="94881" x2="19388" y2="94881"/>
                        <a14:backgroundMark x1="15816" y1="5119" x2="15816" y2="51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86" t="21600" r="8681" b="12244"/>
          <a:stretch/>
        </p:blipFill>
        <p:spPr>
          <a:xfrm>
            <a:off x="-2807" y="5535612"/>
            <a:ext cx="1482499" cy="132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92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05" y="6196806"/>
            <a:ext cx="739776" cy="661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4112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94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5486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143000"/>
            <a:ext cx="5486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09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82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78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57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0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0538-D2BD-436D-B687-53CACE4840C7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90-53F4-460B-95E6-B9CFC5B5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865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48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01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254000"/>
            <a:ext cx="2794000" cy="607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54000"/>
            <a:ext cx="8178800" cy="6070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672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4001"/>
            <a:ext cx="11176000" cy="715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04800" y="1143000"/>
            <a:ext cx="11176000" cy="51816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68800" y="6470651"/>
            <a:ext cx="3352800" cy="320675"/>
          </a:xfr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24800" y="6477000"/>
            <a:ext cx="2641600" cy="2984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69600" y="6494463"/>
            <a:ext cx="914400" cy="2921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3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0538-D2BD-436D-B687-53CACE4840C7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90-53F4-460B-95E6-B9CFC5B5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3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0538-D2BD-436D-B687-53CACE4840C7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90-53F4-460B-95E6-B9CFC5B5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8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0538-D2BD-436D-B687-53CACE4840C7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90-53F4-460B-95E6-B9CFC5B5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6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0538-D2BD-436D-B687-53CACE4840C7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90-53F4-460B-95E6-B9CFC5B5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7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0538-D2BD-436D-B687-53CACE4840C7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90-53F4-460B-95E6-B9CFC5B5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7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0538-D2BD-436D-B687-53CACE4840C7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90-53F4-460B-95E6-B9CFC5B5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9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0538-D2BD-436D-B687-53CACE4840C7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90-53F4-460B-95E6-B9CFC5B5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8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80538-D2BD-436D-B687-53CACE4840C7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19090-53F4-460B-95E6-B9CFC5B5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3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Rectangle 95"/>
          <p:cNvSpPr>
            <a:spLocks noChangeArrowheads="1"/>
          </p:cNvSpPr>
          <p:nvPr/>
        </p:nvSpPr>
        <p:spPr bwMode="gray">
          <a:xfrm>
            <a:off x="0" y="0"/>
            <a:ext cx="12192000" cy="990600"/>
          </a:xfrm>
          <a:prstGeom prst="rect">
            <a:avLst/>
          </a:prstGeom>
          <a:gradFill rotWithShape="1">
            <a:gsLst>
              <a:gs pos="0">
                <a:schemeClr val="accent1">
                  <a:alpha val="39999"/>
                </a:schemeClr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68800" y="6470651"/>
            <a:ext cx="3352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3300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4800" y="6477000"/>
            <a:ext cx="26416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69600" y="6494463"/>
            <a:ext cx="9144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3300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584" y="1066801"/>
            <a:ext cx="11676216" cy="5532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15" name="Line 91"/>
          <p:cNvSpPr>
            <a:spLocks noChangeShapeType="1"/>
          </p:cNvSpPr>
          <p:nvPr/>
        </p:nvSpPr>
        <p:spPr bwMode="auto">
          <a:xfrm>
            <a:off x="304800" y="990600"/>
            <a:ext cx="8128000" cy="0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0637309" y="6289552"/>
            <a:ext cx="1554692" cy="575087"/>
            <a:chOff x="6717795" y="4569237"/>
            <a:chExt cx="1569244" cy="882650"/>
          </a:xfrm>
        </p:grpSpPr>
        <p:sp>
          <p:nvSpPr>
            <p:cNvPr id="1093" name="Oval 69" descr="02"/>
            <p:cNvSpPr>
              <a:spLocks noChangeArrowheads="1"/>
            </p:cNvSpPr>
            <p:nvPr/>
          </p:nvSpPr>
          <p:spPr bwMode="gray">
            <a:xfrm>
              <a:off x="7540120" y="4648200"/>
              <a:ext cx="687388" cy="685800"/>
            </a:xfrm>
            <a:prstGeom prst="ellipse">
              <a:avLst/>
            </a:prstGeom>
            <a:blipFill dpi="0" rotWithShape="1">
              <a:blip r:embed="rId14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94" name="Oval 70" descr="01"/>
            <p:cNvSpPr>
              <a:spLocks noChangeArrowheads="1"/>
            </p:cNvSpPr>
            <p:nvPr/>
          </p:nvSpPr>
          <p:spPr bwMode="gray">
            <a:xfrm>
              <a:off x="6766213" y="4658096"/>
              <a:ext cx="725488" cy="685800"/>
            </a:xfrm>
            <a:prstGeom prst="ellipse">
              <a:avLst/>
            </a:prstGeom>
            <a:blipFill dpi="0" rotWithShape="1">
              <a:blip r:embed="rId15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pic>
          <p:nvPicPr>
            <p:cNvPr id="1126" name="Picture 102" descr="season_2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87" t="15094" r="12962" b="45284"/>
            <a:stretch>
              <a:fillRect/>
            </a:stretch>
          </p:blipFill>
          <p:spPr bwMode="gray">
            <a:xfrm>
              <a:off x="7480589" y="4648200"/>
              <a:ext cx="806450" cy="79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" name="Picture 103" descr="season_2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87" t="15094" r="12962" b="45284"/>
            <a:stretch>
              <a:fillRect/>
            </a:stretch>
          </p:blipFill>
          <p:spPr bwMode="gray">
            <a:xfrm>
              <a:off x="6717795" y="4569237"/>
              <a:ext cx="822325" cy="88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254001"/>
            <a:ext cx="116840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B166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722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 b="1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#_ENREF_7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114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Flower Pollination Algorithm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4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Flower Pollination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Flower Pollination Algorithm (FPA) [</a:t>
            </a:r>
            <a:r>
              <a:rPr lang="en-US" dirty="0" smtClean="0">
                <a:hlinkClick r:id="rId2" action="ppaction://hlinkfile" tooltip="Yang, 2012 #141"/>
              </a:rPr>
              <a:t>7</a:t>
            </a:r>
            <a:r>
              <a:rPr lang="en-US" dirty="0" smtClean="0"/>
              <a:t>] </a:t>
            </a:r>
          </a:p>
          <a:p>
            <a:pPr lvl="1"/>
            <a:r>
              <a:rPr lang="en-US" dirty="0" smtClean="0"/>
              <a:t>was developed 2012 by </a:t>
            </a:r>
            <a:r>
              <a:rPr lang="en-US" dirty="0" err="1" smtClean="0"/>
              <a:t>Xin</a:t>
            </a:r>
            <a:r>
              <a:rPr lang="en-US" dirty="0" smtClean="0"/>
              <a:t>-She Yang</a:t>
            </a:r>
          </a:p>
          <a:p>
            <a:pPr lvl="1"/>
            <a:r>
              <a:rPr lang="en-US" dirty="0" smtClean="0"/>
              <a:t>drawing inspiration from the characteristic of the biological flower pollination in flowering plant</a:t>
            </a:r>
          </a:p>
          <a:p>
            <a:r>
              <a:rPr lang="en-US" dirty="0" smtClean="0"/>
              <a:t>Two key features</a:t>
            </a:r>
          </a:p>
          <a:p>
            <a:pPr lvl="1"/>
            <a:r>
              <a:rPr lang="en-US" dirty="0" smtClean="0"/>
              <a:t>cross-pollination</a:t>
            </a:r>
          </a:p>
          <a:p>
            <a:pPr lvl="1"/>
            <a:r>
              <a:rPr lang="en-US" dirty="0" smtClean="0"/>
              <a:t>self-pollination</a:t>
            </a:r>
          </a:p>
          <a:p>
            <a:r>
              <a:rPr lang="en-US" b="0" dirty="0"/>
              <a:t> </a:t>
            </a:r>
            <a:r>
              <a:rPr lang="en-US" dirty="0"/>
              <a:t>A switch probability</a:t>
            </a:r>
          </a:p>
          <a:p>
            <a:pPr lvl="1"/>
            <a:r>
              <a:rPr lang="en-US" dirty="0"/>
              <a:t>Local pollination and </a:t>
            </a:r>
            <a:endParaRPr lang="en-US" dirty="0" smtClean="0"/>
          </a:p>
          <a:p>
            <a:pPr lvl="1"/>
            <a:r>
              <a:rPr lang="en-US" dirty="0" smtClean="0"/>
              <a:t>Global </a:t>
            </a:r>
            <a:r>
              <a:rPr lang="en-US" dirty="0"/>
              <a:t>pollination </a:t>
            </a:r>
          </a:p>
        </p:txBody>
      </p:sp>
    </p:spTree>
    <p:extLst>
      <p:ext uri="{BB962C8B-B14F-4D97-AF65-F5344CB8AC3E}">
        <p14:creationId xmlns:p14="http://schemas.microsoft.com/office/powerpoint/2010/main" val="51238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effectLst/>
              </a:rPr>
              <a:t>G</a:t>
            </a:r>
            <a:r>
              <a:rPr lang="en-US" dirty="0" smtClean="0">
                <a:solidFill>
                  <a:srgbClr val="C00000"/>
                </a:solidFill>
                <a:effectLst/>
              </a:rPr>
              <a:t>lobal pollination</a:t>
            </a:r>
            <a:r>
              <a:rPr lang="en-US" dirty="0" smtClean="0">
                <a:effectLst/>
              </a:rPr>
              <a:t>: Cross-pollination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ln w="28575"/>
            </p:spPr>
            <p:txBody>
              <a:bodyPr/>
              <a:lstStyle/>
              <a:p>
                <a:r>
                  <a:rPr lang="en-US" sz="3600" dirty="0">
                    <a:solidFill>
                      <a:srgbClr val="000000"/>
                    </a:solidFill>
                  </a:rPr>
                  <a:t>Location</a:t>
                </a:r>
                <a:r>
                  <a:rPr lang="en-US" sz="3600" i="1" dirty="0">
                    <a:solidFill>
                      <a:srgbClr val="FF0000"/>
                    </a:solidFill>
                    <a:latin typeface="Cambria Math"/>
                  </a:rPr>
                  <a:t> </a:t>
                </a:r>
                <a:r>
                  <a:rPr lang="en-US" sz="3600" dirty="0">
                    <a:solidFill>
                      <a:srgbClr val="000000"/>
                    </a:solidFill>
                  </a:rPr>
                  <a:t>updated</a:t>
                </a:r>
                <a:endParaRPr lang="en-US" sz="3600" dirty="0">
                  <a:solidFill>
                    <a:srgbClr val="000000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sz="360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sz="360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sup>
                    </m:sSubSup>
                    <m:r>
                      <a:rPr lang="en-US" sz="360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sz="3600" i="1">
                        <a:solidFill>
                          <a:srgbClr val="FF0000"/>
                        </a:solidFill>
                        <a:latin typeface="Cambria Math"/>
                      </a:rPr>
                      <m:t>𝜸</m:t>
                    </m:r>
                    <m:r>
                      <a:rPr lang="en-US" sz="3600">
                        <a:solidFill>
                          <a:srgbClr val="FF0000"/>
                        </a:solidFill>
                        <a:latin typeface="Cambria Math"/>
                      </a:rPr>
                      <m:t>×</m:t>
                    </m:r>
                    <m:r>
                      <a:rPr lang="en-US" sz="3600" i="1">
                        <a:solidFill>
                          <a:srgbClr val="FF0000"/>
                        </a:solidFill>
                        <a:latin typeface="Cambria Math"/>
                      </a:rPr>
                      <m:t>𝑳</m:t>
                    </m:r>
                    <m:r>
                      <a:rPr lang="en-US" sz="360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3600" i="1">
                        <a:solidFill>
                          <a:srgbClr val="FF0000"/>
                        </a:solidFill>
                        <a:latin typeface="Cambria Math"/>
                      </a:rPr>
                      <m:t>𝝀</m:t>
                    </m:r>
                    <m:r>
                      <a:rPr lang="en-US" sz="3600">
                        <a:solidFill>
                          <a:srgbClr val="FF0000"/>
                        </a:solidFill>
                        <a:latin typeface="Cambria Math"/>
                      </a:rPr>
                      <m:t>)×(</m:t>
                    </m:r>
                    <m:sSubSup>
                      <m:sSubSup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sup>
                    </m:sSubSup>
                    <m:r>
                      <a:rPr lang="en-US" sz="3600" i="1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𝒈</m:t>
                        </m:r>
                      </m:e>
                      <m:sup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360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  (1)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solution vector of the pollen </a:t>
                </a:r>
                <a:r>
                  <a:rPr lang="en-US" i="1" dirty="0"/>
                  <a:t>i-</a:t>
                </a:r>
                <a:r>
                  <a:rPr lang="en-US" i="1" dirty="0" err="1"/>
                  <a:t>th</a:t>
                </a:r>
                <a:r>
                  <a:rPr lang="en-US" i="1" dirty="0"/>
                  <a:t>,  </a:t>
                </a:r>
                <a:r>
                  <a:rPr lang="en-US" dirty="0" smtClean="0"/>
                  <a:t>and</a:t>
                </a:r>
              </a:p>
              <a:p>
                <a:pPr lvl="2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the current best solution found among all solutions at the current generation or iteration </a:t>
                </a:r>
                <a:r>
                  <a:rPr lang="en-US" i="1" dirty="0"/>
                  <a:t>t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γ </a:t>
                </a:r>
                <a:r>
                  <a:rPr lang="en-US" dirty="0"/>
                  <a:t>is a scaling factor to control the step size. </a:t>
                </a:r>
                <a:endParaRPr lang="en-US" dirty="0" smtClean="0"/>
              </a:p>
              <a:p>
                <a:pPr lvl="2"/>
                <a:r>
                  <a:rPr lang="en-US" i="1" dirty="0" smtClean="0"/>
                  <a:t>L</a:t>
                </a:r>
                <a:r>
                  <a:rPr lang="en-US" dirty="0" smtClean="0"/>
                  <a:t>(λ</a:t>
                </a:r>
                <a:r>
                  <a:rPr lang="en-US" dirty="0"/>
                  <a:t>) is the parameter that corresponds to the strength of the pollination, and called </a:t>
                </a:r>
                <a:r>
                  <a:rPr lang="en-US" dirty="0" smtClean="0"/>
                  <a:t>the </a:t>
                </a:r>
                <a:r>
                  <a:rPr lang="en-US" dirty="0"/>
                  <a:t>step </a:t>
                </a:r>
                <a:r>
                  <a:rPr lang="en-US" dirty="0" smtClean="0"/>
                  <a:t>size</a:t>
                </a:r>
              </a:p>
              <a:p>
                <a:pPr lvl="0">
                  <a:buClr>
                    <a:srgbClr val="114F9B"/>
                  </a:buClr>
                </a:pPr>
                <a:r>
                  <a:rPr lang="en-US" sz="3600" dirty="0">
                    <a:solidFill>
                      <a:srgbClr val="000000"/>
                    </a:solidFill>
                  </a:rPr>
                  <a:t>Lévy distribution</a:t>
                </a:r>
                <a:endParaRPr lang="en-US" sz="3600" i="1" dirty="0">
                  <a:solidFill>
                    <a:srgbClr val="FF0000"/>
                  </a:solidFill>
                  <a:latin typeface="Cambria Math"/>
                </a:endParaRPr>
              </a:p>
              <a:p>
                <a:pPr lvl="1">
                  <a:buClr>
                    <a:srgbClr val="4792D7"/>
                  </a:buClr>
                </a:pP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00"/>
                        </a:solidFill>
                        <a:latin typeface="Cambria Math"/>
                      </a:rPr>
                      <m:t>𝐿</m:t>
                    </m:r>
                    <m:r>
                      <a:rPr lang="en-US" sz="3200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𝜆</m:t>
                        </m:r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000000"/>
                            </a:solidFill>
                            <a:latin typeface="Cambria Math"/>
                          </a:rPr>
                          <m:t>Γ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𝜆</m:t>
                            </m:r>
                          </m:e>
                        </m:d>
                        <m:r>
                          <a:rPr lang="en-US" sz="3200">
                            <a:solidFill>
                              <a:srgbClr val="000000"/>
                            </a:solidFill>
                            <a:latin typeface="Cambria Math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000000"/>
                            </a:solidFill>
                            <a:latin typeface="Cambria Math"/>
                          </a:rPr>
                          <m:t>sin</m:t>
                        </m:r>
                        <m:r>
                          <a:rPr lang="en-US" sz="3200">
                            <a:solidFill>
                              <a:srgbClr val="000000"/>
                            </a:solidFill>
                            <a:latin typeface="Cambria Math"/>
                          </a:rPr>
                          <m:t>⁡(</m:t>
                        </m:r>
                        <m:f>
                          <m:fPr>
                            <m:ctrlPr>
                              <a:rPr 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𝜋𝜆</m:t>
                            </m:r>
                          </m:num>
                          <m:den>
                            <m:r>
                              <a:rPr lang="en-US" sz="320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3200">
                            <a:solidFill>
                              <a:srgbClr val="00000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𝜋</m:t>
                        </m:r>
                        <m:r>
                          <a:rPr lang="en-US" sz="3200">
                            <a:solidFill>
                              <a:srgbClr val="000000"/>
                            </a:solidFill>
                            <a:latin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320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32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𝜆</m:t>
                            </m:r>
                          </m:sup>
                        </m:sSup>
                      </m:den>
                    </m:f>
                    <m:r>
                      <a:rPr lang="en-US" sz="3200">
                        <a:solidFill>
                          <a:srgbClr val="000000"/>
                        </a:solidFill>
                        <a:latin typeface="Cambria Math"/>
                      </a:rPr>
                      <m:t>,  (</m:t>
                    </m:r>
                    <m:r>
                      <a:rPr lang="en-US" sz="3200" i="1">
                        <a:solidFill>
                          <a:srgbClr val="000000"/>
                        </a:solidFill>
                        <a:latin typeface="Cambria Math"/>
                      </a:rPr>
                      <m:t>𝑠</m:t>
                    </m:r>
                    <m:r>
                      <a:rPr lang="en-US" sz="3200">
                        <a:solidFill>
                          <a:srgbClr val="000000"/>
                        </a:solidFill>
                        <a:latin typeface="Cambria Math"/>
                      </a:rPr>
                      <m:t>≫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320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3200">
                        <a:solidFill>
                          <a:srgbClr val="0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i="1" dirty="0">
                    <a:solidFill>
                      <a:srgbClr val="FF0000"/>
                    </a:solidFill>
                    <a:latin typeface="Cambria Math"/>
                  </a:rPr>
                  <a:t>  </a:t>
                </a:r>
                <a:r>
                  <a:rPr lang="en-US" sz="3200" i="1" dirty="0">
                    <a:solidFill>
                      <a:srgbClr val="000000"/>
                    </a:solidFill>
                    <a:latin typeface="Cambria Math"/>
                  </a:rPr>
                  <a:t>(2)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09" t="-1652" r="-1392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31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effectLst/>
              </a:rPr>
              <a:t>Local pollination</a:t>
            </a:r>
            <a:r>
              <a:rPr lang="en-US" dirty="0" smtClean="0">
                <a:effectLst/>
              </a:rPr>
              <a:t>: </a:t>
            </a:r>
            <a:r>
              <a:rPr lang="en-US" dirty="0">
                <a:effectLst/>
              </a:rPr>
              <a:t>self-pollination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36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sz="360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sz="360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sup>
                    </m:sSubSup>
                    <m:r>
                      <a:rPr lang="en-US" sz="360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sz="3600" i="1">
                        <a:solidFill>
                          <a:srgbClr val="FF0000"/>
                        </a:solidFill>
                        <a:latin typeface="Cambria Math"/>
                      </a:rPr>
                      <m:t>𝒖</m:t>
                    </m:r>
                    <m:r>
                      <a:rPr lang="en-US" sz="360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𝒋</m:t>
                        </m:r>
                      </m:sub>
                      <m:sup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sup>
                    </m:sSubSup>
                    <m:r>
                      <a:rPr lang="en-US" sz="3600" i="1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𝒌</m:t>
                        </m:r>
                      </m:sub>
                      <m:sup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sup>
                    </m:sSubSup>
                    <m:r>
                      <a:rPr lang="en-US" sz="360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  (3)</a:t>
                </a:r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are pollen from different flowers of the same plant species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is drawn from a uniform distribution in [0, 1]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Process of this FPA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295401"/>
            <a:ext cx="8001000" cy="5151781"/>
          </a:xfrm>
        </p:spPr>
        <p:txBody>
          <a:bodyPr/>
          <a:lstStyle/>
          <a:p>
            <a:pPr marL="0" indent="0" hangingPunct="0">
              <a:spcBef>
                <a:spcPts val="0"/>
              </a:spcBef>
              <a:buNone/>
            </a:pPr>
            <a:r>
              <a:rPr lang="en-US" sz="1600" i="1" dirty="0"/>
              <a:t>Step 1</a:t>
            </a:r>
            <a:r>
              <a:rPr lang="en-US" sz="1600" b="0" dirty="0"/>
              <a:t>. Initialization: pollen population </a:t>
            </a:r>
            <a:r>
              <a:rPr lang="en-US" sz="1600" b="0" i="1" dirty="0"/>
              <a:t>x = (x</a:t>
            </a:r>
            <a:r>
              <a:rPr lang="en-US" sz="1600" b="0" i="1" baseline="-25000" dirty="0"/>
              <a:t>1</a:t>
            </a:r>
            <a:r>
              <a:rPr lang="en-US" sz="1600" b="0" i="1" dirty="0"/>
              <a:t>, x</a:t>
            </a:r>
            <a:r>
              <a:rPr lang="en-US" sz="1600" b="0" i="1" baseline="-25000" dirty="0"/>
              <a:t>2</a:t>
            </a:r>
            <a:r>
              <a:rPr lang="en-US" sz="1600" b="0" i="1" dirty="0"/>
              <a:t>, .., </a:t>
            </a:r>
            <a:r>
              <a:rPr lang="en-US" sz="1600" b="0" i="1" dirty="0" err="1"/>
              <a:t>x</a:t>
            </a:r>
            <a:r>
              <a:rPr lang="en-US" sz="1600" b="0" i="1" baseline="-25000" dirty="0" err="1"/>
              <a:t>d</a:t>
            </a:r>
            <a:r>
              <a:rPr lang="en-US" sz="1600" b="0" i="1" dirty="0"/>
              <a:t>)</a:t>
            </a:r>
            <a:r>
              <a:rPr lang="en-US" sz="1600" b="0" dirty="0"/>
              <a:t> is generated randomly. A switch probability </a:t>
            </a:r>
            <a:r>
              <a:rPr lang="en-US" sz="1600" b="0" i="1" dirty="0"/>
              <a:t>p</a:t>
            </a:r>
            <a:r>
              <a:rPr lang="en-US" sz="1600" b="0" dirty="0"/>
              <a:t> ∈ arrange from 0 to 1. A stopping criterion is set.</a:t>
            </a:r>
          </a:p>
          <a:p>
            <a:pPr marL="0" indent="0" hangingPunct="0">
              <a:spcBef>
                <a:spcPts val="0"/>
              </a:spcBef>
              <a:buNone/>
            </a:pPr>
            <a:r>
              <a:rPr lang="en-US" sz="1600" i="1" dirty="0"/>
              <a:t>Step 2</a:t>
            </a:r>
            <a:r>
              <a:rPr lang="en-US" sz="1600" b="0" dirty="0"/>
              <a:t>. The best solution </a:t>
            </a:r>
            <a:r>
              <a:rPr lang="en-US" sz="1600" b="0" i="1" dirty="0"/>
              <a:t>g* </a:t>
            </a:r>
            <a:r>
              <a:rPr lang="en-US" sz="1600" b="0" dirty="0"/>
              <a:t>is calculated</a:t>
            </a:r>
            <a:r>
              <a:rPr lang="en-US" sz="1600" b="0" i="1" dirty="0"/>
              <a:t> </a:t>
            </a:r>
            <a:r>
              <a:rPr lang="en-US" sz="1600" b="0" dirty="0"/>
              <a:t>with initial population, </a:t>
            </a:r>
            <a:r>
              <a:rPr lang="en-US" sz="1600" b="0" i="1" dirty="0" err="1"/>
              <a:t>F</a:t>
            </a:r>
            <a:r>
              <a:rPr lang="en-US" sz="1600" b="0" i="1" baseline="-25000" dirty="0" err="1"/>
              <a:t>min</a:t>
            </a:r>
            <a:r>
              <a:rPr lang="en-US" sz="1600" b="0" dirty="0"/>
              <a:t> is assigned to fitness at </a:t>
            </a:r>
            <a:r>
              <a:rPr lang="en-US" sz="1600" b="0" i="1" dirty="0"/>
              <a:t>g*</a:t>
            </a:r>
            <a:r>
              <a:rPr lang="en-US" sz="1600" b="0" dirty="0"/>
              <a:t>.</a:t>
            </a:r>
          </a:p>
          <a:p>
            <a:pPr marL="0" indent="0" hangingPunct="0">
              <a:spcBef>
                <a:spcPts val="0"/>
              </a:spcBef>
              <a:buNone/>
            </a:pPr>
            <a:r>
              <a:rPr lang="en-US" sz="1600" i="1" dirty="0"/>
              <a:t>Step 3</a:t>
            </a:r>
            <a:r>
              <a:rPr lang="en-US" sz="1600" b="0" dirty="0"/>
              <a:t>. For each pollen in the population</a:t>
            </a:r>
          </a:p>
          <a:p>
            <a:pPr marL="0" indent="0" hangingPunct="0">
              <a:spcBef>
                <a:spcPts val="0"/>
              </a:spcBef>
              <a:buNone/>
            </a:pPr>
            <a:r>
              <a:rPr lang="en-US" sz="1600" b="0" dirty="0"/>
              <a:t>if rand &lt; </a:t>
            </a:r>
            <a:r>
              <a:rPr lang="en-US" sz="1600" b="0" i="1" dirty="0"/>
              <a:t>p</a:t>
            </a:r>
            <a:r>
              <a:rPr lang="en-US" sz="1600" b="0" dirty="0"/>
              <a:t>,</a:t>
            </a:r>
          </a:p>
          <a:p>
            <a:pPr marL="0" indent="0" hangingPunct="0">
              <a:spcBef>
                <a:spcPts val="0"/>
              </a:spcBef>
              <a:buNone/>
            </a:pPr>
            <a:r>
              <a:rPr lang="en-US" sz="1600" b="0" dirty="0"/>
              <a:t>     A step vector </a:t>
            </a:r>
            <a:r>
              <a:rPr lang="en-US" sz="1600" b="0" i="1" dirty="0"/>
              <a:t>L</a:t>
            </a:r>
            <a:r>
              <a:rPr lang="en-US" sz="1600" b="0" dirty="0"/>
              <a:t> is computed as </a:t>
            </a:r>
            <a:r>
              <a:rPr lang="en-US" sz="1600" b="0" dirty="0" err="1"/>
              <a:t>Lévy</a:t>
            </a:r>
            <a:r>
              <a:rPr lang="en-US" sz="1600" b="0" dirty="0"/>
              <a:t> distribution Eq.(2)</a:t>
            </a:r>
          </a:p>
          <a:p>
            <a:pPr marL="0" indent="0" hangingPunct="0">
              <a:spcBef>
                <a:spcPts val="0"/>
              </a:spcBef>
              <a:buNone/>
            </a:pPr>
            <a:r>
              <a:rPr lang="en-US" sz="1600" b="0" dirty="0"/>
              <a:t>     Global pollination is updated via   Eq.(1)</a:t>
            </a:r>
          </a:p>
          <a:p>
            <a:pPr marL="0" indent="0" hangingPunct="0">
              <a:spcBef>
                <a:spcPts val="0"/>
              </a:spcBef>
              <a:buNone/>
            </a:pPr>
            <a:r>
              <a:rPr lang="en-US" sz="1600" b="0" dirty="0"/>
              <a:t>else</a:t>
            </a:r>
          </a:p>
          <a:p>
            <a:pPr marL="0" indent="0" hangingPunct="0">
              <a:spcBef>
                <a:spcPts val="0"/>
              </a:spcBef>
              <a:buNone/>
            </a:pPr>
            <a:r>
              <a:rPr lang="en-US" sz="1600" b="0" dirty="0"/>
              <a:t>    Draw </a:t>
            </a:r>
            <a:r>
              <a:rPr lang="en-US" sz="1600" b="0" i="1" dirty="0"/>
              <a:t>u</a:t>
            </a:r>
            <a:r>
              <a:rPr lang="en-US" sz="1600" b="0" dirty="0"/>
              <a:t> from a uniform distribution in [0,1]</a:t>
            </a:r>
          </a:p>
          <a:p>
            <a:pPr marL="0" indent="0" hangingPunct="0">
              <a:spcBef>
                <a:spcPts val="0"/>
              </a:spcBef>
              <a:buNone/>
            </a:pPr>
            <a:r>
              <a:rPr lang="en-US" sz="1600" b="0" dirty="0"/>
              <a:t>    Local pollination is processed via  Eq.(3)</a:t>
            </a:r>
          </a:p>
          <a:p>
            <a:pPr marL="0" indent="0" hangingPunct="0">
              <a:spcBef>
                <a:spcPts val="0"/>
              </a:spcBef>
              <a:buNone/>
            </a:pPr>
            <a:r>
              <a:rPr lang="en-US" sz="1600" b="0" dirty="0"/>
              <a:t>end if</a:t>
            </a:r>
          </a:p>
          <a:p>
            <a:pPr marL="0" indent="0" hangingPunct="0">
              <a:spcBef>
                <a:spcPts val="0"/>
              </a:spcBef>
              <a:buNone/>
            </a:pPr>
            <a:r>
              <a:rPr lang="en-US" sz="1600" i="1" dirty="0"/>
              <a:t>Step 4</a:t>
            </a:r>
            <a:r>
              <a:rPr lang="en-US" sz="1600" b="0" dirty="0"/>
              <a:t>. Evaluate new solutions, the function value </a:t>
            </a:r>
            <a:r>
              <a:rPr lang="en-US" sz="1600" b="0" i="1" dirty="0" err="1"/>
              <a:t>F</a:t>
            </a:r>
            <a:r>
              <a:rPr lang="en-US" sz="1600" b="0" i="1" baseline="-25000" dirty="0" err="1"/>
              <a:t>new</a:t>
            </a:r>
            <a:r>
              <a:rPr lang="en-US" sz="1600" b="0" dirty="0"/>
              <a:t> is assigned to fitness(</a:t>
            </a:r>
            <a:r>
              <a:rPr lang="en-US" sz="1600" b="0" i="1" dirty="0"/>
              <a:t>x (t+1</a:t>
            </a:r>
            <a:r>
              <a:rPr lang="en-US" sz="1600" b="0" dirty="0"/>
              <a:t>). A new solution is accepted if the solution improves (</a:t>
            </a:r>
            <a:r>
              <a:rPr lang="en-US" sz="1600" b="0" i="1" dirty="0" err="1"/>
              <a:t>F</a:t>
            </a:r>
            <a:r>
              <a:rPr lang="en-US" sz="1600" b="0" i="1" baseline="-25000" dirty="0" err="1"/>
              <a:t>new</a:t>
            </a:r>
            <a:r>
              <a:rPr lang="en-US" sz="1600" b="0" dirty="0"/>
              <a:t> less than </a:t>
            </a:r>
            <a:r>
              <a:rPr lang="en-US" sz="1600" b="0" i="1" dirty="0" err="1"/>
              <a:t>F</a:t>
            </a:r>
            <a:r>
              <a:rPr lang="en-US" sz="1600" b="0" i="1" baseline="-25000" dirty="0" err="1"/>
              <a:t>min</a:t>
            </a:r>
            <a:r>
              <a:rPr lang="en-US" sz="1600" b="0" dirty="0"/>
              <a:t>), by updating the best solution </a:t>
            </a:r>
            <a:r>
              <a:rPr lang="en-US" sz="1600" b="0" i="1" dirty="0"/>
              <a:t>g*</a:t>
            </a:r>
            <a:r>
              <a:rPr lang="en-US" sz="1600" b="0" dirty="0"/>
              <a:t> to </a:t>
            </a:r>
            <a:r>
              <a:rPr lang="en-US" sz="1600" b="0" i="1" dirty="0"/>
              <a:t>x(t+1)</a:t>
            </a:r>
            <a:r>
              <a:rPr lang="en-US" sz="1600" b="0" dirty="0"/>
              <a:t> and assign the minimum function </a:t>
            </a:r>
            <a:r>
              <a:rPr lang="en-US" sz="1600" b="0" i="1" dirty="0" err="1"/>
              <a:t>F</a:t>
            </a:r>
            <a:r>
              <a:rPr lang="en-US" sz="1600" b="0" i="1" baseline="-25000" dirty="0" err="1"/>
              <a:t>min</a:t>
            </a:r>
            <a:r>
              <a:rPr lang="en-US" sz="1600" b="0" dirty="0"/>
              <a:t> to </a:t>
            </a:r>
            <a:r>
              <a:rPr lang="en-US" sz="1600" b="0" i="1" dirty="0" err="1"/>
              <a:t>F</a:t>
            </a:r>
            <a:r>
              <a:rPr lang="en-US" sz="1600" b="0" i="1" baseline="-25000" dirty="0" err="1"/>
              <a:t>new</a:t>
            </a:r>
            <a:r>
              <a:rPr lang="en-US" sz="1600" b="0" i="1" dirty="0"/>
              <a:t>.</a:t>
            </a:r>
            <a:endParaRPr lang="en-US" sz="1600" b="0" dirty="0"/>
          </a:p>
          <a:p>
            <a:pPr marL="0" indent="0" hangingPunct="0">
              <a:spcBef>
                <a:spcPts val="0"/>
              </a:spcBef>
              <a:buNone/>
            </a:pPr>
            <a:r>
              <a:rPr lang="en-US" sz="1600" i="1" dirty="0"/>
              <a:t>Step 5</a:t>
            </a:r>
            <a:r>
              <a:rPr lang="en-US" sz="1600" b="0" dirty="0"/>
              <a:t>. If the termination condition is not safety, go to Step 3.</a:t>
            </a:r>
          </a:p>
          <a:p>
            <a:pPr marL="0" indent="0" hangingPunct="0">
              <a:spcBef>
                <a:spcPts val="0"/>
              </a:spcBef>
              <a:buNone/>
            </a:pPr>
            <a:r>
              <a:rPr lang="en-US" sz="1600" i="1" dirty="0"/>
              <a:t>Step 6</a:t>
            </a:r>
            <a:r>
              <a:rPr lang="en-US" sz="1600" b="0" dirty="0"/>
              <a:t>. Output the best solution found</a:t>
            </a:r>
            <a:r>
              <a:rPr lang="en-US" sz="1600" b="0" dirty="0"/>
              <a:t>.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12241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">
  <a:themeElements>
    <a:clrScheme name="3 1">
      <a:dk1>
        <a:srgbClr val="000000"/>
      </a:dk1>
      <a:lt1>
        <a:srgbClr val="FFFFFF"/>
      </a:lt1>
      <a:dk2>
        <a:srgbClr val="114F9B"/>
      </a:dk2>
      <a:lt2>
        <a:srgbClr val="C0C0C0"/>
      </a:lt2>
      <a:accent1>
        <a:srgbClr val="4792D7"/>
      </a:accent1>
      <a:accent2>
        <a:srgbClr val="F6750A"/>
      </a:accent2>
      <a:accent3>
        <a:srgbClr val="FFFFFF"/>
      </a:accent3>
      <a:accent4>
        <a:srgbClr val="000000"/>
      </a:accent4>
      <a:accent5>
        <a:srgbClr val="B1C7E8"/>
      </a:accent5>
      <a:accent6>
        <a:srgbClr val="DF6908"/>
      </a:accent6>
      <a:hlink>
        <a:srgbClr val="8CB929"/>
      </a:hlink>
      <a:folHlink>
        <a:srgbClr val="C072AA"/>
      </a:folHlink>
    </a:clrScheme>
    <a:fontScheme name="3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 1">
        <a:dk1>
          <a:srgbClr val="000000"/>
        </a:dk1>
        <a:lt1>
          <a:srgbClr val="FFFFFF"/>
        </a:lt1>
        <a:dk2>
          <a:srgbClr val="114F9B"/>
        </a:dk2>
        <a:lt2>
          <a:srgbClr val="C0C0C0"/>
        </a:lt2>
        <a:accent1>
          <a:srgbClr val="4792D7"/>
        </a:accent1>
        <a:accent2>
          <a:srgbClr val="F6750A"/>
        </a:accent2>
        <a:accent3>
          <a:srgbClr val="FFFFFF"/>
        </a:accent3>
        <a:accent4>
          <a:srgbClr val="000000"/>
        </a:accent4>
        <a:accent5>
          <a:srgbClr val="B1C7E8"/>
        </a:accent5>
        <a:accent6>
          <a:srgbClr val="DF6908"/>
        </a:accent6>
        <a:hlink>
          <a:srgbClr val="8CB929"/>
        </a:hlink>
        <a:folHlink>
          <a:srgbClr val="C072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 2">
        <a:dk1>
          <a:srgbClr val="000000"/>
        </a:dk1>
        <a:lt1>
          <a:srgbClr val="FFFFFF"/>
        </a:lt1>
        <a:dk2>
          <a:srgbClr val="660033"/>
        </a:dk2>
        <a:lt2>
          <a:srgbClr val="C0C0C0"/>
        </a:lt2>
        <a:accent1>
          <a:srgbClr val="948EDE"/>
        </a:accent1>
        <a:accent2>
          <a:srgbClr val="36B9BC"/>
        </a:accent2>
        <a:accent3>
          <a:srgbClr val="FFFFFF"/>
        </a:accent3>
        <a:accent4>
          <a:srgbClr val="000000"/>
        </a:accent4>
        <a:accent5>
          <a:srgbClr val="C8C6EC"/>
        </a:accent5>
        <a:accent6>
          <a:srgbClr val="30A7AA"/>
        </a:accent6>
        <a:hlink>
          <a:srgbClr val="C8B540"/>
        </a:hlink>
        <a:folHlink>
          <a:srgbClr val="8198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 3">
        <a:dk1>
          <a:srgbClr val="000000"/>
        </a:dk1>
        <a:lt1>
          <a:srgbClr val="FFFFFF"/>
        </a:lt1>
        <a:dk2>
          <a:srgbClr val="006666"/>
        </a:dk2>
        <a:lt2>
          <a:srgbClr val="C0C0C0"/>
        </a:lt2>
        <a:accent1>
          <a:srgbClr val="8FC670"/>
        </a:accent1>
        <a:accent2>
          <a:srgbClr val="40B1C8"/>
        </a:accent2>
        <a:accent3>
          <a:srgbClr val="FFFFFF"/>
        </a:accent3>
        <a:accent4>
          <a:srgbClr val="000000"/>
        </a:accent4>
        <a:accent5>
          <a:srgbClr val="C6DFBB"/>
        </a:accent5>
        <a:accent6>
          <a:srgbClr val="39A0B5"/>
        </a:accent6>
        <a:hlink>
          <a:srgbClr val="FBAC0D"/>
        </a:hlink>
        <a:folHlink>
          <a:srgbClr val="D4CF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Verdana</vt:lpstr>
      <vt:lpstr>Wingdings</vt:lpstr>
      <vt:lpstr>Office Theme</vt:lpstr>
      <vt:lpstr>3</vt:lpstr>
      <vt:lpstr>Flower Pollination Algorithm</vt:lpstr>
      <vt:lpstr>Flower Pollination Algorithm</vt:lpstr>
      <vt:lpstr>Global pollination: Cross-pollination</vt:lpstr>
      <vt:lpstr>Local pollination: self-pollination</vt:lpstr>
      <vt:lpstr>Process of this FPA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Flower Pollination Algorithm</dc:title>
  <dc:creator>Trong-The Nguyen</dc:creator>
  <cp:lastModifiedBy>Trong-The Nguyen</cp:lastModifiedBy>
  <cp:revision>1</cp:revision>
  <dcterms:created xsi:type="dcterms:W3CDTF">2017-05-09T03:47:18Z</dcterms:created>
  <dcterms:modified xsi:type="dcterms:W3CDTF">2017-05-09T03:47:31Z</dcterms:modified>
</cp:coreProperties>
</file>