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98D-268A-45F9-9E2F-69D367B871D7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4A55-186A-416B-8F97-CD56BCCEB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39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98D-268A-45F9-9E2F-69D367B871D7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4A55-186A-416B-8F97-CD56BCCEB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85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98D-268A-45F9-9E2F-69D367B871D7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4A55-186A-416B-8F97-CD56BCCEB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0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98D-268A-45F9-9E2F-69D367B871D7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4A55-186A-416B-8F97-CD56BCCEB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21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98D-268A-45F9-9E2F-69D367B871D7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4A55-186A-416B-8F97-CD56BCCEB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4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98D-268A-45F9-9E2F-69D367B871D7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4A55-186A-416B-8F97-CD56BCCEB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20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98D-268A-45F9-9E2F-69D367B871D7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4A55-186A-416B-8F97-CD56BCCEB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70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98D-268A-45F9-9E2F-69D367B871D7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4A55-186A-416B-8F97-CD56BCCEB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91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98D-268A-45F9-9E2F-69D367B871D7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4A55-186A-416B-8F97-CD56BCCEB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43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98D-268A-45F9-9E2F-69D367B871D7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4A55-186A-416B-8F97-CD56BCCEB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53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398D-268A-45F9-9E2F-69D367B871D7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4A55-186A-416B-8F97-CD56BCCEB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56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398D-268A-45F9-9E2F-69D367B871D7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4A55-186A-416B-8F97-CD56BCCEB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27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Grey </a:t>
            </a:r>
            <a:r>
              <a:rPr lang="en-US" altLang="zh-TW" b="1" dirty="0"/>
              <a:t>Wolf Optimizer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zh-TW" altLang="en-US" dirty="0"/>
          </a:p>
          <a:p>
            <a:r>
              <a:rPr lang="en-US" altLang="zh-TW" dirty="0"/>
              <a:t> </a:t>
            </a:r>
            <a:r>
              <a:rPr lang="en-US" altLang="zh-TW" dirty="0" err="1"/>
              <a:t>Seyedali</a:t>
            </a:r>
            <a:r>
              <a:rPr lang="en-US" altLang="zh-TW" dirty="0"/>
              <a:t> </a:t>
            </a:r>
            <a:r>
              <a:rPr lang="en-US" altLang="zh-TW" dirty="0" err="1"/>
              <a:t>Mirjalili</a:t>
            </a:r>
            <a:r>
              <a:rPr lang="en-US" altLang="zh-TW" dirty="0"/>
              <a:t>, </a:t>
            </a:r>
            <a:r>
              <a:rPr lang="en-US" altLang="zh-TW" dirty="0" err="1" smtClean="0"/>
              <a:t>Seyed</a:t>
            </a:r>
            <a:r>
              <a:rPr lang="en-US" altLang="zh-TW" dirty="0" smtClean="0"/>
              <a:t> </a:t>
            </a:r>
            <a:r>
              <a:rPr lang="en-US" altLang="zh-TW" dirty="0"/>
              <a:t>Mohammad </a:t>
            </a:r>
            <a:r>
              <a:rPr lang="en-US" altLang="zh-TW" dirty="0" err="1" smtClean="0"/>
              <a:t>Mirjalili</a:t>
            </a:r>
            <a:r>
              <a:rPr lang="en-US" altLang="zh-TW" dirty="0" smtClean="0"/>
              <a:t> and  </a:t>
            </a:r>
            <a:r>
              <a:rPr lang="en-US" altLang="zh-TW" dirty="0"/>
              <a:t>Andrew </a:t>
            </a:r>
            <a:r>
              <a:rPr lang="en-US" altLang="zh-TW" dirty="0" smtClean="0"/>
              <a:t>Lewis</a:t>
            </a:r>
          </a:p>
          <a:p>
            <a:r>
              <a:rPr lang="en-US" altLang="zh-TW" dirty="0" smtClean="0"/>
              <a:t>Advances in Engineering Software, Volume 69, March 2014, Pages 46-61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27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3.2.3. Hunting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86312"/>
            <a:ext cx="8229600" cy="195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24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404" y="1600200"/>
            <a:ext cx="607519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97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3.2.4. Attacking prey (exploitation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257300"/>
            <a:ext cx="83216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41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3.2.5. Search for prey (exploration)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parameter </a:t>
            </a:r>
            <a:r>
              <a:rPr lang="en-US" altLang="zh-TW" i="1" dirty="0"/>
              <a:t>a </a:t>
            </a:r>
            <a:r>
              <a:rPr lang="en-US" altLang="zh-TW" dirty="0"/>
              <a:t>is decreased from 2 to 0 in order to emphasize exploration and exploitation, respectively. Candidate solutions tend to diverge from the prey when </a:t>
            </a:r>
            <a:r>
              <a:rPr lang="en-US" altLang="zh-TW" dirty="0" smtClean="0"/>
              <a:t>|A|&gt;</a:t>
            </a:r>
            <a:r>
              <a:rPr lang="en-US" altLang="zh-TW" dirty="0"/>
              <a:t>1 and converge towards the prey when </a:t>
            </a:r>
            <a:r>
              <a:rPr lang="en-US" altLang="zh-TW" dirty="0" smtClean="0"/>
              <a:t>|A|&lt;</a:t>
            </a:r>
            <a:r>
              <a:rPr lang="en-US" altLang="zh-TW" dirty="0"/>
              <a:t>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157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980728"/>
            <a:ext cx="9141594" cy="569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29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zh-TW" altLang="en-US" dirty="0"/>
          </a:p>
          <a:p>
            <a:r>
              <a:rPr lang="en-US" altLang="zh-TW" dirty="0"/>
              <a:t>The proposed social hierarchy assists GWO to save the best solutions obtained so far over the course of iteration </a:t>
            </a:r>
          </a:p>
          <a:p>
            <a:r>
              <a:rPr lang="en-US" altLang="zh-TW" dirty="0"/>
              <a:t> The proposed encircling mechanism defines a circle-shaped neighborhood around the solutions which can be extended to higher dimensions as a hyper-sphere </a:t>
            </a:r>
          </a:p>
          <a:p>
            <a:r>
              <a:rPr lang="en-US" altLang="zh-TW" dirty="0"/>
              <a:t> The random parameters </a:t>
            </a:r>
            <a:r>
              <a:rPr lang="en-US" altLang="zh-TW" i="1" dirty="0"/>
              <a:t>A </a:t>
            </a:r>
            <a:r>
              <a:rPr lang="en-US" altLang="zh-TW" dirty="0"/>
              <a:t>and </a:t>
            </a:r>
            <a:r>
              <a:rPr lang="en-US" altLang="zh-TW" i="1" dirty="0"/>
              <a:t>C </a:t>
            </a:r>
            <a:r>
              <a:rPr lang="en-US" altLang="zh-TW" dirty="0"/>
              <a:t>assist candidate solutions to have hyper-spheres with different random radii </a:t>
            </a:r>
          </a:p>
          <a:p>
            <a:r>
              <a:rPr lang="en-US" altLang="zh-TW" dirty="0"/>
              <a:t> The proposed hunting method allows candidate solutions to locate the probable position of the prey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237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 Exploration and exploitation are guaranteed by the adaptive values of </a:t>
            </a:r>
            <a:r>
              <a:rPr lang="en-US" altLang="zh-TW" i="1" dirty="0" smtClean="0"/>
              <a:t>a </a:t>
            </a:r>
            <a:r>
              <a:rPr lang="en-US" altLang="zh-TW" dirty="0" smtClean="0"/>
              <a:t>and </a:t>
            </a:r>
            <a:r>
              <a:rPr lang="en-US" altLang="zh-TW" i="1" dirty="0" smtClean="0"/>
              <a:t>A </a:t>
            </a:r>
            <a:endParaRPr lang="en-US" altLang="zh-TW" dirty="0" smtClean="0"/>
          </a:p>
          <a:p>
            <a:r>
              <a:rPr lang="en-US" altLang="zh-TW" dirty="0" smtClean="0"/>
              <a:t> The adaptive values of parameters </a:t>
            </a:r>
            <a:r>
              <a:rPr lang="en-US" altLang="zh-TW" i="1" dirty="0" smtClean="0"/>
              <a:t>a </a:t>
            </a:r>
            <a:r>
              <a:rPr lang="en-US" altLang="zh-TW" dirty="0" smtClean="0"/>
              <a:t>and </a:t>
            </a:r>
            <a:r>
              <a:rPr lang="en-US" altLang="zh-TW" i="1" dirty="0" smtClean="0"/>
              <a:t>A </a:t>
            </a:r>
            <a:r>
              <a:rPr lang="en-US" altLang="zh-TW" dirty="0" smtClean="0"/>
              <a:t>allow GWO to smoothly transition between exploration and exploitation </a:t>
            </a:r>
          </a:p>
          <a:p>
            <a:r>
              <a:rPr lang="en-US" altLang="zh-TW" dirty="0" smtClean="0"/>
              <a:t> With decreasing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half of the iterations are devoted to exploration (|</a:t>
            </a:r>
            <a:r>
              <a:rPr lang="en-US" altLang="zh-TW" i="1" dirty="0" smtClean="0"/>
              <a:t>A|≥1</a:t>
            </a:r>
            <a:r>
              <a:rPr lang="en-US" altLang="zh-TW" dirty="0" smtClean="0"/>
              <a:t>) and the other half are dedicated to exploitation (|</a:t>
            </a:r>
            <a:r>
              <a:rPr lang="en-US" altLang="zh-TW" i="1" dirty="0" smtClean="0"/>
              <a:t>A|&lt;1</a:t>
            </a:r>
            <a:r>
              <a:rPr lang="en-US" altLang="zh-TW" dirty="0" smtClean="0"/>
              <a:t>) </a:t>
            </a:r>
          </a:p>
          <a:p>
            <a:r>
              <a:rPr lang="en-US" altLang="zh-TW" dirty="0" smtClean="0"/>
              <a:t> The GWO has only two main parameters to be adjusted (</a:t>
            </a:r>
            <a:r>
              <a:rPr lang="en-US" altLang="zh-TW" i="1" dirty="0" smtClean="0"/>
              <a:t>a </a:t>
            </a:r>
            <a:r>
              <a:rPr lang="en-US" altLang="zh-TW" dirty="0" smtClean="0"/>
              <a:t>and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)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159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3.1. Inspiration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Grey </a:t>
            </a:r>
            <a:r>
              <a:rPr lang="en-US" altLang="zh-TW" dirty="0"/>
              <a:t>wolves mostly prefer to live in a pack. The group size is 5-12 on </a:t>
            </a:r>
            <a:r>
              <a:rPr lang="en-US" altLang="zh-TW" dirty="0" smtClean="0"/>
              <a:t>average.</a:t>
            </a:r>
          </a:p>
          <a:p>
            <a:r>
              <a:rPr lang="en-US" altLang="zh-TW" dirty="0" smtClean="0"/>
              <a:t>O Grey wolves </a:t>
            </a:r>
            <a:r>
              <a:rPr lang="en-US" altLang="zh-TW" dirty="0" smtClean="0"/>
              <a:t>have </a:t>
            </a:r>
            <a:r>
              <a:rPr lang="en-US" altLang="zh-TW" dirty="0"/>
              <a:t>a very strict social dominant hierarchy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377536"/>
            <a:ext cx="4252913" cy="288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86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leaders are a male and a female, called </a:t>
            </a:r>
            <a:r>
              <a:rPr lang="en-US" altLang="zh-TW" dirty="0" smtClean="0"/>
              <a:t>alphas</a:t>
            </a:r>
          </a:p>
          <a:p>
            <a:r>
              <a:rPr lang="en-US" altLang="zh-TW" dirty="0"/>
              <a:t>The second level in the hierarchy of grey wolves is </a:t>
            </a:r>
            <a:r>
              <a:rPr lang="en-US" altLang="zh-TW" dirty="0" smtClean="0"/>
              <a:t>beta</a:t>
            </a:r>
          </a:p>
          <a:p>
            <a:r>
              <a:rPr lang="en-US" altLang="zh-TW" dirty="0"/>
              <a:t>The </a:t>
            </a:r>
            <a:r>
              <a:rPr lang="en-US" altLang="zh-TW" dirty="0" smtClean="0"/>
              <a:t>lowest </a:t>
            </a:r>
            <a:r>
              <a:rPr lang="en-US" altLang="zh-TW" dirty="0"/>
              <a:t>ranking grey </a:t>
            </a:r>
            <a:r>
              <a:rPr lang="en-US" altLang="zh-TW" dirty="0" smtClean="0"/>
              <a:t>wolf </a:t>
            </a:r>
            <a:r>
              <a:rPr lang="en-US" altLang="zh-TW" dirty="0"/>
              <a:t>is </a:t>
            </a:r>
            <a:r>
              <a:rPr lang="en-US" altLang="zh-TW" dirty="0" smtClean="0"/>
              <a:t>omega.</a:t>
            </a:r>
          </a:p>
          <a:p>
            <a:r>
              <a:rPr lang="en-US" altLang="zh-TW" dirty="0"/>
              <a:t>If a wolf is not an alpha, beta, or omega, he/she is called subordinate (or delta in some references).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08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main phases of grey wolf </a:t>
            </a:r>
            <a:r>
              <a:rPr lang="en-US" altLang="zh-TW" dirty="0" smtClean="0"/>
              <a:t>hunting</a:t>
            </a:r>
          </a:p>
          <a:p>
            <a:pPr lvl="1"/>
            <a:r>
              <a:rPr lang="en-US" altLang="zh-TW" dirty="0" smtClean="0"/>
              <a:t>Tracking</a:t>
            </a:r>
            <a:r>
              <a:rPr lang="en-US" altLang="zh-TW" dirty="0"/>
              <a:t>, chasing, and approaching the prey </a:t>
            </a:r>
          </a:p>
          <a:p>
            <a:pPr lvl="1"/>
            <a:r>
              <a:rPr lang="en-US" altLang="zh-TW" dirty="0" smtClean="0"/>
              <a:t>Pursuing</a:t>
            </a:r>
            <a:r>
              <a:rPr lang="en-US" altLang="zh-TW" dirty="0"/>
              <a:t>, encircling, and harassing the prey until it stops moving </a:t>
            </a:r>
          </a:p>
          <a:p>
            <a:pPr lvl="1"/>
            <a:r>
              <a:rPr lang="en-US" altLang="zh-TW" dirty="0" smtClean="0"/>
              <a:t>Attack </a:t>
            </a:r>
            <a:r>
              <a:rPr lang="en-US" altLang="zh-TW" dirty="0"/>
              <a:t>towards the prey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654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3.2. Mathematical model and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44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3.2.1. Social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we consider the fittest solution as the alpha ( ). Consequently, the second and third best solutions are named beta ( ) and delta ( ) respectively. The rest of the candidate solutions are assumed to be omega ( 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In the GWO algorithm the hunting (optimization) is guided by </a:t>
            </a:r>
            <a:r>
              <a:rPr lang="en-US" altLang="zh-TW" dirty="0" smtClean="0"/>
              <a:t>alpha</a:t>
            </a:r>
            <a:r>
              <a:rPr lang="en-US" altLang="zh-TW" dirty="0" smtClean="0"/>
              <a:t>, </a:t>
            </a:r>
            <a:r>
              <a:rPr lang="en-US" altLang="zh-TW" dirty="0" smtClean="0"/>
              <a:t>beta</a:t>
            </a:r>
            <a:r>
              <a:rPr lang="en-US" altLang="zh-TW" dirty="0" smtClean="0"/>
              <a:t>, </a:t>
            </a:r>
            <a:r>
              <a:rPr lang="en-US" altLang="zh-TW" dirty="0"/>
              <a:t>and </a:t>
            </a:r>
            <a:r>
              <a:rPr lang="en-US" altLang="zh-TW" dirty="0" smtClean="0"/>
              <a:t>delta</a:t>
            </a:r>
            <a:r>
              <a:rPr lang="en-US" altLang="zh-TW" dirty="0" smtClean="0"/>
              <a:t>. </a:t>
            </a:r>
            <a:r>
              <a:rPr lang="en-US" altLang="zh-TW" dirty="0"/>
              <a:t>The </a:t>
            </a:r>
            <a:r>
              <a:rPr lang="en-US" altLang="zh-TW" dirty="0" smtClean="0"/>
              <a:t>omega </a:t>
            </a:r>
            <a:r>
              <a:rPr lang="en-US" altLang="zh-TW" dirty="0" smtClean="0"/>
              <a:t>wolves </a:t>
            </a:r>
            <a:r>
              <a:rPr lang="en-US" altLang="zh-TW" dirty="0"/>
              <a:t>follow these three wolves.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031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3.2.2. Encircling prey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19006"/>
            <a:ext cx="9108504" cy="270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67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5335"/>
            <a:ext cx="9123809" cy="243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74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8295"/>
            <a:ext cx="9108504" cy="4017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3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440</Words>
  <Application>Microsoft Office PowerPoint</Application>
  <PresentationFormat>如螢幕大小 (4:3)</PresentationFormat>
  <Paragraphs>33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Grey Wolf Optimizer </vt:lpstr>
      <vt:lpstr>3.1. Inspiration </vt:lpstr>
      <vt:lpstr>PowerPoint 簡報</vt:lpstr>
      <vt:lpstr>PowerPoint 簡報</vt:lpstr>
      <vt:lpstr>3.2. Mathematical model and algorithm</vt:lpstr>
      <vt:lpstr>3.2.1. Social hierarchy</vt:lpstr>
      <vt:lpstr>3.2.2. Encircling prey</vt:lpstr>
      <vt:lpstr>PowerPoint 簡報</vt:lpstr>
      <vt:lpstr>PowerPoint 簡報</vt:lpstr>
      <vt:lpstr>3.2.3. Hunting</vt:lpstr>
      <vt:lpstr>PowerPoint 簡報</vt:lpstr>
      <vt:lpstr>3.2.4. Attacking prey (exploitation)</vt:lpstr>
      <vt:lpstr>3.2.5. Search for prey (exploration)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Wolf Optimizer </dc:title>
  <dc:creator>csshieh</dc:creator>
  <cp:lastModifiedBy>csshieh</cp:lastModifiedBy>
  <cp:revision>6</cp:revision>
  <dcterms:created xsi:type="dcterms:W3CDTF">2018-05-28T13:19:11Z</dcterms:created>
  <dcterms:modified xsi:type="dcterms:W3CDTF">2018-05-28T14:15:41Z</dcterms:modified>
</cp:coreProperties>
</file>