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81" r:id="rId4"/>
    <p:sldId id="284" r:id="rId5"/>
    <p:sldId id="314" r:id="rId6"/>
    <p:sldId id="315" r:id="rId7"/>
    <p:sldId id="657" r:id="rId8"/>
    <p:sldId id="287" r:id="rId9"/>
    <p:sldId id="658" r:id="rId10"/>
    <p:sldId id="300" r:id="rId11"/>
    <p:sldId id="288" r:id="rId12"/>
    <p:sldId id="325" r:id="rId13"/>
    <p:sldId id="347" r:id="rId14"/>
    <p:sldId id="328" r:id="rId15"/>
    <p:sldId id="324" r:id="rId16"/>
    <p:sldId id="406" r:id="rId17"/>
    <p:sldId id="289" r:id="rId18"/>
    <p:sldId id="408" r:id="rId19"/>
    <p:sldId id="301" r:id="rId20"/>
    <p:sldId id="321" r:id="rId21"/>
    <p:sldId id="409" r:id="rId22"/>
    <p:sldId id="322" r:id="rId23"/>
    <p:sldId id="323" r:id="rId24"/>
    <p:sldId id="656" r:id="rId25"/>
    <p:sldId id="397" r:id="rId26"/>
    <p:sldId id="398" r:id="rId27"/>
    <p:sldId id="399" r:id="rId28"/>
    <p:sldId id="400" r:id="rId29"/>
    <p:sldId id="402" r:id="rId30"/>
    <p:sldId id="401" r:id="rId31"/>
    <p:sldId id="410" r:id="rId32"/>
    <p:sldId id="411" r:id="rId33"/>
    <p:sldId id="412" r:id="rId34"/>
    <p:sldId id="331" r:id="rId35"/>
    <p:sldId id="327" r:id="rId36"/>
    <p:sldId id="413" r:id="rId37"/>
    <p:sldId id="338" r:id="rId38"/>
    <p:sldId id="659" r:id="rId39"/>
    <p:sldId id="660" r:id="rId40"/>
    <p:sldId id="662" r:id="rId41"/>
    <p:sldId id="663" r:id="rId42"/>
    <p:sldId id="664" r:id="rId43"/>
    <p:sldId id="665" r:id="rId44"/>
    <p:sldId id="666" r:id="rId45"/>
    <p:sldId id="661" r:id="rId46"/>
    <p:sldId id="312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6"/>
    <p:restoredTop sz="94640"/>
  </p:normalViewPr>
  <p:slideViewPr>
    <p:cSldViewPr snapToGrid="0" snapToObjects="1">
      <p:cViewPr>
        <p:scale>
          <a:sx n="122" d="100"/>
          <a:sy n="122" d="100"/>
        </p:scale>
        <p:origin x="440" y="-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24033-E97F-BC41-9A9C-55FDF99357FC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D1C0B-AC38-4642-8B5F-6AB3BBD8CB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52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9015A-AE72-B441-A9D6-ABC235FC6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0502D8-5C11-8D46-B252-4E5B23C7C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6DF7B-6C67-194B-BAC9-C9DEC278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134D4-FA65-5643-95CE-8C3DF745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AE460-E0B8-944B-8212-9B99E331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66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305BD-B4B9-5841-AFFB-A07964A9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9D991B-86BA-394E-9E8F-EEC0D0606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A9054-947C-294E-B312-E0432AF5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5641B-CB70-4440-8414-D4D44E71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A4082-4849-C54B-B44C-9CC0755E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52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AE7600-1C41-A749-A231-6A394BA82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6928E-B4C6-5142-9C27-071630AA9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3EE97-9E97-9246-A955-C9764813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99362-4FC9-3D42-B656-C2B2C19A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0E2B8-3AD9-DE4F-BF1A-52E65296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82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0F63F-A6D3-DC49-9D89-57ED2CA8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693BB-4059-D44D-BE3E-12C3A7ACE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933AB-52A4-5D4F-AD78-41C46ED3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79D08-9968-FD4F-80C6-0F87E11C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EF7CA-AF6A-7E4B-ABC6-3E438BEA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46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754E0-E57B-EB4A-83DB-C6FE6343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B69AA-DCD0-8F42-8423-C48EF9E71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FA5C3-D2E0-8446-8498-5D8C9060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25189-65B1-1443-8B2E-FE5A9C79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62337-53EE-6944-8090-535264A9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79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5689A-8810-ED41-8B79-8EE20A3E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24D6A-2E7E-6341-9C46-02309A418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19C2C-63C3-5348-A172-40F671723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8BBE4D-BF7B-E244-92A8-774B8ADC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9061F9-CA88-5A47-BA0F-CD44F7DD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0E1B1-1D98-3341-85F6-FDE41D45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36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C74CD-BD33-F04F-B749-1701A90A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73824-4C11-C347-BC7B-EBF9991E2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840F2D-EFB5-EC44-BE5E-C72A39B97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DEDB29-F1AF-6347-A5AE-2F5C849BF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2ABCE1-45E8-6640-929F-50F1F5DA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F227C9-F93C-1A4C-A822-97FBF37F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681E9F-6BC5-B54C-91C2-89234E7D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E366D1-BDC6-3248-AD0C-A2B216F3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73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E78F9-DCC9-5844-834E-CF424FDC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F7BA35-16DE-4144-B6FF-0FC92F72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5B8097-4D19-604A-A4E3-2A12899A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12A021-8C2A-514F-BD9E-F4F3BBE4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39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A0F16C-6473-9B4F-B1C3-CAE930A2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B575A7-A844-FF4B-A497-1EAB34B8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B444B-D13D-1943-A3DE-138CF7D0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985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D620D-8E63-7941-A75A-223AFD61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4ADCF-882D-7243-AF4C-0B2CF3672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EA445C-F0A7-314B-A8B6-9FB7B9BCF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334CE-617D-FB44-9367-066E170C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F12882-1985-754C-A1C2-3CDB8997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CCF9F-5BAA-C54C-AE70-FBB939E1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76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0462B-82C7-9A44-9220-1D07FCA0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867B27-8C3D-884A-B830-C2DC436B1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C3F350-45B2-E944-97BE-1A9E688CE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E4ED55-2F40-D54E-B63F-9F05017F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03162D-5A19-CF4C-B95E-AE51D57E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39ADD1-5722-614F-A285-04B61040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116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531D9E-C723-B644-B030-E9C896D4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680B84-C67C-4E4D-90E0-2308CB13A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F772E-3DB7-D14B-AB63-CBD7DECA6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DFDB1-A5FB-3C47-A077-E349815F43CA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7EDA4-8AF0-3D47-A54D-DD600E554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54554-D274-E145-8EF5-F2B6C29AA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88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grammar.html" TargetMode="External"/><Relationship Id="rId2" Type="http://schemas.openxmlformats.org/officeDocument/2006/relationships/hyperlink" Target="https://github.com/python/cpython/blob/3.9/Grammar/python.gra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3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662280-46F4-E340-8752-F108CA58B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en-US" altLang="en-US" sz="4800" b="1" dirty="0"/>
              <a:t>Formal Method 2024-Spring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1F6A91-25D7-D846-8362-01E79484B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039" y="3724387"/>
            <a:ext cx="9144000" cy="1655762"/>
          </a:xfrm>
        </p:spPr>
        <p:txBody>
          <a:bodyPr/>
          <a:lstStyle/>
          <a:p>
            <a:r>
              <a:rPr lang="en-GB" altLang="zh-CN" sz="2400" dirty="0"/>
              <a:t>Review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Assignment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01</a:t>
            </a:r>
            <a:endParaRPr lang="en-GB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6355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AC55CE71-6A88-6245-A24F-4DCC1C559EAF}"/>
              </a:ext>
            </a:extLst>
          </p:cNvPr>
          <p:cNvSpPr/>
          <p:nvPr/>
        </p:nvSpPr>
        <p:spPr>
          <a:xfrm>
            <a:off x="1443147" y="2427847"/>
            <a:ext cx="10304890" cy="4059142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回顾：计算复杂性理论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1A416C-161E-C943-81D9-382271CC9283}"/>
              </a:ext>
            </a:extLst>
          </p:cNvPr>
          <p:cNvSpPr txBox="1"/>
          <p:nvPr/>
        </p:nvSpPr>
        <p:spPr>
          <a:xfrm>
            <a:off x="480722" y="1558881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研究哪些问题是能够被计算机计算的：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7354825-A2C0-BC47-8696-85BF50EF2A51}"/>
              </a:ext>
            </a:extLst>
          </p:cNvPr>
          <p:cNvSpPr/>
          <p:nvPr/>
        </p:nvSpPr>
        <p:spPr>
          <a:xfrm>
            <a:off x="1443147" y="3077896"/>
            <a:ext cx="5524873" cy="2759044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1428EC-E7AB-5348-88D3-B0D48277C328}"/>
              </a:ext>
            </a:extLst>
          </p:cNvPr>
          <p:cNvSpPr txBox="1"/>
          <p:nvPr/>
        </p:nvSpPr>
        <p:spPr>
          <a:xfrm>
            <a:off x="7699011" y="4154776"/>
            <a:ext cx="259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sz="2400" dirty="0"/>
              <a:t>NP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Hard</a:t>
            </a:r>
            <a:r>
              <a:rPr kumimoji="1" lang="zh-CN" altLang="en-US" sz="2400" dirty="0"/>
              <a:t> 问题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5EFAD7D-ADA1-B648-B72E-EC7C9CB5F395}"/>
              </a:ext>
            </a:extLst>
          </p:cNvPr>
          <p:cNvSpPr txBox="1"/>
          <p:nvPr/>
        </p:nvSpPr>
        <p:spPr>
          <a:xfrm>
            <a:off x="1726928" y="4154779"/>
            <a:ext cx="17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NP</a:t>
            </a:r>
            <a:r>
              <a:rPr kumimoji="1" lang="zh-CN" altLang="en-US" sz="2400" dirty="0"/>
              <a:t> 问题</a:t>
            </a:r>
            <a:r>
              <a:rPr kumimoji="1" lang="en-US" altLang="zh-CN" sz="2400" dirty="0"/>
              <a:t>   =</a:t>
            </a:r>
            <a:endParaRPr kumimoji="1" lang="zh-CN" altLang="en-US" sz="2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B6A3E9-AC13-F24B-85AE-808EE46E6E4C}"/>
              </a:ext>
            </a:extLst>
          </p:cNvPr>
          <p:cNvSpPr txBox="1"/>
          <p:nvPr/>
        </p:nvSpPr>
        <p:spPr>
          <a:xfrm>
            <a:off x="5073077" y="4154777"/>
            <a:ext cx="17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NPC</a:t>
            </a:r>
            <a:r>
              <a:rPr kumimoji="1" lang="zh-CN" altLang="en-US" sz="2400" dirty="0"/>
              <a:t>问题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BB34B3A-0EDC-5D4E-9121-00AA7611E51C}"/>
              </a:ext>
            </a:extLst>
          </p:cNvPr>
          <p:cNvSpPr txBox="1"/>
          <p:nvPr/>
        </p:nvSpPr>
        <p:spPr>
          <a:xfrm>
            <a:off x="6096000" y="1990157"/>
            <a:ext cx="99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</a:rPr>
              <a:t>P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= NP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93BEC7-88D9-A04B-9CF9-4B555A58CB76}"/>
              </a:ext>
            </a:extLst>
          </p:cNvPr>
          <p:cNvSpPr txBox="1"/>
          <p:nvPr/>
        </p:nvSpPr>
        <p:spPr>
          <a:xfrm>
            <a:off x="3470842" y="4154778"/>
            <a:ext cx="17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</a:t>
            </a:r>
            <a:r>
              <a:rPr kumimoji="1" lang="zh-CN" altLang="en-US" sz="2400" dirty="0"/>
              <a:t> 问题</a:t>
            </a:r>
            <a:r>
              <a:rPr kumimoji="1" lang="en-US" altLang="zh-CN" sz="2400" dirty="0"/>
              <a:t>  ?=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262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回顾：形式文法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CB7899-1D05-6248-B23A-8E7390781D16}"/>
              </a:ext>
            </a:extLst>
          </p:cNvPr>
          <p:cNvSpPr txBox="1"/>
          <p:nvPr/>
        </p:nvSpPr>
        <p:spPr>
          <a:xfrm>
            <a:off x="480722" y="155888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描述形式系统的符号工具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2C970B-7071-AD43-9FF1-D5081A851973}"/>
              </a:ext>
            </a:extLst>
          </p:cNvPr>
          <p:cNvSpPr txBox="1"/>
          <p:nvPr/>
        </p:nvSpPr>
        <p:spPr>
          <a:xfrm>
            <a:off x="480722" y="2108847"/>
            <a:ext cx="903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（非终结符）、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（终结符）、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（顶层非终结符）、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（规则）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D4339F-A0E0-0B47-9DA5-013D2771CD9F}"/>
              </a:ext>
            </a:extLst>
          </p:cNvPr>
          <p:cNvSpPr txBox="1"/>
          <p:nvPr/>
        </p:nvSpPr>
        <p:spPr>
          <a:xfrm>
            <a:off x="888227" y="2684655"/>
            <a:ext cx="6356227" cy="322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 dirty="0">
                <a:latin typeface="Courier New" panose="02070309020205020404" pitchFamily="49" charset="0"/>
              </a:rPr>
              <a:t>// SLP as in Tiger book chap. 1 (simplified):</a:t>
            </a:r>
          </a:p>
          <a:p>
            <a:pPr>
              <a:lnSpc>
                <a:spcPct val="80000"/>
              </a:lnSpc>
            </a:pPr>
            <a:endParaRPr lang="en-US" altLang="zh-CN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600" b="1" i="1" dirty="0">
                <a:latin typeface="Courier New" panose="02070309020205020404" pitchFamily="49" charset="0"/>
              </a:rPr>
              <a:t>N</a:t>
            </a:r>
            <a:r>
              <a:rPr lang="en-US" altLang="zh-CN" sz="1600" b="1" dirty="0">
                <a:latin typeface="Courier New" panose="02070309020205020404" pitchFamily="49" charset="0"/>
              </a:rPr>
              <a:t> = {S, E}</a:t>
            </a:r>
          </a:p>
          <a:p>
            <a:pPr>
              <a:lnSpc>
                <a:spcPct val="80000"/>
              </a:lnSpc>
            </a:pPr>
            <a:r>
              <a:rPr lang="en-US" altLang="zh-CN" sz="1600" b="1" i="1" dirty="0">
                <a:latin typeface="Courier New" panose="02070309020205020404" pitchFamily="49" charset="0"/>
              </a:rPr>
              <a:t>T</a:t>
            </a:r>
            <a:r>
              <a:rPr lang="en-US" altLang="zh-CN" sz="1600" b="1" dirty="0">
                <a:latin typeface="Courier New" panose="02070309020205020404" pitchFamily="49" charset="0"/>
              </a:rPr>
              <a:t> = {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SEMICOLON</a:t>
            </a:r>
            <a:r>
              <a:rPr lang="en-US" altLang="zh-CN" sz="1600" b="1" dirty="0">
                <a:latin typeface="Courier New" panose="02070309020205020404" pitchFamily="49" charset="0"/>
              </a:rPr>
              <a:t>,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600" b="1" dirty="0">
                <a:latin typeface="Courier New" panose="02070309020205020404" pitchFamily="49" charset="0"/>
              </a:rPr>
              <a:t>,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NUM,</a:t>
            </a:r>
            <a:r>
              <a:rPr lang="zh-CN" altLang="en-US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PLUS,</a:t>
            </a:r>
            <a:r>
              <a:rPr lang="zh-CN" altLang="en-US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TIMES,</a:t>
            </a:r>
            <a:r>
              <a:rPr lang="zh-CN" altLang="en-US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600" b="1" dirty="0">
                <a:latin typeface="Courier New" panose="02070309020205020404" pitchFamily="49" charset="0"/>
              </a:rPr>
              <a:t>,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ASSIGN,</a:t>
            </a:r>
            <a:r>
              <a:rPr lang="zh-CN" altLang="en-US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endParaRPr lang="en-US" altLang="zh-CN" sz="16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PRINT,</a:t>
            </a:r>
            <a:r>
              <a:rPr lang="zh-CN" altLang="en-US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LPAREN,</a:t>
            </a:r>
            <a:r>
              <a:rPr lang="zh-CN" altLang="en-US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RPAREN</a:t>
            </a:r>
            <a:r>
              <a:rPr lang="en-US" altLang="zh-CN" sz="1600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1600" b="1" i="1" dirty="0">
                <a:latin typeface="Courier New" panose="02070309020205020404" pitchFamily="49" charset="0"/>
              </a:rPr>
              <a:t>S</a:t>
            </a:r>
            <a:r>
              <a:rPr lang="en-US" altLang="zh-CN" sz="1600" b="1" dirty="0">
                <a:latin typeface="Courier New" panose="02070309020205020404" pitchFamily="49" charset="0"/>
              </a:rPr>
              <a:t> = S</a:t>
            </a:r>
          </a:p>
          <a:p>
            <a:pPr>
              <a:lnSpc>
                <a:spcPct val="80000"/>
              </a:lnSpc>
            </a:pPr>
            <a:endParaRPr lang="en-US" altLang="zh-CN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latin typeface="Courier New" panose="02070309020205020404" pitchFamily="49" charset="0"/>
              </a:rPr>
              <a:t>S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-&gt; </a:t>
            </a:r>
            <a:r>
              <a:rPr lang="en-US" altLang="zh-CN" sz="1600" b="1" dirty="0">
                <a:latin typeface="Courier New" panose="02070309020205020404" pitchFamily="49" charset="0"/>
              </a:rPr>
              <a:t>S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SEMICOLON </a:t>
            </a:r>
            <a:r>
              <a:rPr lang="en-US" altLang="zh-CN" sz="1600" b="1" dirty="0">
                <a:latin typeface="Courier New" panose="02070309020205020404" pitchFamily="49" charset="0"/>
              </a:rPr>
              <a:t>S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| ID ASSIGN </a:t>
            </a:r>
            <a:r>
              <a:rPr lang="en-US" altLang="zh-CN" sz="1600" b="1" dirty="0">
                <a:latin typeface="Courier New" panose="02070309020205020404" pitchFamily="49" charset="0"/>
              </a:rPr>
              <a:t>E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| PRINT LPAREN </a:t>
            </a:r>
            <a:r>
              <a:rPr lang="en-US" altLang="zh-CN" sz="1600" b="1" dirty="0">
                <a:latin typeface="Courier New" panose="02070309020205020404" pitchFamily="49" charset="0"/>
              </a:rPr>
              <a:t>E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RPAREN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latin typeface="Courier New" panose="02070309020205020404" pitchFamily="49" charset="0"/>
              </a:rPr>
              <a:t>E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-&gt; ID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| NUM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| </a:t>
            </a:r>
            <a:r>
              <a:rPr lang="en-US" altLang="zh-CN" sz="1600" b="1" dirty="0">
                <a:latin typeface="Courier New" panose="02070309020205020404" pitchFamily="49" charset="0"/>
              </a:rPr>
              <a:t>E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PLUS </a:t>
            </a:r>
            <a:r>
              <a:rPr lang="en-US" altLang="zh-CN" sz="1600" b="1" dirty="0">
                <a:latin typeface="Courier New" panose="02070309020205020404" pitchFamily="49" charset="0"/>
              </a:rPr>
              <a:t>E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| </a:t>
            </a:r>
            <a:r>
              <a:rPr lang="en-US" altLang="zh-CN" sz="1600" b="1" dirty="0">
                <a:latin typeface="Courier New" panose="02070309020205020404" pitchFamily="49" charset="0"/>
              </a:rPr>
              <a:t>E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TIMES </a:t>
            </a:r>
            <a:r>
              <a:rPr lang="en-US" altLang="zh-CN" sz="1600" b="1" dirty="0">
                <a:latin typeface="Courier New" panose="02070309020205020404" pitchFamily="49" charset="0"/>
              </a:rPr>
              <a:t>E</a:t>
            </a: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CFC88A-2A01-474E-B9A4-7CFF62ED86EC}"/>
              </a:ext>
            </a:extLst>
          </p:cNvPr>
          <p:cNvSpPr txBox="1"/>
          <p:nvPr/>
        </p:nvSpPr>
        <p:spPr>
          <a:xfrm>
            <a:off x="608962" y="6020199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  <a:hlinkClick r:id="rId2"/>
              </a:rPr>
              <a:t>Python Grammar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  <a:hlinkClick r:id="rId3"/>
              </a:rPr>
              <a:t> (PEG)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BAEAFC-DB52-2A4F-94F0-2DE7E4D37C04}"/>
              </a:ext>
            </a:extLst>
          </p:cNvPr>
          <p:cNvSpPr txBox="1"/>
          <p:nvPr/>
        </p:nvSpPr>
        <p:spPr>
          <a:xfrm>
            <a:off x="608962" y="556506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CFG &amp; PEG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32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0722" y="3134372"/>
            <a:ext cx="36855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G = {N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P}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105" y="1294765"/>
            <a:ext cx="5219700" cy="50927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70921" y="5773479"/>
            <a:ext cx="3955312" cy="4359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65AC20-9082-5E4B-8B30-2D62E5A2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回顾：形式文法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0722" y="3134372"/>
            <a:ext cx="36855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G = {N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P}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105" y="1294765"/>
            <a:ext cx="5219700" cy="50927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5EA7C4D-BEFE-2847-BFD1-973D11B2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回顾：形式文法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0722" y="3134372"/>
            <a:ext cx="36855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G = {N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P}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345" y="1574165"/>
            <a:ext cx="6553835" cy="4356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19345" y="2828260"/>
            <a:ext cx="6553835" cy="31020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A97C58-4D24-D647-8F3B-89745AF9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回顾：形式文法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0722" y="3134372"/>
            <a:ext cx="36855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G = {N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P}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180" y="1701165"/>
            <a:ext cx="6553835" cy="4127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CD41E1D-894F-394E-807F-66DE611F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回顾：形式文法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" y="3007360"/>
            <a:ext cx="4737100" cy="1092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28030" y="1480820"/>
            <a:ext cx="48545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Arial Bold" panose="020B0604020202090204" charset="0"/>
                <a:cs typeface="Arial Bold" panose="020B0604020202090204" charset="0"/>
              </a:rPr>
              <a:t>判断表达式 </a:t>
            </a:r>
            <a:r>
              <a:rPr lang="en-US" altLang="zh-CN" sz="2000" b="1" dirty="0">
                <a:latin typeface="Arial Bold" panose="020B0604020202090204" charset="0"/>
                <a:cs typeface="Arial Bold" panose="020B0604020202090204" charset="0"/>
              </a:rPr>
              <a:t>1 + 2 *  3 </a:t>
            </a:r>
            <a:r>
              <a:rPr lang="zh-CN" altLang="en-US" sz="2000" b="1" dirty="0">
                <a:latin typeface="Arial Bold" panose="020B0604020202090204" charset="0"/>
                <a:cs typeface="Arial Bold" panose="020B0604020202090204" charset="0"/>
              </a:rPr>
              <a:t>是否是文法</a:t>
            </a:r>
            <a:r>
              <a:rPr lang="en-US" altLang="zh-CN" sz="2000" b="1" dirty="0">
                <a:latin typeface="Arial Bold" panose="020B0604020202090204" charset="0"/>
                <a:cs typeface="Arial Bold" panose="020B0604020202090204" charset="0"/>
              </a:rPr>
              <a:t>G</a:t>
            </a:r>
            <a:r>
              <a:rPr lang="zh-CN" altLang="en-US" sz="2000" b="1" dirty="0">
                <a:latin typeface="Arial Bold" panose="020B0604020202090204" charset="0"/>
                <a:cs typeface="Arial Bold" panose="020B0604020202090204" charset="0"/>
              </a:rPr>
              <a:t>的元素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030" y="2181860"/>
            <a:ext cx="1841500" cy="1651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29105D-5770-E049-A12D-95119B4BD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522" y="4381501"/>
            <a:ext cx="5951251" cy="107787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48C6E46-30C7-EB47-AE36-2A798CCD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回顾：形式文法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72567C9A-E9E1-BB4B-B26D-36784A33B24E}"/>
              </a:ext>
            </a:extLst>
          </p:cNvPr>
          <p:cNvSpPr/>
          <p:nvPr/>
        </p:nvSpPr>
        <p:spPr>
          <a:xfrm>
            <a:off x="3255607" y="3117033"/>
            <a:ext cx="2146048" cy="536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6FAF125-3C8A-3546-956E-F056E29B2D21}"/>
              </a:ext>
            </a:extLst>
          </p:cNvPr>
          <p:cNvSpPr/>
          <p:nvPr/>
        </p:nvSpPr>
        <p:spPr>
          <a:xfrm>
            <a:off x="3233361" y="2345794"/>
            <a:ext cx="2146048" cy="536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回顾：命题逻辑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7F3272-4579-AF48-AF2C-0C18246AE547}"/>
              </a:ext>
            </a:extLst>
          </p:cNvPr>
          <p:cNvSpPr txBox="1"/>
          <p:nvPr/>
        </p:nvSpPr>
        <p:spPr>
          <a:xfrm>
            <a:off x="480722" y="155888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符号系统：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FD4D0E-DEF7-D14D-9462-215FC550505A}"/>
                  </a:ext>
                </a:extLst>
              </p:cNvPr>
              <p:cNvSpPr txBox="1"/>
              <p:nvPr/>
            </p:nvSpPr>
            <p:spPr>
              <a:xfrm>
                <a:off x="2204271" y="1558881"/>
                <a:ext cx="5715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  ::= 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dirty="0"/>
                      <m:t>|</m:t>
                    </m:r>
                    <m:r>
                      <m:rPr>
                        <m:nor/>
                      </m:rPr>
                      <a:rPr kumimoji="1" lang="zh-CN" altLang="en-US" dirty="0"/>
                      <m:t>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/>
                      <m:t>|</m:t>
                    </m:r>
                    <m:r>
                      <m:rPr>
                        <m:nor/>
                      </m:rPr>
                      <a:rPr kumimoji="1" lang="zh-CN" altLang="en-US" dirty="0"/>
                      <m:t>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/>
                      <m:t>|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FD4D0E-DEF7-D14D-9462-215FC5505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71" y="1558881"/>
                <a:ext cx="5715228" cy="400110"/>
              </a:xfrm>
              <a:prstGeom prst="rect">
                <a:avLst/>
              </a:prstGeom>
              <a:blipFill>
                <a:blip r:embed="rId2"/>
                <a:stretch>
                  <a:fillRect t="-3125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37DF36D-142C-B846-ADAD-A549AE056151}"/>
              </a:ext>
            </a:extLst>
          </p:cNvPr>
          <p:cNvSpPr txBox="1"/>
          <p:nvPr/>
        </p:nvSpPr>
        <p:spPr>
          <a:xfrm>
            <a:off x="480722" y="229967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证明系统：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E9A56E-32B3-E247-A1A1-8692662DAB29}"/>
              </a:ext>
            </a:extLst>
          </p:cNvPr>
          <p:cNvSpPr txBox="1"/>
          <p:nvPr/>
        </p:nvSpPr>
        <p:spPr>
          <a:xfrm>
            <a:off x="480721" y="4110268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推导规则：语法制导的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8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条规则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068D17-5E9D-0043-BB08-1521CAB162BF}"/>
              </a:ext>
            </a:extLst>
          </p:cNvPr>
          <p:cNvSpPr txBox="1"/>
          <p:nvPr/>
        </p:nvSpPr>
        <p:spPr>
          <a:xfrm>
            <a:off x="480720" y="4851065"/>
            <a:ext cx="1762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语义：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真值表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集合论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…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04EEFD3-3EAC-2C42-BA39-F83FFF50EC81}"/>
              </a:ext>
            </a:extLst>
          </p:cNvPr>
          <p:cNvCxnSpPr>
            <a:cxnSpLocks/>
          </p:cNvCxnSpPr>
          <p:nvPr/>
        </p:nvCxnSpPr>
        <p:spPr>
          <a:xfrm>
            <a:off x="3013544" y="2987288"/>
            <a:ext cx="27249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1DACA8F-25F4-4047-B393-78BD225C01C2}"/>
                  </a:ext>
                </a:extLst>
              </p:cNvPr>
              <p:cNvSpPr txBox="1"/>
              <p:nvPr/>
            </p:nvSpPr>
            <p:spPr>
              <a:xfrm>
                <a:off x="3178556" y="3175004"/>
                <a:ext cx="2362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1DACA8F-25F4-4047-B393-78BD225C0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556" y="3175004"/>
                <a:ext cx="23624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5536420-F485-CE4A-A958-CD2774F3345E}"/>
                  </a:ext>
                </a:extLst>
              </p:cNvPr>
              <p:cNvSpPr txBox="1"/>
              <p:nvPr/>
            </p:nvSpPr>
            <p:spPr>
              <a:xfrm>
                <a:off x="3264959" y="2436902"/>
                <a:ext cx="2189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1…</m:t>
                      </m:r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5536420-F485-CE4A-A958-CD2774F33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959" y="2436902"/>
                <a:ext cx="2189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AC37D2-227D-484E-A8F2-73BA8237B45F}"/>
                  </a:ext>
                </a:extLst>
              </p:cNvPr>
              <p:cNvSpPr txBox="1"/>
              <p:nvPr/>
            </p:nvSpPr>
            <p:spPr>
              <a:xfrm>
                <a:off x="5621472" y="2776339"/>
                <a:ext cx="1054100" cy="37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AC37D2-227D-484E-A8F2-73BA8237B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472" y="2776339"/>
                <a:ext cx="1054100" cy="373414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41BF88E4-82E3-3B4E-A684-D6717219FA1A}"/>
              </a:ext>
            </a:extLst>
          </p:cNvPr>
          <p:cNvCxnSpPr>
            <a:cxnSpLocks/>
          </p:cNvCxnSpPr>
          <p:nvPr/>
        </p:nvCxnSpPr>
        <p:spPr>
          <a:xfrm flipH="1">
            <a:off x="2560320" y="2987288"/>
            <a:ext cx="453224" cy="2647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865D0E13-B094-BB4D-A679-661EA3244835}"/>
              </a:ext>
            </a:extLst>
          </p:cNvPr>
          <p:cNvSpPr txBox="1"/>
          <p:nvPr/>
        </p:nvSpPr>
        <p:spPr>
          <a:xfrm>
            <a:off x="2016581" y="32185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</a:rPr>
              <a:t>推导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785B4B0D-16BA-1646-8631-569CA190B1F7}"/>
              </a:ext>
            </a:extLst>
          </p:cNvPr>
          <p:cNvCxnSpPr>
            <a:cxnSpLocks/>
          </p:cNvCxnSpPr>
          <p:nvPr/>
        </p:nvCxnSpPr>
        <p:spPr>
          <a:xfrm>
            <a:off x="6392849" y="3119685"/>
            <a:ext cx="524786" cy="25276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6DCEED68-4ACB-7841-894E-A0F9420BA794}"/>
              </a:ext>
            </a:extLst>
          </p:cNvPr>
          <p:cNvSpPr txBox="1"/>
          <p:nvPr/>
        </p:nvSpPr>
        <p:spPr>
          <a:xfrm>
            <a:off x="6844348" y="341092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</a:rPr>
              <a:t>推导规则名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4DA0970-72C1-8C40-B8E6-5D972442EEAC}"/>
              </a:ext>
            </a:extLst>
          </p:cNvPr>
          <p:cNvSpPr txBox="1"/>
          <p:nvPr/>
        </p:nvSpPr>
        <p:spPr>
          <a:xfrm>
            <a:off x="5454594" y="20440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</a:rPr>
              <a:t>前提</a:t>
            </a:r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0DA5871F-962D-E041-A5BE-48C08AD90576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4306385" y="2205925"/>
            <a:ext cx="1073024" cy="13986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791B872C-D40D-094A-A986-B8AD11900F6E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4328631" y="3653053"/>
            <a:ext cx="1050778" cy="21765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ECA99AB7-651D-2243-9652-8150115F8B3D}"/>
              </a:ext>
            </a:extLst>
          </p:cNvPr>
          <p:cNvSpPr txBox="1"/>
          <p:nvPr/>
        </p:nvSpPr>
        <p:spPr>
          <a:xfrm>
            <a:off x="5364948" y="37195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</a:rPr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3007117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72567C9A-E9E1-BB4B-B26D-36784A33B24E}"/>
              </a:ext>
            </a:extLst>
          </p:cNvPr>
          <p:cNvSpPr/>
          <p:nvPr/>
        </p:nvSpPr>
        <p:spPr>
          <a:xfrm>
            <a:off x="3255607" y="3117033"/>
            <a:ext cx="2146048" cy="536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6FAF125-3C8A-3546-956E-F056E29B2D21}"/>
              </a:ext>
            </a:extLst>
          </p:cNvPr>
          <p:cNvSpPr/>
          <p:nvPr/>
        </p:nvSpPr>
        <p:spPr>
          <a:xfrm>
            <a:off x="3233361" y="2345794"/>
            <a:ext cx="2146048" cy="536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回顾：命题逻辑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7F3272-4579-AF48-AF2C-0C18246AE547}"/>
              </a:ext>
            </a:extLst>
          </p:cNvPr>
          <p:cNvSpPr txBox="1"/>
          <p:nvPr/>
        </p:nvSpPr>
        <p:spPr>
          <a:xfrm>
            <a:off x="480722" y="155888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符号系统：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FD4D0E-DEF7-D14D-9462-215FC550505A}"/>
                  </a:ext>
                </a:extLst>
              </p:cNvPr>
              <p:cNvSpPr txBox="1"/>
              <p:nvPr/>
            </p:nvSpPr>
            <p:spPr>
              <a:xfrm>
                <a:off x="2204271" y="1558881"/>
                <a:ext cx="5715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  ::= 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dirty="0"/>
                      <m:t>|</m:t>
                    </m:r>
                    <m:r>
                      <m:rPr>
                        <m:nor/>
                      </m:rPr>
                      <a:rPr kumimoji="1" lang="zh-CN" altLang="en-US" dirty="0"/>
                      <m:t>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/>
                      <m:t>|</m:t>
                    </m:r>
                    <m:r>
                      <m:rPr>
                        <m:nor/>
                      </m:rPr>
                      <a:rPr kumimoji="1" lang="zh-CN" altLang="en-US" dirty="0"/>
                      <m:t>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/>
                      <m:t>|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FD4D0E-DEF7-D14D-9462-215FC5505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71" y="1558881"/>
                <a:ext cx="5715228" cy="400110"/>
              </a:xfrm>
              <a:prstGeom prst="rect">
                <a:avLst/>
              </a:prstGeom>
              <a:blipFill>
                <a:blip r:embed="rId2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37DF36D-142C-B846-ADAD-A549AE056151}"/>
              </a:ext>
            </a:extLst>
          </p:cNvPr>
          <p:cNvSpPr txBox="1"/>
          <p:nvPr/>
        </p:nvSpPr>
        <p:spPr>
          <a:xfrm>
            <a:off x="480722" y="229967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证明系统：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E9A56E-32B3-E247-A1A1-8692662DAB29}"/>
              </a:ext>
            </a:extLst>
          </p:cNvPr>
          <p:cNvSpPr txBox="1"/>
          <p:nvPr/>
        </p:nvSpPr>
        <p:spPr>
          <a:xfrm>
            <a:off x="480721" y="4110268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推导规则：语法制导的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8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条规则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068D17-5E9D-0043-BB08-1521CAB162BF}"/>
              </a:ext>
            </a:extLst>
          </p:cNvPr>
          <p:cNvSpPr txBox="1"/>
          <p:nvPr/>
        </p:nvSpPr>
        <p:spPr>
          <a:xfrm>
            <a:off x="480720" y="4851065"/>
            <a:ext cx="1762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语义：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真值表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集合论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…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04EEFD3-3EAC-2C42-BA39-F83FFF50EC81}"/>
              </a:ext>
            </a:extLst>
          </p:cNvPr>
          <p:cNvCxnSpPr>
            <a:cxnSpLocks/>
          </p:cNvCxnSpPr>
          <p:nvPr/>
        </p:nvCxnSpPr>
        <p:spPr>
          <a:xfrm>
            <a:off x="3013544" y="2987288"/>
            <a:ext cx="27249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1DACA8F-25F4-4047-B393-78BD225C01C2}"/>
                  </a:ext>
                </a:extLst>
              </p:cNvPr>
              <p:cNvSpPr txBox="1"/>
              <p:nvPr/>
            </p:nvSpPr>
            <p:spPr>
              <a:xfrm>
                <a:off x="3178556" y="3175004"/>
                <a:ext cx="2362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1DACA8F-25F4-4047-B393-78BD225C0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556" y="3175004"/>
                <a:ext cx="23624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5536420-F485-CE4A-A958-CD2774F3345E}"/>
                  </a:ext>
                </a:extLst>
              </p:cNvPr>
              <p:cNvSpPr txBox="1"/>
              <p:nvPr/>
            </p:nvSpPr>
            <p:spPr>
              <a:xfrm>
                <a:off x="3264959" y="2436902"/>
                <a:ext cx="2189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1…</m:t>
                      </m:r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5536420-F485-CE4A-A958-CD2774F33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959" y="2436902"/>
                <a:ext cx="2189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AC37D2-227D-484E-A8F2-73BA8237B45F}"/>
                  </a:ext>
                </a:extLst>
              </p:cNvPr>
              <p:cNvSpPr txBox="1"/>
              <p:nvPr/>
            </p:nvSpPr>
            <p:spPr>
              <a:xfrm>
                <a:off x="5621472" y="2776339"/>
                <a:ext cx="1054100" cy="37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AC37D2-227D-484E-A8F2-73BA8237B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472" y="2776339"/>
                <a:ext cx="1054100" cy="373414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41BF88E4-82E3-3B4E-A684-D6717219FA1A}"/>
              </a:ext>
            </a:extLst>
          </p:cNvPr>
          <p:cNvCxnSpPr>
            <a:cxnSpLocks/>
          </p:cNvCxnSpPr>
          <p:nvPr/>
        </p:nvCxnSpPr>
        <p:spPr>
          <a:xfrm flipH="1">
            <a:off x="2560320" y="2987288"/>
            <a:ext cx="453224" cy="2647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865D0E13-B094-BB4D-A679-661EA3244835}"/>
              </a:ext>
            </a:extLst>
          </p:cNvPr>
          <p:cNvSpPr txBox="1"/>
          <p:nvPr/>
        </p:nvSpPr>
        <p:spPr>
          <a:xfrm>
            <a:off x="2016581" y="32185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</a:rPr>
              <a:t>推导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4DA0970-72C1-8C40-B8E6-5D972442EEAC}"/>
              </a:ext>
            </a:extLst>
          </p:cNvPr>
          <p:cNvSpPr txBox="1"/>
          <p:nvPr/>
        </p:nvSpPr>
        <p:spPr>
          <a:xfrm>
            <a:off x="5454594" y="20440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</a:rPr>
              <a:t>前提</a:t>
            </a:r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0DA5871F-962D-E041-A5BE-48C08AD90576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4306385" y="2205925"/>
            <a:ext cx="1073024" cy="13986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791B872C-D40D-094A-A986-B8AD11900F6E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4328631" y="3653053"/>
            <a:ext cx="1050778" cy="21765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ECA99AB7-651D-2243-9652-8150115F8B3D}"/>
              </a:ext>
            </a:extLst>
          </p:cNvPr>
          <p:cNvSpPr txBox="1"/>
          <p:nvPr/>
        </p:nvSpPr>
        <p:spPr>
          <a:xfrm>
            <a:off x="5364948" y="37195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</a:rPr>
              <a:t>结论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45F2BC-721B-DE48-B62D-5C545A612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2433" y="2031541"/>
            <a:ext cx="5488211" cy="23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9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 构造主义逻辑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7F3272-4579-AF48-AF2C-0C18246AE547}"/>
              </a:ext>
            </a:extLst>
          </p:cNvPr>
          <p:cNvSpPr txBox="1"/>
          <p:nvPr/>
        </p:nvSpPr>
        <p:spPr>
          <a:xfrm>
            <a:off x="480722" y="155888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符号系统：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FD4D0E-DEF7-D14D-9462-215FC550505A}"/>
                  </a:ext>
                </a:extLst>
              </p:cNvPr>
              <p:cNvSpPr txBox="1"/>
              <p:nvPr/>
            </p:nvSpPr>
            <p:spPr>
              <a:xfrm>
                <a:off x="2204271" y="1558881"/>
                <a:ext cx="5715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  ::= 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dirty="0"/>
                      <m:t>|</m:t>
                    </m:r>
                    <m:r>
                      <m:rPr>
                        <m:nor/>
                      </m:rPr>
                      <a:rPr kumimoji="1" lang="zh-CN" altLang="en-US" dirty="0"/>
                      <m:t>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/>
                      <m:t>|</m:t>
                    </m:r>
                    <m:r>
                      <m:rPr>
                        <m:nor/>
                      </m:rPr>
                      <a:rPr kumimoji="1" lang="zh-CN" altLang="en-US" dirty="0"/>
                      <m:t>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FD4D0E-DEF7-D14D-9462-215FC5505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71" y="1558881"/>
                <a:ext cx="5715228" cy="400110"/>
              </a:xfrm>
              <a:prstGeom prst="rect">
                <a:avLst/>
              </a:prstGeom>
              <a:blipFill>
                <a:blip r:embed="rId2"/>
                <a:stretch>
                  <a:fillRect t="-3125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37DF36D-142C-B846-ADAD-A549AE056151}"/>
              </a:ext>
            </a:extLst>
          </p:cNvPr>
          <p:cNvSpPr txBox="1"/>
          <p:nvPr/>
        </p:nvSpPr>
        <p:spPr>
          <a:xfrm>
            <a:off x="480720" y="256568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证明系统：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E9A56E-32B3-E247-A1A1-8692662DAB29}"/>
              </a:ext>
            </a:extLst>
          </p:cNvPr>
          <p:cNvSpPr txBox="1"/>
          <p:nvPr/>
        </p:nvSpPr>
        <p:spPr>
          <a:xfrm>
            <a:off x="480720" y="3282850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推导规则：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068D17-5E9D-0043-BB08-1521CAB162BF}"/>
              </a:ext>
            </a:extLst>
          </p:cNvPr>
          <p:cNvSpPr txBox="1"/>
          <p:nvPr/>
        </p:nvSpPr>
        <p:spPr>
          <a:xfrm>
            <a:off x="480720" y="4000012"/>
            <a:ext cx="436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语义：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格（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lattice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海廷代数 （</a:t>
            </a:r>
            <a:r>
              <a:rPr kumimoji="1" lang="en-US" altLang="zh-CN" sz="2000" dirty="0" err="1"/>
              <a:t>Heyting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algebra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2EA60EC-8154-9C4D-8E9E-C104BF94E3E5}"/>
                  </a:ext>
                </a:extLst>
              </p:cNvPr>
              <p:cNvSpPr/>
              <p:nvPr/>
            </p:nvSpPr>
            <p:spPr>
              <a:xfrm>
                <a:off x="2910232" y="2012214"/>
                <a:ext cx="32047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没有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将</m:t>
                      </m:r>
                      <m:r>
                        <a:rPr kumimoji="1" lang="zh-CN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被</m:t>
                      </m:r>
                      <m:r>
                        <a:rPr kumimoji="1" lang="zh-CN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替换成</m:t>
                      </m:r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2EA60EC-8154-9C4D-8E9E-C104BF94E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232" y="2012214"/>
                <a:ext cx="3204723" cy="369332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C8A8F67F-424E-FC45-A9E7-1C09B523CAF6}"/>
              </a:ext>
            </a:extLst>
          </p:cNvPr>
          <p:cNvSpPr txBox="1"/>
          <p:nvPr/>
        </p:nvSpPr>
        <p:spPr>
          <a:xfrm>
            <a:off x="2204269" y="2618911"/>
            <a:ext cx="5715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ym typeface="+mn-ea"/>
              </a:rPr>
              <a:t>与命题逻辑一致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07DB27CE-9F3D-7C4F-A54E-A6566E149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86721" y="3072244"/>
                <a:ext cx="4686456" cy="33480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zh-CN" dirty="0"/>
                  <a:t>V(T)</a:t>
                </a:r>
                <a:r>
                  <a:rPr kumimoji="1" lang="zh-CN" altLang="en-US" dirty="0"/>
                  <a:t>       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V(F)</a:t>
                </a:r>
                <a:r>
                  <a:rPr kumimoji="1" lang="zh-CN" altLang="en-US" dirty="0"/>
                  <a:t>       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V(p)</a:t>
                </a:r>
                <a:r>
                  <a:rPr kumimoji="1" lang="zh-CN" altLang="en-US" dirty="0"/>
                  <a:t>       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subset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V(P/\Q)</a:t>
                </a:r>
                <a:r>
                  <a:rPr kumimoji="1" lang="zh-CN" altLang="en-US" dirty="0"/>
                  <a:t>  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V(P)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zh-CN" dirty="0"/>
                  <a:t>V(Q)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V(P\/Q)</a:t>
                </a:r>
                <a:r>
                  <a:rPr kumimoji="1" lang="zh-CN" altLang="en-US" dirty="0"/>
                  <a:t>  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V(P)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dirty="0"/>
                  <a:t>V(Q)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V(P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kumimoji="1" lang="en-US" altLang="zh-CN" dirty="0"/>
                  <a:t>Q)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int</a:t>
                </a:r>
                <a:r>
                  <a:rPr kumimoji="1" lang="en-US" altLang="zh-CN" dirty="0"/>
                  <a:t>(~V(P)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V(Q))</a:t>
                </a:r>
              </a:p>
            </p:txBody>
          </p:sp>
        </mc:Choice>
        <mc:Fallback xmlns="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07DB27CE-9F3D-7C4F-A54E-A6566E149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6721" y="3072244"/>
                <a:ext cx="4686456" cy="3348064"/>
              </a:xfrm>
              <a:blipFill>
                <a:blip r:embed="rId4"/>
                <a:stretch>
                  <a:fillRect l="-2703" t="-3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F6B71CD-D8D7-5547-A2F0-D6A5B9DF9D86}"/>
                  </a:ext>
                </a:extLst>
              </p:cNvPr>
              <p:cNvSpPr txBox="1"/>
              <p:nvPr/>
            </p:nvSpPr>
            <p:spPr>
              <a:xfrm>
                <a:off x="2204269" y="3282850"/>
                <a:ext cx="57152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>
                    <a:sym typeface="+mn-ea"/>
                  </a:rPr>
                  <a:t>剔除了双重否定律</a:t>
                </a:r>
                <a:endParaRPr kumimoji="1" lang="en-US" altLang="zh-CN" sz="2000" dirty="0">
                  <a:sym typeface="+mn-ea"/>
                </a:endParaRPr>
              </a:p>
              <a:p>
                <a:r>
                  <a:rPr kumimoji="1" lang="zh-CN" altLang="en-US" sz="2000" dirty="0">
                    <a:ea typeface="Cambria Math" panose="02040503050406030204" pitchFamily="18" charset="0"/>
                    <a:sym typeface="+mn-ea"/>
                  </a:rPr>
                  <a:t>剔除了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zh-CN" altLang="en-US" dirty="0"/>
                  <a:t>的引入与消去规则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F6B71CD-D8D7-5547-A2F0-D6A5B9DF9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69" y="3282850"/>
                <a:ext cx="5715228" cy="707886"/>
              </a:xfrm>
              <a:prstGeom prst="rect">
                <a:avLst/>
              </a:prstGeom>
              <a:blipFill>
                <a:blip r:embed="rId5"/>
                <a:stretch>
                  <a:fillRect l="-1109" t="-5263" b="-1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51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76355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19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" altLang="en-US" dirty="0"/>
          </a:p>
          <a:p>
            <a:pPr marL="457200" indent="-457200">
              <a:buAutoNum type="arabicPeriod"/>
            </a:pPr>
            <a:r>
              <a:rPr lang="" altLang="en-US" sz="2800" b="1" dirty="0">
                <a:solidFill>
                  <a:srgbClr val="C00000"/>
                </a:solidFill>
              </a:rPr>
              <a:t>课程内容回顾与补充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en-US" altLang="en-US" b="1" dirty="0" err="1"/>
              <a:t>作业问题讲解</a:t>
            </a:r>
            <a:endParaRPr lang="en-US" altLang="en-US" sz="2800" b="1" dirty="0"/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b="1" dirty="0"/>
              <a:t>疑问解答</a:t>
            </a:r>
            <a:endParaRPr lang="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回顾：可满足性问题</a:t>
            </a:r>
            <a:r>
              <a:rPr lang="en-US" altLang="en-US" sz="4400" dirty="0">
                <a:latin typeface="+mj-ea"/>
              </a:rPr>
              <a:t>(</a:t>
            </a:r>
            <a:r>
              <a:rPr lang="en-US" altLang="zh-CN" sz="4400" dirty="0">
                <a:latin typeface="+mj-ea"/>
              </a:rPr>
              <a:t>SAT)</a:t>
            </a:r>
            <a:endParaRPr lang="" altLang="en-US" sz="4400" dirty="0">
              <a:latin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F5256-BB5C-CF40-9EBE-38718A84119D}"/>
              </a:ext>
            </a:extLst>
          </p:cNvPr>
          <p:cNvSpPr txBox="1"/>
          <p:nvPr/>
        </p:nvSpPr>
        <p:spPr>
          <a:xfrm>
            <a:off x="480722" y="1558881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是否有一组解使得特定命题逻辑为真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D497A6-E5D7-834D-911A-95FFA691B824}"/>
              </a:ext>
            </a:extLst>
          </p:cNvPr>
          <p:cNvSpPr txBox="1"/>
          <p:nvPr/>
        </p:nvSpPr>
        <p:spPr>
          <a:xfrm>
            <a:off x="480722" y="2189018"/>
            <a:ext cx="3331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/>
              <a:t>Valid(P)  &lt;==&gt;  </a:t>
            </a:r>
            <a:r>
              <a:rPr kumimoji="1" lang="en-US" altLang="zh-CN" sz="2000" dirty="0" err="1"/>
              <a:t>unsat</a:t>
            </a:r>
            <a:r>
              <a:rPr kumimoji="1" lang="en-US" altLang="zh-CN" sz="2000" dirty="0"/>
              <a:t>(~P)</a:t>
            </a:r>
          </a:p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C65776-ED9E-494F-B9ED-569CDA8704F1}"/>
              </a:ext>
            </a:extLst>
          </p:cNvPr>
          <p:cNvSpPr txBox="1"/>
          <p:nvPr/>
        </p:nvSpPr>
        <p:spPr>
          <a:xfrm>
            <a:off x="480721" y="2896904"/>
            <a:ext cx="4091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第一个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/>
              <a:t>NPC </a:t>
            </a:r>
            <a:r>
              <a:rPr kumimoji="1" lang="zh-CN" altLang="en-US" sz="2000" dirty="0"/>
              <a:t>问题 （命题逻辑）</a:t>
            </a:r>
            <a:endParaRPr kumimoji="1" lang="en-US" altLang="zh-CN" sz="2000" dirty="0"/>
          </a:p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1687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回顾：可满足性问题</a:t>
            </a:r>
            <a:r>
              <a:rPr lang="en-US" altLang="en-US" sz="4400" dirty="0">
                <a:latin typeface="+mj-ea"/>
              </a:rPr>
              <a:t>(</a:t>
            </a:r>
            <a:r>
              <a:rPr lang="en-US" altLang="zh-CN" sz="4400" dirty="0">
                <a:latin typeface="+mj-ea"/>
              </a:rPr>
              <a:t>SAT)</a:t>
            </a:r>
            <a:endParaRPr lang="" altLang="en-US" sz="4400" dirty="0">
              <a:latin typeface="+mj-ea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7354825-A2C0-BC47-8696-85BF50EF2A51}"/>
              </a:ext>
            </a:extLst>
          </p:cNvPr>
          <p:cNvSpPr/>
          <p:nvPr/>
        </p:nvSpPr>
        <p:spPr>
          <a:xfrm>
            <a:off x="1558456" y="2592125"/>
            <a:ext cx="6208685" cy="371326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C55CE71-6A88-6245-A24F-4DCC1C559EAF}"/>
              </a:ext>
            </a:extLst>
          </p:cNvPr>
          <p:cNvSpPr/>
          <p:nvPr/>
        </p:nvSpPr>
        <p:spPr>
          <a:xfrm>
            <a:off x="5756744" y="2592125"/>
            <a:ext cx="6011186" cy="365362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7C54B9-3BD1-D847-9B82-495D1B5764F0}"/>
              </a:ext>
            </a:extLst>
          </p:cNvPr>
          <p:cNvSpPr txBox="1"/>
          <p:nvPr/>
        </p:nvSpPr>
        <p:spPr>
          <a:xfrm>
            <a:off x="9311676" y="3713980"/>
            <a:ext cx="1753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不可判断问题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Undecidable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lang="zh-CN" altLang="en-US" sz="1400" dirty="0">
                <a:sym typeface="+mn-ea"/>
              </a:rPr>
              <a:t>停机问题</a:t>
            </a:r>
            <a:endParaRPr lang="en-US" altLang="zh-CN" sz="1400" dirty="0">
              <a:sym typeface="+mn-ea"/>
            </a:endParaRPr>
          </a:p>
          <a:p>
            <a:pPr marL="285750" indent="-285750">
              <a:buFontTx/>
              <a:buChar char="-"/>
            </a:pPr>
            <a:r>
              <a:rPr kumimoji="1" lang="zh-CN" altLang="en-US" sz="1400" dirty="0"/>
              <a:t>谓词逻辑的</a:t>
            </a:r>
            <a:r>
              <a:rPr kumimoji="1" lang="en-US" altLang="zh-CN" sz="1400" dirty="0"/>
              <a:t>SAT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1428EC-E7AB-5348-88D3-B0D48277C328}"/>
              </a:ext>
            </a:extLst>
          </p:cNvPr>
          <p:cNvSpPr txBox="1"/>
          <p:nvPr/>
        </p:nvSpPr>
        <p:spPr>
          <a:xfrm>
            <a:off x="7747325" y="2665460"/>
            <a:ext cx="259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sz="2400" dirty="0"/>
              <a:t>NP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Hard</a:t>
            </a:r>
            <a:r>
              <a:rPr kumimoji="1" lang="zh-CN" altLang="en-US" sz="2400" dirty="0"/>
              <a:t> 问题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5EFAD7D-ADA1-B648-B72E-EC7C9CB5F395}"/>
              </a:ext>
            </a:extLst>
          </p:cNvPr>
          <p:cNvSpPr txBox="1"/>
          <p:nvPr/>
        </p:nvSpPr>
        <p:spPr>
          <a:xfrm>
            <a:off x="4132048" y="2650089"/>
            <a:ext cx="17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NP</a:t>
            </a:r>
            <a:r>
              <a:rPr kumimoji="1" lang="zh-CN" altLang="en-US" sz="2400" dirty="0"/>
              <a:t> 问题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B6A3E9-AC13-F24B-85AE-808EE46E6E4C}"/>
              </a:ext>
            </a:extLst>
          </p:cNvPr>
          <p:cNvSpPr txBox="1"/>
          <p:nvPr/>
        </p:nvSpPr>
        <p:spPr>
          <a:xfrm>
            <a:off x="6037606" y="4125589"/>
            <a:ext cx="182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NPC</a:t>
            </a:r>
            <a:r>
              <a:rPr kumimoji="1" lang="zh-CN" altLang="en-US" dirty="0"/>
              <a:t>问题</a:t>
            </a:r>
            <a:endParaRPr kumimoji="1" lang="en-US" altLang="zh-CN" dirty="0"/>
          </a:p>
          <a:p>
            <a:r>
              <a:rPr kumimoji="1" lang="en-US" altLang="zh-CN" dirty="0"/>
              <a:t>- </a:t>
            </a:r>
            <a:r>
              <a:rPr kumimoji="1" lang="zh-CN" altLang="en-US" sz="1400" dirty="0"/>
              <a:t>命题逻辑的 </a:t>
            </a:r>
            <a:r>
              <a:rPr kumimoji="1" lang="en-US" altLang="zh-CN" sz="1400" dirty="0"/>
              <a:t>SAT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348787-DE7D-C046-A4B0-A7174E820854}"/>
              </a:ext>
            </a:extLst>
          </p:cNvPr>
          <p:cNvSpPr/>
          <p:nvPr/>
        </p:nvSpPr>
        <p:spPr>
          <a:xfrm>
            <a:off x="2117499" y="3741795"/>
            <a:ext cx="1762738" cy="1712800"/>
          </a:xfrm>
          <a:prstGeom prst="ellipse">
            <a:avLst/>
          </a:prstGeom>
          <a:solidFill>
            <a:srgbClr val="2E75B6">
              <a:alpha val="50196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48874C-753C-704F-A8A9-791A33A105EC}"/>
              </a:ext>
            </a:extLst>
          </p:cNvPr>
          <p:cNvSpPr txBox="1"/>
          <p:nvPr/>
        </p:nvSpPr>
        <p:spPr>
          <a:xfrm>
            <a:off x="2587535" y="4335363"/>
            <a:ext cx="85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问题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BB34B3A-0EDC-5D4E-9121-00AA7611E51C}"/>
              </a:ext>
            </a:extLst>
          </p:cNvPr>
          <p:cNvSpPr txBox="1"/>
          <p:nvPr/>
        </p:nvSpPr>
        <p:spPr>
          <a:xfrm>
            <a:off x="6037606" y="2075503"/>
            <a:ext cx="1069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!= NP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7894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回顾：可满足性问题</a:t>
            </a:r>
            <a:r>
              <a:rPr lang="en-US" altLang="en-US" sz="4400" dirty="0">
                <a:latin typeface="+mj-ea"/>
              </a:rPr>
              <a:t>(</a:t>
            </a:r>
            <a:r>
              <a:rPr lang="en-US" altLang="zh-CN" sz="4400" dirty="0">
                <a:latin typeface="+mj-ea"/>
              </a:rPr>
              <a:t>SAT)</a:t>
            </a:r>
            <a:endParaRPr lang="" altLang="en-US" sz="4400" dirty="0">
              <a:latin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F5256-BB5C-CF40-9EBE-38718A84119D}"/>
              </a:ext>
            </a:extLst>
          </p:cNvPr>
          <p:cNvSpPr txBox="1"/>
          <p:nvPr/>
        </p:nvSpPr>
        <p:spPr>
          <a:xfrm>
            <a:off x="480722" y="1558881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是否有一组解使得特定命题逻辑为真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D497A6-E5D7-834D-911A-95FFA691B824}"/>
              </a:ext>
            </a:extLst>
          </p:cNvPr>
          <p:cNvSpPr txBox="1"/>
          <p:nvPr/>
        </p:nvSpPr>
        <p:spPr>
          <a:xfrm>
            <a:off x="480722" y="2189018"/>
            <a:ext cx="40831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Valid(P)  &lt;==&gt;  </a:t>
            </a:r>
            <a:r>
              <a:rPr kumimoji="1" lang="en-US" altLang="zh-CN" sz="2400" b="1" dirty="0" err="1">
                <a:solidFill>
                  <a:srgbClr val="FF0000"/>
                </a:solidFill>
              </a:rPr>
              <a:t>unsat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(~P)</a:t>
            </a:r>
          </a:p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C65776-ED9E-494F-B9ED-569CDA8704F1}"/>
              </a:ext>
            </a:extLst>
          </p:cNvPr>
          <p:cNvSpPr txBox="1"/>
          <p:nvPr/>
        </p:nvSpPr>
        <p:spPr>
          <a:xfrm>
            <a:off x="480721" y="2896904"/>
            <a:ext cx="4091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第一个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/>
              <a:t>NPC </a:t>
            </a:r>
            <a:r>
              <a:rPr kumimoji="1" lang="zh-CN" altLang="en-US" sz="2000" dirty="0"/>
              <a:t>问题 （命题逻辑）</a:t>
            </a:r>
            <a:endParaRPr kumimoji="1" lang="en-US" altLang="zh-CN" sz="2000" dirty="0"/>
          </a:p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6E1351-55F4-8646-AEAB-D5137BB77C2C}"/>
              </a:ext>
            </a:extLst>
          </p:cNvPr>
          <p:cNvSpPr txBox="1"/>
          <p:nvPr/>
        </p:nvSpPr>
        <p:spPr>
          <a:xfrm>
            <a:off x="480721" y="3604790"/>
            <a:ext cx="1377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范式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NNF</a:t>
            </a: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268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回顾：可满足性问题</a:t>
            </a:r>
            <a:r>
              <a:rPr lang="en-US" altLang="en-US" sz="4400" dirty="0">
                <a:latin typeface="+mj-ea"/>
              </a:rPr>
              <a:t>(</a:t>
            </a:r>
            <a:r>
              <a:rPr lang="en-US" altLang="zh-CN" sz="4400" dirty="0">
                <a:latin typeface="+mj-ea"/>
              </a:rPr>
              <a:t>SAT)</a:t>
            </a:r>
            <a:endParaRPr lang="" altLang="en-US" sz="4400" dirty="0">
              <a:latin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F5256-BB5C-CF40-9EBE-38718A84119D}"/>
              </a:ext>
            </a:extLst>
          </p:cNvPr>
          <p:cNvSpPr txBox="1"/>
          <p:nvPr/>
        </p:nvSpPr>
        <p:spPr>
          <a:xfrm>
            <a:off x="480722" y="1558881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是否有一组解使得特定命题逻辑为真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D497A6-E5D7-834D-911A-95FFA691B824}"/>
              </a:ext>
            </a:extLst>
          </p:cNvPr>
          <p:cNvSpPr txBox="1"/>
          <p:nvPr/>
        </p:nvSpPr>
        <p:spPr>
          <a:xfrm>
            <a:off x="480722" y="2189018"/>
            <a:ext cx="3331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/>
              <a:t>Valid(P)  &lt;==&gt;  </a:t>
            </a:r>
            <a:r>
              <a:rPr kumimoji="1" lang="en-US" altLang="zh-CN" sz="2000" dirty="0" err="1"/>
              <a:t>unsat</a:t>
            </a:r>
            <a:r>
              <a:rPr kumimoji="1" lang="en-US" altLang="zh-CN" sz="2000" dirty="0"/>
              <a:t>(~P)</a:t>
            </a:r>
          </a:p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C65776-ED9E-494F-B9ED-569CDA8704F1}"/>
              </a:ext>
            </a:extLst>
          </p:cNvPr>
          <p:cNvSpPr txBox="1"/>
          <p:nvPr/>
        </p:nvSpPr>
        <p:spPr>
          <a:xfrm>
            <a:off x="480721" y="2896904"/>
            <a:ext cx="4091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第一个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/>
              <a:t>NPC </a:t>
            </a:r>
            <a:r>
              <a:rPr kumimoji="1" lang="zh-CN" altLang="en-US" sz="2000" dirty="0"/>
              <a:t>问题 （命题逻辑）</a:t>
            </a:r>
            <a:endParaRPr kumimoji="1" lang="en-US" altLang="zh-CN" sz="2000" dirty="0"/>
          </a:p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6E1351-55F4-8646-AEAB-D5137BB77C2C}"/>
              </a:ext>
            </a:extLst>
          </p:cNvPr>
          <p:cNvSpPr txBox="1"/>
          <p:nvPr/>
        </p:nvSpPr>
        <p:spPr>
          <a:xfrm>
            <a:off x="480721" y="3604790"/>
            <a:ext cx="1377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范式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NNF</a:t>
            </a: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93BEAE8-CA0C-564C-8A8E-52A9CAF105E8}"/>
              </a:ext>
            </a:extLst>
          </p:cNvPr>
          <p:cNvSpPr/>
          <p:nvPr/>
        </p:nvSpPr>
        <p:spPr>
          <a:xfrm>
            <a:off x="2563110" y="3900361"/>
            <a:ext cx="2462446" cy="2488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B5D5823-1093-814C-B8D2-2CE757C82A46}"/>
              </a:ext>
            </a:extLst>
          </p:cNvPr>
          <p:cNvSpPr/>
          <p:nvPr/>
        </p:nvSpPr>
        <p:spPr>
          <a:xfrm>
            <a:off x="6135660" y="3900361"/>
            <a:ext cx="2262009" cy="2244294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7C5C0BDA-14D9-8B4F-834D-EA409D722C13}"/>
                  </a:ext>
                </a:extLst>
              </p:cNvPr>
              <p:cNvSpPr/>
              <p:nvPr/>
            </p:nvSpPr>
            <p:spPr>
              <a:xfrm>
                <a:off x="9600134" y="4062922"/>
                <a:ext cx="1798659" cy="178457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5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P</a:t>
                </a:r>
                <a:r>
                  <a:rPr kumimoji="1" lang="zh-CN" altLang="en-US" sz="1400" kern="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::= D /\ P                    </a:t>
                </a:r>
              </a:p>
              <a:p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D ::= D \/ A</a:t>
                </a:r>
              </a:p>
              <a:p>
                <a:r>
                  <a:rPr kumimoji="1" lang="en-US" altLang="zh-CN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 ::=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kumimoji="1" lang="en-US" altLang="zh-CN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1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|</a:t>
                </a:r>
                <a:r>
                  <a:rPr kumimoji="1" lang="zh-CN" altLang="en-US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sz="1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14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kumimoji="1" lang="zh-CN" altLang="en-US" sz="1200" dirty="0"/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7C5C0BDA-14D9-8B4F-834D-EA409D722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134" y="4062922"/>
                <a:ext cx="1798659" cy="1784573"/>
              </a:xfrm>
              <a:prstGeom prst="ellipse">
                <a:avLst/>
              </a:prstGeom>
              <a:blipFill>
                <a:blip r:embed="rId2"/>
                <a:stretch>
                  <a:fillRect r="-26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2837920-149D-F542-BED3-00F660F9FA8F}"/>
                  </a:ext>
                </a:extLst>
              </p:cNvPr>
              <p:cNvSpPr txBox="1"/>
              <p:nvPr/>
            </p:nvSpPr>
            <p:spPr>
              <a:xfrm>
                <a:off x="6464773" y="4406955"/>
                <a:ext cx="1603781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2837920-149D-F542-BED3-00F660F9F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73" y="4406955"/>
                <a:ext cx="1603781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C9F585F-1600-2D42-A510-06A006B46B47}"/>
                  </a:ext>
                </a:extLst>
              </p:cNvPr>
              <p:cNvSpPr txBox="1"/>
              <p:nvPr/>
            </p:nvSpPr>
            <p:spPr>
              <a:xfrm>
                <a:off x="2968125" y="4406955"/>
                <a:ext cx="1603781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C9F585F-1600-2D42-A510-06A006B46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125" y="4406955"/>
                <a:ext cx="1603781" cy="1508105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3E68F637-6929-524A-9EB9-57B8198F0324}"/>
              </a:ext>
            </a:extLst>
          </p:cNvPr>
          <p:cNvSpPr txBox="1"/>
          <p:nvPr/>
        </p:nvSpPr>
        <p:spPr>
          <a:xfrm>
            <a:off x="2856636" y="6392914"/>
            <a:ext cx="1603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命题逻辑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22BAE44-9028-EB4A-BBAA-BF501AD41D3A}"/>
              </a:ext>
            </a:extLst>
          </p:cNvPr>
          <p:cNvSpPr txBox="1"/>
          <p:nvPr/>
        </p:nvSpPr>
        <p:spPr>
          <a:xfrm>
            <a:off x="6464773" y="6188710"/>
            <a:ext cx="1603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    </a:t>
            </a:r>
            <a:r>
              <a:rPr lang="en-US" altLang="zh-CN" sz="2000" dirty="0">
                <a:sym typeface="+mn-ea"/>
              </a:rPr>
              <a:t>NNF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7E03DD9-FCF9-F343-A425-8C85342ACEE6}"/>
              </a:ext>
            </a:extLst>
          </p:cNvPr>
          <p:cNvSpPr txBox="1"/>
          <p:nvPr/>
        </p:nvSpPr>
        <p:spPr>
          <a:xfrm>
            <a:off x="9600134" y="5847495"/>
            <a:ext cx="1603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    </a:t>
            </a:r>
            <a:r>
              <a:rPr lang="en-US" altLang="zh-CN" sz="2000" dirty="0">
                <a:sym typeface="+mn-ea"/>
              </a:rPr>
              <a:t>CNF</a:t>
            </a:r>
            <a:endParaRPr kumimoji="1" lang="zh-CN" altLang="en-US" dirty="0"/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9D1256BC-F487-8847-A178-C859A22A3C9E}"/>
              </a:ext>
            </a:extLst>
          </p:cNvPr>
          <p:cNvSpPr/>
          <p:nvPr/>
        </p:nvSpPr>
        <p:spPr>
          <a:xfrm>
            <a:off x="5251731" y="4406955"/>
            <a:ext cx="695915" cy="1440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45BD9165-A9C4-FC47-B5F4-284489161D68}"/>
              </a:ext>
            </a:extLst>
          </p:cNvPr>
          <p:cNvSpPr/>
          <p:nvPr/>
        </p:nvSpPr>
        <p:spPr>
          <a:xfrm>
            <a:off x="8650944" y="4389059"/>
            <a:ext cx="695915" cy="1440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563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>
                <a:latin typeface="+mj-ea"/>
              </a:rPr>
              <a:t>回顾：可满足性问题(</a:t>
            </a:r>
            <a:r>
              <a:rPr lang="en-US" altLang="zh-CN" sz="4400" dirty="0">
                <a:latin typeface="+mj-ea"/>
              </a:rPr>
              <a:t>SAT)-CNF</a:t>
            </a:r>
            <a:endParaRPr lang="en-US" altLang="en-US" sz="4400" dirty="0">
              <a:latin typeface="+mj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80722" y="2439148"/>
            <a:ext cx="2143049" cy="2252701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229225" y="2539322"/>
            <a:ext cx="1968610" cy="2031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9083631" y="2658341"/>
                <a:ext cx="1565360" cy="161553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5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P</a:t>
                </a:r>
                <a:r>
                  <a:rPr kumimoji="1" lang="zh-CN" altLang="en-US" sz="1400" kern="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::= D /\ P                    </a:t>
                </a:r>
              </a:p>
              <a:p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D ::= D \/ A</a:t>
                </a:r>
              </a:p>
              <a:p>
                <a:r>
                  <a:rPr kumimoji="1" lang="en-US" altLang="zh-CN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 ::=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kumimoji="1" lang="en-US" altLang="zh-CN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1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|</a:t>
                </a:r>
                <a:r>
                  <a:rPr kumimoji="1" lang="zh-CN" altLang="en-US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sz="1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14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kumimoji="1" lang="zh-CN" altLang="en-US" sz="1200" dirty="0"/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631" y="2658341"/>
                <a:ext cx="1565360" cy="1615537"/>
              </a:xfrm>
              <a:prstGeom prst="ellipse">
                <a:avLst/>
              </a:prstGeom>
              <a:blipFill rotWithShape="1">
                <a:blip r:embed="rId2"/>
                <a:stretch>
                  <a:fillRect l="-443" t="-407" r="-403" b="-373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472961" y="2949946"/>
                <a:ext cx="1395759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961" y="2949946"/>
                <a:ext cx="1395759" cy="1231106"/>
              </a:xfrm>
              <a:prstGeom prst="rect">
                <a:avLst/>
              </a:prstGeom>
              <a:blipFill rotWithShape="1">
                <a:blip r:embed="rId3"/>
                <a:stretch>
                  <a:fillRect l="-29" t="-30" r="31" b="-30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18407" y="2903134"/>
                <a:ext cx="1395759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07" y="2903134"/>
                <a:ext cx="1395759" cy="1508105"/>
              </a:xfrm>
              <a:prstGeom prst="rect">
                <a:avLst/>
              </a:prstGeom>
              <a:blipFill rotWithShape="1">
                <a:blip r:embed="rId4"/>
                <a:stretch>
                  <a:fillRect l="-16" t="-36" r="18" b="-27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841891" y="4724191"/>
            <a:ext cx="1724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命题逻辑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472961" y="4682141"/>
            <a:ext cx="1724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    </a:t>
            </a:r>
            <a:r>
              <a:rPr lang="en-US" altLang="zh-CN" sz="2000" dirty="0">
                <a:sym typeface="+mn-ea"/>
              </a:rPr>
              <a:t>NNF</a:t>
            </a:r>
            <a:r>
              <a:rPr lang="zh-CN" altLang="en-US" sz="2000" dirty="0">
                <a:sym typeface="+mn-ea"/>
              </a:rPr>
              <a:t>（否定范式）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58354" y="4340928"/>
            <a:ext cx="2051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ym typeface="+mn-ea"/>
              </a:rPr>
              <a:t>CNF</a:t>
            </a:r>
            <a:r>
              <a:rPr lang="zh-CN" altLang="en-US" sz="2000" dirty="0">
                <a:sym typeface="+mn-ea"/>
              </a:rPr>
              <a:t>（合取范式）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5501707" y="2949946"/>
            <a:ext cx="605650" cy="130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8433858" y="2903134"/>
            <a:ext cx="605650" cy="130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3416151" y="2539322"/>
            <a:ext cx="1968610" cy="2031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659887" y="2949946"/>
                <a:ext cx="1395759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887" y="2949946"/>
                <a:ext cx="1395759" cy="1231106"/>
              </a:xfrm>
              <a:prstGeom prst="rect">
                <a:avLst/>
              </a:prstGeom>
              <a:blipFill rotWithShape="1">
                <a:blip r:embed="rId5"/>
                <a:stretch>
                  <a:fillRect l="-27" t="-30" r="29" b="-30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633278" y="4724191"/>
                <a:ext cx="153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ym typeface="+mn-ea"/>
                  </a:rPr>
                  <a:t> 消去蕴含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278" y="4724191"/>
                <a:ext cx="1534356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29" t="-106" b="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4" name="右箭头 23"/>
          <p:cNvSpPr/>
          <p:nvPr/>
        </p:nvSpPr>
        <p:spPr>
          <a:xfrm>
            <a:off x="2688633" y="2949946"/>
            <a:ext cx="605650" cy="130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>
                <a:latin typeface="+mj-ea"/>
              </a:rPr>
              <a:t>回顾：可满足性问题(</a:t>
            </a:r>
            <a:r>
              <a:rPr lang="en-US" altLang="zh-CN" sz="4400" dirty="0">
                <a:latin typeface="+mj-ea"/>
              </a:rPr>
              <a:t>SAT)-CNF</a:t>
            </a:r>
            <a:endParaRPr lang="en-US" altLang="en-US" sz="4400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第一步：消去蕴含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" t="-117" r="4" b="-2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339" y="2794070"/>
            <a:ext cx="3689497" cy="245966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455581" y="2382532"/>
            <a:ext cx="334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等价转换公式：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>
                <a:latin typeface="+mj-ea"/>
              </a:rPr>
              <a:t>回顾：可满足性问题(</a:t>
            </a:r>
            <a:r>
              <a:rPr lang="en-US" altLang="zh-CN" sz="4400" dirty="0">
                <a:latin typeface="+mj-ea"/>
              </a:rPr>
              <a:t>SAT)-CNF</a:t>
            </a:r>
            <a:endParaRPr lang="en-US" altLang="en-US" sz="4400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第一步：消去蕴含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" t="-117" r="4" b="-2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8" y="2604894"/>
            <a:ext cx="4961101" cy="632720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2375785" y="3365950"/>
            <a:ext cx="786809" cy="1239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消去蕴含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40" y="4733704"/>
            <a:ext cx="3619500" cy="4953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509529" y="3586203"/>
            <a:ext cx="1763468" cy="79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等价转换公式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227" y="2328235"/>
            <a:ext cx="3098800" cy="307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>
                <a:latin typeface="+mj-ea"/>
              </a:rPr>
              <a:t>回顾：可满足性问题(</a:t>
            </a:r>
            <a:r>
              <a:rPr lang="en-US" altLang="zh-CN" sz="4400" dirty="0">
                <a:latin typeface="+mj-ea"/>
              </a:rPr>
              <a:t>SAT)-CNF</a:t>
            </a:r>
            <a:endParaRPr lang="en-US" altLang="en-US" sz="4400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第一步：消去蕴含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" t="-117" r="4" b="-2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203" y="2224863"/>
            <a:ext cx="64643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>
                <a:latin typeface="+mj-ea"/>
              </a:rPr>
              <a:t>回顾：可满足性问题(</a:t>
            </a:r>
            <a:r>
              <a:rPr lang="en-US" altLang="zh-CN" sz="4400" dirty="0">
                <a:latin typeface="+mj-ea"/>
              </a:rPr>
              <a:t>SAT)-CNF</a:t>
            </a:r>
            <a:endParaRPr lang="en-US" altLang="en-US" sz="4400" dirty="0">
              <a:latin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3770" y="1485804"/>
            <a:ext cx="392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第二步：等价转换为</a:t>
            </a:r>
            <a:r>
              <a:rPr kumimoji="1" lang="en-US" altLang="zh-CN" sz="2400" dirty="0"/>
              <a:t>NNF</a:t>
            </a:r>
            <a:endParaRPr kumimoji="1" lang="zh-CN" altLang="en-US" sz="2400" dirty="0"/>
          </a:p>
        </p:txBody>
      </p:sp>
      <p:sp>
        <p:nvSpPr>
          <p:cNvPr id="7" name="下箭头 6"/>
          <p:cNvSpPr/>
          <p:nvPr/>
        </p:nvSpPr>
        <p:spPr>
          <a:xfrm>
            <a:off x="2375785" y="3365950"/>
            <a:ext cx="786809" cy="1239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NNF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13" y="2651472"/>
            <a:ext cx="3619500" cy="49530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999166" y="3586203"/>
            <a:ext cx="1763468" cy="79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等价转换公式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86" y="4824081"/>
            <a:ext cx="3467100" cy="533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152" y="1706603"/>
            <a:ext cx="3644900" cy="3759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>
                <a:latin typeface="+mj-ea"/>
              </a:rPr>
              <a:t>回顾：可满足性问题(</a:t>
            </a:r>
            <a:r>
              <a:rPr lang="en-US" altLang="zh-CN" sz="4400" dirty="0">
                <a:latin typeface="+mj-ea"/>
              </a:rPr>
              <a:t>SAT)-CNF</a:t>
            </a:r>
            <a:endParaRPr lang="en-US" altLang="en-US" sz="4400" dirty="0">
              <a:latin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3770" y="1485804"/>
            <a:ext cx="392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第二步：等价转换为</a:t>
            </a:r>
            <a:r>
              <a:rPr kumimoji="1" lang="en-US" altLang="zh-CN" sz="2400" dirty="0"/>
              <a:t>NNF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200" y="2161295"/>
            <a:ext cx="5871889" cy="4303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</p:spTree>
    <p:extLst>
      <p:ext uri="{BB962C8B-B14F-4D97-AF65-F5344CB8AC3E}">
        <p14:creationId xmlns:p14="http://schemas.microsoft.com/office/powerpoint/2010/main" val="111645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>
                <a:latin typeface="+mj-ea"/>
              </a:rPr>
              <a:t>回顾：可满足性问题(</a:t>
            </a:r>
            <a:r>
              <a:rPr lang="en-US" altLang="zh-CN" sz="4400" dirty="0">
                <a:latin typeface="+mj-ea"/>
              </a:rPr>
              <a:t>SAT)-CNF</a:t>
            </a:r>
            <a:endParaRPr lang="en-US" altLang="en-US" sz="4400" dirty="0">
              <a:latin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3770" y="1485804"/>
            <a:ext cx="392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第三步：等价转换为</a:t>
            </a:r>
            <a:r>
              <a:rPr kumimoji="1" lang="en-US" altLang="zh-CN" sz="2400" dirty="0"/>
              <a:t>CNF</a:t>
            </a:r>
            <a:endParaRPr kumimoji="1" lang="zh-CN" altLang="en-US" sz="2400" dirty="0"/>
          </a:p>
        </p:txBody>
      </p:sp>
      <p:sp>
        <p:nvSpPr>
          <p:cNvPr id="7" name="下箭头 6"/>
          <p:cNvSpPr/>
          <p:nvPr/>
        </p:nvSpPr>
        <p:spPr>
          <a:xfrm>
            <a:off x="2375784" y="3263430"/>
            <a:ext cx="786809" cy="1239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CNF</a:t>
            </a:r>
            <a:endParaRPr kumimoji="1"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4516777" y="3564938"/>
            <a:ext cx="1763468" cy="79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等价转换公式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9" y="2441462"/>
            <a:ext cx="3467100" cy="53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948" y="4646133"/>
            <a:ext cx="2146300" cy="1244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534" y="2266212"/>
            <a:ext cx="3619500" cy="3835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回顾：可满足性问题</a:t>
            </a:r>
            <a:r>
              <a:rPr lang="en-US" altLang="en-US" sz="4400" dirty="0">
                <a:latin typeface="+mj-ea"/>
              </a:rPr>
              <a:t>(</a:t>
            </a:r>
            <a:r>
              <a:rPr lang="en-US" altLang="zh-CN" sz="4400" dirty="0">
                <a:latin typeface="+mj-ea"/>
              </a:rPr>
              <a:t>SAT)</a:t>
            </a:r>
            <a:endParaRPr lang="" altLang="en-US" sz="4400" dirty="0">
              <a:latin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F5256-BB5C-CF40-9EBE-38718A84119D}"/>
              </a:ext>
            </a:extLst>
          </p:cNvPr>
          <p:cNvSpPr txBox="1"/>
          <p:nvPr/>
        </p:nvSpPr>
        <p:spPr>
          <a:xfrm>
            <a:off x="480722" y="1558881"/>
            <a:ext cx="4007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这是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吗？ </a:t>
            </a:r>
            <a:r>
              <a:rPr lang="en" altLang="zh-CN" sz="2000" dirty="0">
                <a:solidFill>
                  <a:srgbClr val="C00000"/>
                </a:solidFill>
              </a:rPr>
              <a:t>(~p \/ (~q \/ p))</a:t>
            </a:r>
            <a:r>
              <a:rPr lang="zh-CN" altLang="en-US" sz="2000" dirty="0">
                <a:solidFill>
                  <a:srgbClr val="C00000"/>
                </a:solidFill>
              </a:rPr>
              <a:t> ？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F64562-BFAD-D745-9180-61F2CC1C32C1}"/>
              </a:ext>
            </a:extLst>
          </p:cNvPr>
          <p:cNvSpPr/>
          <p:nvPr/>
        </p:nvSpPr>
        <p:spPr>
          <a:xfrm>
            <a:off x="1153717" y="3899687"/>
            <a:ext cx="458848" cy="4484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B1E16CA-5645-3744-99E0-C7FAD1371776}"/>
              </a:ext>
            </a:extLst>
          </p:cNvPr>
          <p:cNvSpPr/>
          <p:nvPr/>
        </p:nvSpPr>
        <p:spPr>
          <a:xfrm>
            <a:off x="577982" y="4568887"/>
            <a:ext cx="632631" cy="422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3F80CC3-E43A-DF4E-B914-788C0AD27E75}"/>
              </a:ext>
            </a:extLst>
          </p:cNvPr>
          <p:cNvSpPr/>
          <p:nvPr/>
        </p:nvSpPr>
        <p:spPr>
          <a:xfrm>
            <a:off x="1780251" y="4544763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624F0EC-F835-C048-A79E-29A0AC4C2C54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894298" y="4348106"/>
            <a:ext cx="488843" cy="22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1C5DAEB-E5C6-D949-B406-2AB11D1EC81A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1383141" y="4348106"/>
            <a:ext cx="625710" cy="19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EAFF174-C1E0-AB4F-8750-B77BCC856698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1667371" y="4991572"/>
            <a:ext cx="341480" cy="45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B28C3466-236B-964D-9AEF-602B7F145E1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002262" y="4977831"/>
            <a:ext cx="409434" cy="4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7BB6499A-30C5-6843-8FB4-493CDD568887}"/>
              </a:ext>
            </a:extLst>
          </p:cNvPr>
          <p:cNvSpPr/>
          <p:nvPr/>
        </p:nvSpPr>
        <p:spPr>
          <a:xfrm>
            <a:off x="1380199" y="5438380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~q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B76192B-786A-7B40-8832-C94A44E0D214}"/>
              </a:ext>
            </a:extLst>
          </p:cNvPr>
          <p:cNvSpPr/>
          <p:nvPr/>
        </p:nvSpPr>
        <p:spPr>
          <a:xfrm>
            <a:off x="2137728" y="5472658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53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回顾：可满足性问题</a:t>
            </a:r>
            <a:r>
              <a:rPr lang="en-US" altLang="en-US" sz="4400" dirty="0">
                <a:latin typeface="+mj-ea"/>
              </a:rPr>
              <a:t>(</a:t>
            </a:r>
            <a:r>
              <a:rPr lang="en-US" altLang="zh-CN" sz="4400" dirty="0">
                <a:latin typeface="+mj-ea"/>
              </a:rPr>
              <a:t>SAT)</a:t>
            </a:r>
            <a:endParaRPr lang="" altLang="en-US" sz="4400" dirty="0">
              <a:latin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F5256-BB5C-CF40-9EBE-38718A84119D}"/>
              </a:ext>
            </a:extLst>
          </p:cNvPr>
          <p:cNvSpPr txBox="1"/>
          <p:nvPr/>
        </p:nvSpPr>
        <p:spPr>
          <a:xfrm>
            <a:off x="480722" y="1558881"/>
            <a:ext cx="4148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这是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吗？ </a:t>
            </a:r>
            <a:r>
              <a:rPr lang="en" altLang="zh-CN" sz="2000" dirty="0">
                <a:solidFill>
                  <a:srgbClr val="C00000"/>
                </a:solidFill>
              </a:rPr>
              <a:t>(~p \/ (~q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 \/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 p))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A4E62F-C7B2-A641-BEE3-D334DDD65FC8}"/>
              </a:ext>
            </a:extLst>
          </p:cNvPr>
          <p:cNvSpPr txBox="1"/>
          <p:nvPr/>
        </p:nvSpPr>
        <p:spPr>
          <a:xfrm>
            <a:off x="480721" y="2623302"/>
            <a:ext cx="83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那么这是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吗？</a:t>
            </a:r>
            <a:r>
              <a:rPr kumimoji="1" lang="zh-CN" altLang="en-US" sz="2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" altLang="zh-CN" dirty="0">
                <a:solidFill>
                  <a:srgbClr val="C00000"/>
                </a:solidFill>
              </a:rPr>
              <a:t>(((~p1 \/ ~p3) /\ (~p1 \/ p4)) /\ ((p2 \/ ~p3) /\ (p2 \/ p4)))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1393421-F829-514F-9FD4-8EF46D5DAFE0}"/>
              </a:ext>
            </a:extLst>
          </p:cNvPr>
          <p:cNvSpPr/>
          <p:nvPr/>
        </p:nvSpPr>
        <p:spPr>
          <a:xfrm>
            <a:off x="1153717" y="3899687"/>
            <a:ext cx="458848" cy="4484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89E8C1F-5063-0F46-B8F7-224667F67608}"/>
              </a:ext>
            </a:extLst>
          </p:cNvPr>
          <p:cNvSpPr/>
          <p:nvPr/>
        </p:nvSpPr>
        <p:spPr>
          <a:xfrm>
            <a:off x="577982" y="4568887"/>
            <a:ext cx="613969" cy="422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5498AA-839D-804A-BEF4-1251977C7BF3}"/>
              </a:ext>
            </a:extLst>
          </p:cNvPr>
          <p:cNvSpPr/>
          <p:nvPr/>
        </p:nvSpPr>
        <p:spPr>
          <a:xfrm>
            <a:off x="1780251" y="4544763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1268359D-E9F8-7F4E-805E-C8F9528D665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884967" y="4348106"/>
            <a:ext cx="498174" cy="22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9227489-E6C4-2E43-81CF-79CA8212A6AC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1383141" y="4348106"/>
            <a:ext cx="625710" cy="19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5669494-0221-6B4E-B78D-C7D2C8BA5B1B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1667371" y="4991572"/>
            <a:ext cx="341480" cy="45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992BBEF-C947-8D48-B4F7-6EEC96BD40E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002262" y="4977831"/>
            <a:ext cx="409434" cy="4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C93D546-A89C-CE46-A55B-74D4C7034BAD}"/>
              </a:ext>
            </a:extLst>
          </p:cNvPr>
          <p:cNvSpPr/>
          <p:nvPr/>
        </p:nvSpPr>
        <p:spPr>
          <a:xfrm>
            <a:off x="1380199" y="5438380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~q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6BD104B-7664-9B43-BAC1-155494DE0EAA}"/>
              </a:ext>
            </a:extLst>
          </p:cNvPr>
          <p:cNvSpPr/>
          <p:nvPr/>
        </p:nvSpPr>
        <p:spPr>
          <a:xfrm>
            <a:off x="2137728" y="5472658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6848EB5-B28A-6249-921A-3AE930FE8E55}"/>
              </a:ext>
            </a:extLst>
          </p:cNvPr>
          <p:cNvSpPr/>
          <p:nvPr/>
        </p:nvSpPr>
        <p:spPr>
          <a:xfrm>
            <a:off x="7082170" y="3808571"/>
            <a:ext cx="458848" cy="4484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/\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CEA7B40-82D7-5F48-8331-5C526B1CA763}"/>
              </a:ext>
            </a:extLst>
          </p:cNvPr>
          <p:cNvSpPr/>
          <p:nvPr/>
        </p:nvSpPr>
        <p:spPr>
          <a:xfrm>
            <a:off x="5805333" y="4551132"/>
            <a:ext cx="514444" cy="422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/\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96CB123-F79B-6444-B208-92C4BCC0D35F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 flipH="1">
            <a:off x="6062555" y="4256990"/>
            <a:ext cx="1249039" cy="2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F3B5BC1F-098B-7C4B-BD08-DE0DC5244B2C}"/>
              </a:ext>
            </a:extLst>
          </p:cNvPr>
          <p:cNvCxnSpPr>
            <a:cxnSpLocks/>
            <a:stCxn id="47" idx="4"/>
            <a:endCxn id="53" idx="0"/>
          </p:cNvCxnSpPr>
          <p:nvPr/>
        </p:nvCxnSpPr>
        <p:spPr>
          <a:xfrm>
            <a:off x="7311594" y="4256990"/>
            <a:ext cx="1491299" cy="35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5D541BD7-1056-794D-A09F-A1384CB46396}"/>
              </a:ext>
            </a:extLst>
          </p:cNvPr>
          <p:cNvSpPr/>
          <p:nvPr/>
        </p:nvSpPr>
        <p:spPr>
          <a:xfrm>
            <a:off x="8528925" y="4616866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/\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0F3AC302-119B-4543-A095-3CCA429F06E2}"/>
              </a:ext>
            </a:extLst>
          </p:cNvPr>
          <p:cNvSpPr/>
          <p:nvPr/>
        </p:nvSpPr>
        <p:spPr>
          <a:xfrm>
            <a:off x="5190548" y="5307676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F4D9ECFA-FF61-6340-A2B8-A47BA98C0D8B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5077668" y="5754485"/>
            <a:ext cx="341480" cy="45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80F302D-CE76-A946-9B07-8522EEAEDC4D}"/>
              </a:ext>
            </a:extLst>
          </p:cNvPr>
          <p:cNvCxnSpPr>
            <a:cxnSpLocks/>
          </p:cNvCxnSpPr>
          <p:nvPr/>
        </p:nvCxnSpPr>
        <p:spPr>
          <a:xfrm>
            <a:off x="5412559" y="5740744"/>
            <a:ext cx="409434" cy="4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8616A703-4D56-2646-B62F-81E730BDE4E3}"/>
              </a:ext>
            </a:extLst>
          </p:cNvPr>
          <p:cNvSpPr/>
          <p:nvPr/>
        </p:nvSpPr>
        <p:spPr>
          <a:xfrm>
            <a:off x="4701473" y="6218286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42CC3B9-2D0F-9146-A63D-FC5FD50E0038}"/>
              </a:ext>
            </a:extLst>
          </p:cNvPr>
          <p:cNvSpPr/>
          <p:nvPr/>
        </p:nvSpPr>
        <p:spPr>
          <a:xfrm>
            <a:off x="6624970" y="5337565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B5A73AEA-4FC4-B145-B5EC-3484B7EB6EA3}"/>
              </a:ext>
            </a:extLst>
          </p:cNvPr>
          <p:cNvCxnSpPr>
            <a:cxnSpLocks/>
            <a:stCxn id="59" idx="4"/>
          </p:cNvCxnSpPr>
          <p:nvPr/>
        </p:nvCxnSpPr>
        <p:spPr>
          <a:xfrm flipH="1">
            <a:off x="6512090" y="5784374"/>
            <a:ext cx="341480" cy="45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8A29E828-84F1-AB4D-8912-66454111D666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846981" y="5770633"/>
            <a:ext cx="409434" cy="4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6DAC98CD-7B25-F84F-AA1B-95EFFC0C1951}"/>
              </a:ext>
            </a:extLst>
          </p:cNvPr>
          <p:cNvSpPr/>
          <p:nvPr/>
        </p:nvSpPr>
        <p:spPr>
          <a:xfrm>
            <a:off x="6982447" y="6265460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82400A6-79A6-304C-9C85-E3B4B4617DB8}"/>
              </a:ext>
            </a:extLst>
          </p:cNvPr>
          <p:cNvSpPr/>
          <p:nvPr/>
        </p:nvSpPr>
        <p:spPr>
          <a:xfrm>
            <a:off x="8030765" y="5351256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E3B33E35-C30C-DC45-983F-E9DE19629B04}"/>
              </a:ext>
            </a:extLst>
          </p:cNvPr>
          <p:cNvCxnSpPr>
            <a:cxnSpLocks/>
            <a:stCxn id="64" idx="4"/>
          </p:cNvCxnSpPr>
          <p:nvPr/>
        </p:nvCxnSpPr>
        <p:spPr>
          <a:xfrm flipH="1">
            <a:off x="7917885" y="5798065"/>
            <a:ext cx="341480" cy="45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3F79DFD2-C6A6-6148-BBE3-8DC00BEC9977}"/>
              </a:ext>
            </a:extLst>
          </p:cNvPr>
          <p:cNvCxnSpPr>
            <a:cxnSpLocks/>
          </p:cNvCxnSpPr>
          <p:nvPr/>
        </p:nvCxnSpPr>
        <p:spPr>
          <a:xfrm>
            <a:off x="8252776" y="5784324"/>
            <a:ext cx="409434" cy="4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AAFD64C-F19A-8740-BF41-385E39BB32A3}"/>
              </a:ext>
            </a:extLst>
          </p:cNvPr>
          <p:cNvSpPr/>
          <p:nvPr/>
        </p:nvSpPr>
        <p:spPr>
          <a:xfrm>
            <a:off x="7630713" y="6244873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8D072E3-5C72-4A45-9847-0D68970F1209}"/>
              </a:ext>
            </a:extLst>
          </p:cNvPr>
          <p:cNvSpPr/>
          <p:nvPr/>
        </p:nvSpPr>
        <p:spPr>
          <a:xfrm>
            <a:off x="9436560" y="5374917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85D8CBAA-569F-8B46-AB51-6C0946A12C5C}"/>
              </a:ext>
            </a:extLst>
          </p:cNvPr>
          <p:cNvCxnSpPr>
            <a:cxnSpLocks/>
            <a:stCxn id="69" idx="4"/>
          </p:cNvCxnSpPr>
          <p:nvPr/>
        </p:nvCxnSpPr>
        <p:spPr>
          <a:xfrm flipH="1">
            <a:off x="9323680" y="5821726"/>
            <a:ext cx="341480" cy="45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39F924B4-4DEC-DC42-9D66-5DB19BB3B2D5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9658571" y="5807985"/>
            <a:ext cx="409434" cy="4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319E4459-A745-E14D-9BE1-16F2D97B5768}"/>
              </a:ext>
            </a:extLst>
          </p:cNvPr>
          <p:cNvSpPr/>
          <p:nvPr/>
        </p:nvSpPr>
        <p:spPr>
          <a:xfrm>
            <a:off x="9036508" y="6268534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3FE48CC-71B5-5C42-B20A-B66726742850}"/>
              </a:ext>
            </a:extLst>
          </p:cNvPr>
          <p:cNvSpPr/>
          <p:nvPr/>
        </p:nvSpPr>
        <p:spPr>
          <a:xfrm>
            <a:off x="9794037" y="6302812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9626BD0A-3978-8D44-96EB-CEB5840BF181}"/>
              </a:ext>
            </a:extLst>
          </p:cNvPr>
          <p:cNvCxnSpPr>
            <a:cxnSpLocks/>
            <a:stCxn id="48" idx="4"/>
            <a:endCxn id="54" idx="0"/>
          </p:cNvCxnSpPr>
          <p:nvPr/>
        </p:nvCxnSpPr>
        <p:spPr>
          <a:xfrm flipH="1">
            <a:off x="5419148" y="4973818"/>
            <a:ext cx="643407" cy="33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FE459212-442E-C145-9A95-8E6CF1ECB992}"/>
              </a:ext>
            </a:extLst>
          </p:cNvPr>
          <p:cNvCxnSpPr>
            <a:cxnSpLocks/>
            <a:stCxn id="48" idx="4"/>
            <a:endCxn id="59" idx="0"/>
          </p:cNvCxnSpPr>
          <p:nvPr/>
        </p:nvCxnSpPr>
        <p:spPr>
          <a:xfrm>
            <a:off x="6062555" y="4973818"/>
            <a:ext cx="791015" cy="36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07AB77BB-CB68-BC4E-821C-FA5A8523CB0B}"/>
              </a:ext>
            </a:extLst>
          </p:cNvPr>
          <p:cNvCxnSpPr>
            <a:cxnSpLocks/>
            <a:stCxn id="53" idx="4"/>
            <a:endCxn id="64" idx="0"/>
          </p:cNvCxnSpPr>
          <p:nvPr/>
        </p:nvCxnSpPr>
        <p:spPr>
          <a:xfrm flipH="1">
            <a:off x="8259365" y="5016976"/>
            <a:ext cx="543528" cy="33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61EFDDB8-BC2A-D64F-A170-AD7C029EEA5D}"/>
              </a:ext>
            </a:extLst>
          </p:cNvPr>
          <p:cNvCxnSpPr>
            <a:cxnSpLocks/>
            <a:stCxn id="53" idx="4"/>
            <a:endCxn id="69" idx="0"/>
          </p:cNvCxnSpPr>
          <p:nvPr/>
        </p:nvCxnSpPr>
        <p:spPr>
          <a:xfrm>
            <a:off x="8802893" y="5016976"/>
            <a:ext cx="862267" cy="35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DFB6D28B-85DF-134E-A233-2ACA2E6A1CDD}"/>
              </a:ext>
            </a:extLst>
          </p:cNvPr>
          <p:cNvSpPr/>
          <p:nvPr/>
        </p:nvSpPr>
        <p:spPr>
          <a:xfrm>
            <a:off x="5450568" y="6248175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A127CC7-3C70-C441-9E8D-1A0CC1761D8F}"/>
              </a:ext>
            </a:extLst>
          </p:cNvPr>
          <p:cNvSpPr/>
          <p:nvPr/>
        </p:nvSpPr>
        <p:spPr>
          <a:xfrm>
            <a:off x="6185511" y="6256818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533FC4F-42A0-B84C-8DB2-0205C451DAC9}"/>
              </a:ext>
            </a:extLst>
          </p:cNvPr>
          <p:cNvSpPr/>
          <p:nvPr/>
        </p:nvSpPr>
        <p:spPr>
          <a:xfrm>
            <a:off x="8278979" y="6267427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71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回顾：可满足性问题</a:t>
            </a:r>
            <a:r>
              <a:rPr lang="en-US" altLang="en-US" sz="4400" dirty="0">
                <a:latin typeface="+mj-ea"/>
              </a:rPr>
              <a:t>(</a:t>
            </a:r>
            <a:r>
              <a:rPr lang="en-US" altLang="zh-CN" sz="4400" dirty="0">
                <a:latin typeface="+mj-ea"/>
              </a:rPr>
              <a:t>SAT)</a:t>
            </a:r>
            <a:endParaRPr lang="" altLang="en-US" sz="4400" dirty="0">
              <a:latin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F5256-BB5C-CF40-9EBE-38718A84119D}"/>
              </a:ext>
            </a:extLst>
          </p:cNvPr>
          <p:cNvSpPr txBox="1"/>
          <p:nvPr/>
        </p:nvSpPr>
        <p:spPr>
          <a:xfrm>
            <a:off x="480722" y="1558881"/>
            <a:ext cx="4148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这是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吗？ </a:t>
            </a:r>
            <a:r>
              <a:rPr lang="en" altLang="zh-CN" sz="2000" dirty="0">
                <a:solidFill>
                  <a:srgbClr val="C00000"/>
                </a:solidFill>
              </a:rPr>
              <a:t>(~p \/ (~q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 \/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 p))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C1BA70-550B-A64B-AF88-C62132C967BD}"/>
              </a:ext>
            </a:extLst>
          </p:cNvPr>
          <p:cNvSpPr txBox="1"/>
          <p:nvPr/>
        </p:nvSpPr>
        <p:spPr>
          <a:xfrm>
            <a:off x="480722" y="2037231"/>
            <a:ext cx="4825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或者是 </a:t>
            </a:r>
            <a:r>
              <a:rPr lang="en" altLang="zh-CN" sz="2000" dirty="0">
                <a:solidFill>
                  <a:srgbClr val="C00000"/>
                </a:solidFill>
              </a:rPr>
              <a:t>(~p \/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~q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\/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 p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A4E62F-C7B2-A641-BEE3-D334DDD65FC8}"/>
              </a:ext>
            </a:extLst>
          </p:cNvPr>
          <p:cNvSpPr txBox="1"/>
          <p:nvPr/>
        </p:nvSpPr>
        <p:spPr>
          <a:xfrm>
            <a:off x="480721" y="2623302"/>
            <a:ext cx="853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那么这是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吗？</a:t>
            </a:r>
            <a:r>
              <a:rPr kumimoji="1" lang="zh-CN" altLang="en-US" sz="2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" altLang="zh-CN" dirty="0">
                <a:solidFill>
                  <a:srgbClr val="C00000"/>
                </a:solidFill>
              </a:rPr>
              <a:t>(((~p1 \/ ~p3) /\ (~p1 \/ p4)) /\ ((p2 \/ ~p3) /\ (p2 \/ p4)))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57248F-33A1-9245-A14A-FE213A5F17E1}"/>
              </a:ext>
            </a:extLst>
          </p:cNvPr>
          <p:cNvSpPr txBox="1"/>
          <p:nvPr/>
        </p:nvSpPr>
        <p:spPr>
          <a:xfrm>
            <a:off x="480721" y="3209373"/>
            <a:ext cx="696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或者是 </a:t>
            </a:r>
            <a:r>
              <a:rPr lang="en" altLang="zh-CN" dirty="0">
                <a:solidFill>
                  <a:srgbClr val="C00000"/>
                </a:solidFill>
              </a:rPr>
              <a:t>((~p1 \/ ~p3) /\ (~p1 \/ p4) /\ (p2 \/ ~p3) /\ (p2 \/ p4))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477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回顾：可满足性问题</a:t>
            </a:r>
            <a:r>
              <a:rPr lang="en-US" altLang="en-US" sz="4400" dirty="0">
                <a:latin typeface="+mj-ea"/>
              </a:rPr>
              <a:t>(</a:t>
            </a:r>
            <a:r>
              <a:rPr lang="en-US" altLang="zh-CN" sz="4400" dirty="0">
                <a:latin typeface="+mj-ea"/>
              </a:rPr>
              <a:t>SAT)</a:t>
            </a:r>
            <a:endParaRPr lang="" altLang="en-US" sz="4400" dirty="0">
              <a:latin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F5256-BB5C-CF40-9EBE-38718A84119D}"/>
              </a:ext>
            </a:extLst>
          </p:cNvPr>
          <p:cNvSpPr txBox="1"/>
          <p:nvPr/>
        </p:nvSpPr>
        <p:spPr>
          <a:xfrm>
            <a:off x="480722" y="1558881"/>
            <a:ext cx="4148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这是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吗？ </a:t>
            </a:r>
            <a:r>
              <a:rPr lang="en" altLang="zh-CN" sz="2000" dirty="0">
                <a:solidFill>
                  <a:srgbClr val="C00000"/>
                </a:solidFill>
              </a:rPr>
              <a:t>(~p \/ (~q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 \/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 p))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C1BA70-550B-A64B-AF88-C62132C967BD}"/>
              </a:ext>
            </a:extLst>
          </p:cNvPr>
          <p:cNvSpPr txBox="1"/>
          <p:nvPr/>
        </p:nvSpPr>
        <p:spPr>
          <a:xfrm>
            <a:off x="480722" y="2037231"/>
            <a:ext cx="4645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或者是 </a:t>
            </a:r>
            <a:r>
              <a:rPr lang="en" altLang="zh-CN" sz="2000" dirty="0">
                <a:solidFill>
                  <a:srgbClr val="C00000"/>
                </a:solidFill>
              </a:rPr>
              <a:t>(~p \/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~q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\/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 p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A4E62F-C7B2-A641-BEE3-D334DDD65FC8}"/>
              </a:ext>
            </a:extLst>
          </p:cNvPr>
          <p:cNvSpPr txBox="1"/>
          <p:nvPr/>
        </p:nvSpPr>
        <p:spPr>
          <a:xfrm>
            <a:off x="480721" y="2623302"/>
            <a:ext cx="853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那么这是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吗？</a:t>
            </a:r>
            <a:r>
              <a:rPr kumimoji="1" lang="zh-CN" altLang="en-US" sz="2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" altLang="zh-CN" dirty="0">
                <a:solidFill>
                  <a:srgbClr val="C00000"/>
                </a:solidFill>
              </a:rPr>
              <a:t>(((~p1 \/ ~p3) /\ (~p1 \/ p4)) /\ ((p2 \/ ~p3) /\ (p2 \/ p4)))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57248F-33A1-9245-A14A-FE213A5F17E1}"/>
              </a:ext>
            </a:extLst>
          </p:cNvPr>
          <p:cNvSpPr txBox="1"/>
          <p:nvPr/>
        </p:nvSpPr>
        <p:spPr>
          <a:xfrm>
            <a:off x="480721" y="3209373"/>
            <a:ext cx="696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或者是 </a:t>
            </a:r>
            <a:r>
              <a:rPr lang="en" altLang="zh-CN" dirty="0">
                <a:solidFill>
                  <a:srgbClr val="C00000"/>
                </a:solidFill>
              </a:rPr>
              <a:t>((~p1 \/ ~p3) /\ (~p1 \/ p4) /\ (p2 \/ ~p3) /\ (p2 \/ p4))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EA47FCF-20C4-7243-BF16-3DE378BC9787}"/>
              </a:ext>
            </a:extLst>
          </p:cNvPr>
          <p:cNvSpPr txBox="1"/>
          <p:nvPr/>
        </p:nvSpPr>
        <p:spPr>
          <a:xfrm>
            <a:off x="480721" y="3833881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实现中，二叉树似乎不太适合描述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C860627-E2F3-8444-8029-C38B1D7EE180}"/>
              </a:ext>
            </a:extLst>
          </p:cNvPr>
          <p:cNvSpPr txBox="1"/>
          <p:nvPr/>
        </p:nvSpPr>
        <p:spPr>
          <a:xfrm>
            <a:off x="480721" y="4458389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Flatten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D27BC8A-7B3C-534B-BA8D-BBBE9C24996C}"/>
              </a:ext>
            </a:extLst>
          </p:cNvPr>
          <p:cNvSpPr/>
          <p:nvPr/>
        </p:nvSpPr>
        <p:spPr>
          <a:xfrm>
            <a:off x="2783271" y="4717936"/>
            <a:ext cx="458848" cy="4484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B8A93347-8B18-DE40-9979-DF2620BEF1E9}"/>
              </a:ext>
            </a:extLst>
          </p:cNvPr>
          <p:cNvSpPr/>
          <p:nvPr/>
        </p:nvSpPr>
        <p:spPr>
          <a:xfrm>
            <a:off x="1902611" y="5434479"/>
            <a:ext cx="514444" cy="422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B19C5A7E-BE2D-4F47-A9D8-295C9C263679}"/>
              </a:ext>
            </a:extLst>
          </p:cNvPr>
          <p:cNvCxnSpPr>
            <a:cxnSpLocks/>
            <a:stCxn id="62" idx="4"/>
            <a:endCxn id="68" idx="0"/>
          </p:cNvCxnSpPr>
          <p:nvPr/>
        </p:nvCxnSpPr>
        <p:spPr>
          <a:xfrm flipH="1">
            <a:off x="2159833" y="5166355"/>
            <a:ext cx="852862" cy="26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5159E038-B941-B643-AF52-8353CB3F7E0D}"/>
              </a:ext>
            </a:extLst>
          </p:cNvPr>
          <p:cNvCxnSpPr>
            <a:cxnSpLocks/>
            <a:stCxn id="62" idx="4"/>
            <a:endCxn id="79" idx="0"/>
          </p:cNvCxnSpPr>
          <p:nvPr/>
        </p:nvCxnSpPr>
        <p:spPr>
          <a:xfrm>
            <a:off x="3012695" y="5166355"/>
            <a:ext cx="11740" cy="30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4B5F7DA2-5374-2145-8911-DCF0FF0DC990}"/>
              </a:ext>
            </a:extLst>
          </p:cNvPr>
          <p:cNvCxnSpPr>
            <a:cxnSpLocks/>
            <a:stCxn id="62" idx="4"/>
            <a:endCxn id="81" idx="0"/>
          </p:cNvCxnSpPr>
          <p:nvPr/>
        </p:nvCxnSpPr>
        <p:spPr>
          <a:xfrm>
            <a:off x="3012695" y="5166355"/>
            <a:ext cx="825064" cy="33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B870BBFC-1ADA-474E-B4EE-ED8CDB023745}"/>
              </a:ext>
            </a:extLst>
          </p:cNvPr>
          <p:cNvSpPr/>
          <p:nvPr/>
        </p:nvSpPr>
        <p:spPr>
          <a:xfrm>
            <a:off x="2750467" y="5473465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~q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7A991B64-1FD1-454A-A8D1-72FFCB164DAC}"/>
              </a:ext>
            </a:extLst>
          </p:cNvPr>
          <p:cNvSpPr/>
          <p:nvPr/>
        </p:nvSpPr>
        <p:spPr>
          <a:xfrm>
            <a:off x="3563791" y="5500213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B436D16B-BA5F-A943-8206-27219135B1AF}"/>
              </a:ext>
            </a:extLst>
          </p:cNvPr>
          <p:cNvSpPr/>
          <p:nvPr/>
        </p:nvSpPr>
        <p:spPr>
          <a:xfrm>
            <a:off x="7082170" y="3808571"/>
            <a:ext cx="458848" cy="4484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/\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988919-7535-4A45-93FC-15DCA778ECD6}"/>
              </a:ext>
            </a:extLst>
          </p:cNvPr>
          <p:cNvSpPr/>
          <p:nvPr/>
        </p:nvSpPr>
        <p:spPr>
          <a:xfrm>
            <a:off x="5319568" y="4683974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7B1D081-E5E1-C647-8078-9A3D2AC2F00C}"/>
              </a:ext>
            </a:extLst>
          </p:cNvPr>
          <p:cNvCxnSpPr>
            <a:cxnSpLocks/>
            <a:stCxn id="88" idx="4"/>
            <a:endCxn id="94" idx="0"/>
          </p:cNvCxnSpPr>
          <p:nvPr/>
        </p:nvCxnSpPr>
        <p:spPr>
          <a:xfrm flipH="1">
            <a:off x="4965985" y="5130783"/>
            <a:ext cx="582183" cy="53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9AE084BF-046D-3443-A95A-16E58D65BF2F}"/>
              </a:ext>
            </a:extLst>
          </p:cNvPr>
          <p:cNvCxnSpPr>
            <a:cxnSpLocks/>
            <a:stCxn id="88" idx="4"/>
            <a:endCxn id="112" idx="0"/>
          </p:cNvCxnSpPr>
          <p:nvPr/>
        </p:nvCxnSpPr>
        <p:spPr>
          <a:xfrm>
            <a:off x="5548168" y="5130783"/>
            <a:ext cx="185851" cy="53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16808916-CD00-DC4B-8332-C81295880301}"/>
              </a:ext>
            </a:extLst>
          </p:cNvPr>
          <p:cNvSpPr/>
          <p:nvPr/>
        </p:nvSpPr>
        <p:spPr>
          <a:xfrm>
            <a:off x="4610442" y="5662750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5BFBED29-E0CF-224E-9D89-2426B7BB1DC1}"/>
              </a:ext>
            </a:extLst>
          </p:cNvPr>
          <p:cNvSpPr/>
          <p:nvPr/>
        </p:nvSpPr>
        <p:spPr>
          <a:xfrm>
            <a:off x="6512393" y="4763924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10349403-882A-F247-80FF-B92B62D1FD40}"/>
              </a:ext>
            </a:extLst>
          </p:cNvPr>
          <p:cNvCxnSpPr>
            <a:cxnSpLocks/>
            <a:stCxn id="95" idx="4"/>
          </p:cNvCxnSpPr>
          <p:nvPr/>
        </p:nvCxnSpPr>
        <p:spPr>
          <a:xfrm flipH="1">
            <a:off x="6448159" y="5210733"/>
            <a:ext cx="292834" cy="48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E27DF776-AC11-4448-9066-81909AF08D8D}"/>
              </a:ext>
            </a:extLst>
          </p:cNvPr>
          <p:cNvCxnSpPr>
            <a:cxnSpLocks/>
          </p:cNvCxnSpPr>
          <p:nvPr/>
        </p:nvCxnSpPr>
        <p:spPr>
          <a:xfrm>
            <a:off x="6756492" y="5205441"/>
            <a:ext cx="409434" cy="4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F018FB63-341B-9E4E-9EA9-4387B93F7EE5}"/>
              </a:ext>
            </a:extLst>
          </p:cNvPr>
          <p:cNvSpPr/>
          <p:nvPr/>
        </p:nvSpPr>
        <p:spPr>
          <a:xfrm>
            <a:off x="6902599" y="5717497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FE82F695-9811-7B4E-BBD0-784509D034DE}"/>
              </a:ext>
            </a:extLst>
          </p:cNvPr>
          <p:cNvSpPr/>
          <p:nvPr/>
        </p:nvSpPr>
        <p:spPr>
          <a:xfrm>
            <a:off x="7766475" y="4763924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F9E8BE1B-398B-434A-8D8B-B207F0C99B4E}"/>
              </a:ext>
            </a:extLst>
          </p:cNvPr>
          <p:cNvCxnSpPr>
            <a:cxnSpLocks/>
            <a:stCxn id="99" idx="4"/>
          </p:cNvCxnSpPr>
          <p:nvPr/>
        </p:nvCxnSpPr>
        <p:spPr>
          <a:xfrm flipH="1">
            <a:off x="7763467" y="5210733"/>
            <a:ext cx="231608" cy="46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EFA4BDE3-40F7-3440-8C12-5A85FB17BAE6}"/>
              </a:ext>
            </a:extLst>
          </p:cNvPr>
          <p:cNvCxnSpPr>
            <a:cxnSpLocks/>
            <a:stCxn id="99" idx="4"/>
            <a:endCxn id="114" idx="0"/>
          </p:cNvCxnSpPr>
          <p:nvPr/>
        </p:nvCxnSpPr>
        <p:spPr>
          <a:xfrm>
            <a:off x="7995075" y="5210733"/>
            <a:ext cx="476097" cy="48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7C4BA0E9-F4C3-114D-AC1D-90D0425BB024}"/>
              </a:ext>
            </a:extLst>
          </p:cNvPr>
          <p:cNvSpPr/>
          <p:nvPr/>
        </p:nvSpPr>
        <p:spPr>
          <a:xfrm>
            <a:off x="7492507" y="5679341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035B1F5-F930-D34A-91D9-2752190A7550}"/>
              </a:ext>
            </a:extLst>
          </p:cNvPr>
          <p:cNvSpPr/>
          <p:nvPr/>
        </p:nvSpPr>
        <p:spPr>
          <a:xfrm>
            <a:off x="9207960" y="4763924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671510B4-C6E2-D54E-84D3-07BCFA221266}"/>
              </a:ext>
            </a:extLst>
          </p:cNvPr>
          <p:cNvCxnSpPr>
            <a:cxnSpLocks/>
            <a:stCxn id="103" idx="4"/>
            <a:endCxn id="106" idx="0"/>
          </p:cNvCxnSpPr>
          <p:nvPr/>
        </p:nvCxnSpPr>
        <p:spPr>
          <a:xfrm flipH="1">
            <a:off x="9143560" y="5210733"/>
            <a:ext cx="293000" cy="48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DF9213AF-45B3-0A4D-B942-8E4146582037}"/>
              </a:ext>
            </a:extLst>
          </p:cNvPr>
          <p:cNvCxnSpPr>
            <a:cxnSpLocks/>
            <a:stCxn id="103" idx="4"/>
            <a:endCxn id="107" idx="0"/>
          </p:cNvCxnSpPr>
          <p:nvPr/>
        </p:nvCxnSpPr>
        <p:spPr>
          <a:xfrm>
            <a:off x="9436560" y="5210733"/>
            <a:ext cx="379388" cy="51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01A5F6C1-AF79-694C-A4BE-C9BE6DE0F4A7}"/>
              </a:ext>
            </a:extLst>
          </p:cNvPr>
          <p:cNvSpPr/>
          <p:nvPr/>
        </p:nvSpPr>
        <p:spPr>
          <a:xfrm>
            <a:off x="8869592" y="5693421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8701556F-7EFE-2540-BF72-AFFDBCB56914}"/>
              </a:ext>
            </a:extLst>
          </p:cNvPr>
          <p:cNvSpPr/>
          <p:nvPr/>
        </p:nvSpPr>
        <p:spPr>
          <a:xfrm>
            <a:off x="9541980" y="5727698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837E841E-4C14-174D-81C8-1E8CC17630F5}"/>
              </a:ext>
            </a:extLst>
          </p:cNvPr>
          <p:cNvCxnSpPr>
            <a:cxnSpLocks/>
            <a:stCxn id="82" idx="4"/>
            <a:endCxn id="88" idx="0"/>
          </p:cNvCxnSpPr>
          <p:nvPr/>
        </p:nvCxnSpPr>
        <p:spPr>
          <a:xfrm flipH="1">
            <a:off x="5548168" y="4256990"/>
            <a:ext cx="1763426" cy="42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0BA5D7B4-E086-FB47-A1CC-19958C4F8E15}"/>
              </a:ext>
            </a:extLst>
          </p:cNvPr>
          <p:cNvCxnSpPr>
            <a:cxnSpLocks/>
            <a:stCxn id="82" idx="4"/>
            <a:endCxn id="95" idx="0"/>
          </p:cNvCxnSpPr>
          <p:nvPr/>
        </p:nvCxnSpPr>
        <p:spPr>
          <a:xfrm flipH="1">
            <a:off x="6740993" y="4256990"/>
            <a:ext cx="570601" cy="50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C0E9E803-A360-0E48-9609-59AE7416CC87}"/>
              </a:ext>
            </a:extLst>
          </p:cNvPr>
          <p:cNvCxnSpPr>
            <a:cxnSpLocks/>
            <a:stCxn id="82" idx="4"/>
            <a:endCxn id="99" idx="0"/>
          </p:cNvCxnSpPr>
          <p:nvPr/>
        </p:nvCxnSpPr>
        <p:spPr>
          <a:xfrm>
            <a:off x="7311594" y="4256990"/>
            <a:ext cx="683481" cy="50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6A38313C-A443-CA44-BC14-5C10FE4AFF49}"/>
              </a:ext>
            </a:extLst>
          </p:cNvPr>
          <p:cNvCxnSpPr>
            <a:cxnSpLocks/>
            <a:stCxn id="82" idx="4"/>
            <a:endCxn id="103" idx="0"/>
          </p:cNvCxnSpPr>
          <p:nvPr/>
        </p:nvCxnSpPr>
        <p:spPr>
          <a:xfrm>
            <a:off x="7311594" y="4256990"/>
            <a:ext cx="2124966" cy="50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62CA40F1-BEDF-3E4D-B622-86A98331A1BD}"/>
              </a:ext>
            </a:extLst>
          </p:cNvPr>
          <p:cNvSpPr/>
          <p:nvPr/>
        </p:nvSpPr>
        <p:spPr>
          <a:xfrm>
            <a:off x="5378476" y="5662750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D5993763-6454-C049-947B-0D5CA5C466E0}"/>
              </a:ext>
            </a:extLst>
          </p:cNvPr>
          <p:cNvSpPr/>
          <p:nvPr/>
        </p:nvSpPr>
        <p:spPr>
          <a:xfrm>
            <a:off x="6121689" y="5687026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8154157A-03F1-D246-9778-7FFE1FF40097}"/>
              </a:ext>
            </a:extLst>
          </p:cNvPr>
          <p:cNvSpPr/>
          <p:nvPr/>
        </p:nvSpPr>
        <p:spPr>
          <a:xfrm>
            <a:off x="8115629" y="5700268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67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回顾：可满足性问题</a:t>
            </a:r>
            <a:r>
              <a:rPr lang="en-US" altLang="en-US" sz="4400" dirty="0">
                <a:latin typeface="+mj-ea"/>
              </a:rPr>
              <a:t>(</a:t>
            </a:r>
            <a:r>
              <a:rPr lang="en-US" altLang="zh-CN" sz="4400" dirty="0">
                <a:latin typeface="+mj-ea"/>
              </a:rPr>
              <a:t>SAT)</a:t>
            </a:r>
            <a:endParaRPr lang="" altLang="en-US" sz="4400" dirty="0">
              <a:latin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0EB16D-DDDE-224F-8F58-06384C6E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98550"/>
            <a:ext cx="7411838" cy="24224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4A2376-B7D1-F04E-8154-A67FD409674B}"/>
              </a:ext>
            </a:extLst>
          </p:cNvPr>
          <p:cNvSpPr txBox="1"/>
          <p:nvPr/>
        </p:nvSpPr>
        <p:spPr>
          <a:xfrm>
            <a:off x="724166" y="3672689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BCP(</a:t>
            </a:r>
            <a:r>
              <a:rPr lang="en" altLang="zh-CN" dirty="0"/>
              <a:t>Boolean constraint propagation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369E506-725F-B748-9732-14020B20CEFE}"/>
              </a:ext>
            </a:extLst>
          </p:cNvPr>
          <p:cNvCxnSpPr>
            <a:cxnSpLocks/>
          </p:cNvCxnSpPr>
          <p:nvPr/>
        </p:nvCxnSpPr>
        <p:spPr>
          <a:xfrm>
            <a:off x="1593574" y="4729359"/>
            <a:ext cx="27512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C6AB597-BB58-6743-B8EB-95BA0662C644}"/>
              </a:ext>
            </a:extLst>
          </p:cNvPr>
          <p:cNvSpPr txBox="1"/>
          <p:nvPr/>
        </p:nvSpPr>
        <p:spPr>
          <a:xfrm>
            <a:off x="2295985" y="48163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C(False)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65DA723-D1EF-6A44-8E3F-EDD0E3F3A143}"/>
                  </a:ext>
                </a:extLst>
              </p:cNvPr>
              <p:cNvSpPr txBox="1"/>
              <p:nvPr/>
            </p:nvSpPr>
            <p:spPr>
              <a:xfrm>
                <a:off x="1302320" y="432984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65DA723-D1EF-6A44-8E3F-EDD0E3F3A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320" y="4329847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2C72C99-2352-D147-81B2-CF7F822474F1}"/>
                  </a:ext>
                </a:extLst>
              </p:cNvPr>
              <p:cNvSpPr txBox="1"/>
              <p:nvPr/>
            </p:nvSpPr>
            <p:spPr>
              <a:xfrm>
                <a:off x="2675813" y="432984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(~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2C72C99-2352-D147-81B2-CF7F82247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813" y="4329847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3DD8B3D-BB35-A242-99DD-B6AF9C43547D}"/>
                  </a:ext>
                </a:extLst>
              </p:cNvPr>
              <p:cNvSpPr/>
              <p:nvPr/>
            </p:nvSpPr>
            <p:spPr>
              <a:xfrm>
                <a:off x="4999695" y="4544693"/>
                <a:ext cx="3280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原子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命题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或者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3DD8B3D-BB35-A242-99DD-B6AF9C435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695" y="4544693"/>
                <a:ext cx="328089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752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回顾：可满足性问题</a:t>
            </a:r>
            <a:r>
              <a:rPr lang="en-US" altLang="en-US" sz="4400" dirty="0">
                <a:latin typeface="+mj-ea"/>
              </a:rPr>
              <a:t>(</a:t>
            </a:r>
            <a:r>
              <a:rPr lang="en-US" altLang="zh-CN" sz="4400" dirty="0">
                <a:latin typeface="+mj-ea"/>
              </a:rPr>
              <a:t>SAT)</a:t>
            </a:r>
            <a:endParaRPr lang="" altLang="en-US" sz="4400" dirty="0">
              <a:latin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2BA41F-B4A2-4E42-8CD3-D5CF61EAA4F1}"/>
              </a:ext>
            </a:extLst>
          </p:cNvPr>
          <p:cNvSpPr txBox="1"/>
          <p:nvPr/>
        </p:nvSpPr>
        <p:spPr>
          <a:xfrm>
            <a:off x="428832" y="1480641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BCP(</a:t>
            </a:r>
            <a:r>
              <a:rPr lang="en" altLang="zh-CN" dirty="0"/>
              <a:t>Boolean constraint propagation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D8EEB4-3E49-3A47-9E0F-98340B75B86B}"/>
              </a:ext>
            </a:extLst>
          </p:cNvPr>
          <p:cNvSpPr/>
          <p:nvPr/>
        </p:nvSpPr>
        <p:spPr>
          <a:xfrm>
            <a:off x="876613" y="2000523"/>
            <a:ext cx="302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</a:rPr>
              <a:t> p /\ (~p </a:t>
            </a:r>
            <a:r>
              <a:rPr lang="en-US" altLang="zh-CN" dirty="0">
                <a:solidFill>
                  <a:srgbClr val="C00000"/>
                </a:solidFill>
              </a:rPr>
              <a:t>\/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" altLang="zh-CN" dirty="0">
                <a:solidFill>
                  <a:srgbClr val="C00000"/>
                </a:solidFill>
              </a:rPr>
              <a:t>q) /\ (r \/ ~q \/ s)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682CB2-34D6-7E4A-8733-3D21B9BDD92C}"/>
              </a:ext>
            </a:extLst>
          </p:cNvPr>
          <p:cNvSpPr txBox="1"/>
          <p:nvPr/>
        </p:nvSpPr>
        <p:spPr>
          <a:xfrm>
            <a:off x="876613" y="246002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- 1.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找到原子命题，</a:t>
            </a:r>
            <a:r>
              <a:rPr kumimoji="1" lang="en-US" altLang="zh-CN" sz="2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</a:t>
            </a:r>
            <a:endParaRPr kumimoji="1" lang="zh-CN" altLang="en-US" sz="20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A59842-3305-FE44-B253-D4A9DECC3344}"/>
              </a:ext>
            </a:extLst>
          </p:cNvPr>
          <p:cNvSpPr txBox="1"/>
          <p:nvPr/>
        </p:nvSpPr>
        <p:spPr>
          <a:xfrm>
            <a:off x="876612" y="3006259"/>
            <a:ext cx="5676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- 2.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在其它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And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项中寻找原子命题的逆命题，</a:t>
            </a:r>
            <a:r>
              <a:rPr lang="en" altLang="zh-CN" sz="2000" dirty="0">
                <a:solidFill>
                  <a:srgbClr val="C00000"/>
                </a:solidFill>
              </a:rPr>
              <a:t>~p </a:t>
            </a:r>
            <a:endParaRPr kumimoji="1" lang="zh-CN" altLang="en-US" sz="20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909738ED-D51D-2D4F-A795-0058026AF3A1}"/>
              </a:ext>
            </a:extLst>
          </p:cNvPr>
          <p:cNvCxnSpPr>
            <a:cxnSpLocks/>
          </p:cNvCxnSpPr>
          <p:nvPr/>
        </p:nvCxnSpPr>
        <p:spPr>
          <a:xfrm>
            <a:off x="1883229" y="3894875"/>
            <a:ext cx="27512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FF7D699-9567-A040-8226-F3EA632C4C4C}"/>
              </a:ext>
            </a:extLst>
          </p:cNvPr>
          <p:cNvSpPr txBox="1"/>
          <p:nvPr/>
        </p:nvSpPr>
        <p:spPr>
          <a:xfrm>
            <a:off x="2875561" y="398564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2BAA58-1EB5-D846-A891-29C784066FBA}"/>
                  </a:ext>
                </a:extLst>
              </p:cNvPr>
              <p:cNvSpPr txBox="1"/>
              <p:nvPr/>
            </p:nvSpPr>
            <p:spPr>
              <a:xfrm>
                <a:off x="1591975" y="349536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2BAA58-1EB5-D846-A891-29C784066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975" y="3495363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36F2B0DF-F458-6D4A-85F5-0CE34481FFA1}"/>
              </a:ext>
            </a:extLst>
          </p:cNvPr>
          <p:cNvSpPr txBox="1"/>
          <p:nvPr/>
        </p:nvSpPr>
        <p:spPr>
          <a:xfrm>
            <a:off x="3039302" y="34953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  <a:r>
              <a:rPr lang="en" altLang="zh-CN" dirty="0">
                <a:solidFill>
                  <a:srgbClr val="C00000"/>
                </a:solidFill>
              </a:rPr>
              <a:t>(~p </a:t>
            </a:r>
            <a:r>
              <a:rPr lang="en-US" altLang="zh-CN" dirty="0">
                <a:solidFill>
                  <a:srgbClr val="C00000"/>
                </a:solidFill>
              </a:rPr>
              <a:t>\/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" altLang="zh-CN" dirty="0">
                <a:solidFill>
                  <a:srgbClr val="C00000"/>
                </a:solidFill>
              </a:rPr>
              <a:t>q)</a:t>
            </a:r>
            <a:endParaRPr kumimoji="1"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3BA1BF-D209-3646-84D8-D8CDBB04ABD6}"/>
              </a:ext>
            </a:extLst>
          </p:cNvPr>
          <p:cNvSpPr txBox="1"/>
          <p:nvPr/>
        </p:nvSpPr>
        <p:spPr>
          <a:xfrm>
            <a:off x="851927" y="4591573"/>
            <a:ext cx="5410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- 3.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原命题简化为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q /\ (r \/ ~q \/ s),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" sz="2000" dirty="0"/>
              <a:t>继续</a:t>
            </a:r>
            <a:r>
              <a:rPr lang="en-US" altLang="zh-CN" sz="2000" dirty="0"/>
              <a:t>BCP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7CB6D4-F51A-C24C-8CDE-A0D81E580650}"/>
              </a:ext>
            </a:extLst>
          </p:cNvPr>
          <p:cNvSpPr txBox="1"/>
          <p:nvPr/>
        </p:nvSpPr>
        <p:spPr>
          <a:xfrm>
            <a:off x="876613" y="515874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- 4.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找到原子命题，</a:t>
            </a:r>
            <a:r>
              <a:rPr kumimoji="1" lang="en-US" altLang="zh-CN" sz="2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q</a:t>
            </a:r>
            <a:endParaRPr kumimoji="1" lang="zh-CN" altLang="en-US" sz="20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5ECE17-FCC7-7648-8692-615655BF524E}"/>
              </a:ext>
            </a:extLst>
          </p:cNvPr>
          <p:cNvSpPr txBox="1"/>
          <p:nvPr/>
        </p:nvSpPr>
        <p:spPr>
          <a:xfrm>
            <a:off x="909507" y="6086413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- 5.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简化为：</a:t>
            </a:r>
            <a:r>
              <a:rPr lang="en" altLang="zh-CN" sz="2000" dirty="0">
                <a:solidFill>
                  <a:srgbClr val="C00000"/>
                </a:solidFill>
              </a:rPr>
              <a:t> r \/ 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kumimoji="1" lang="zh-CN" altLang="en-US" sz="20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302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回顾：可满足性问题</a:t>
            </a:r>
            <a:r>
              <a:rPr lang="en-US" altLang="en-US" sz="4400" dirty="0">
                <a:latin typeface="+mj-ea"/>
              </a:rPr>
              <a:t>(</a:t>
            </a:r>
            <a:r>
              <a:rPr lang="en-US" altLang="zh-CN" sz="4400" dirty="0">
                <a:latin typeface="+mj-ea"/>
              </a:rPr>
              <a:t>SAT)</a:t>
            </a:r>
            <a:endParaRPr lang="" altLang="en-US" sz="4400" dirty="0">
              <a:latin typeface="+mj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8DCE78A-D914-7B48-B706-E795762E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98550"/>
            <a:ext cx="7411838" cy="242248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42CD72B-C00E-384E-AF9A-1AE070DCBDE5}"/>
              </a:ext>
            </a:extLst>
          </p:cNvPr>
          <p:cNvSpPr txBox="1"/>
          <p:nvPr/>
        </p:nvSpPr>
        <p:spPr>
          <a:xfrm>
            <a:off x="724166" y="3672689"/>
            <a:ext cx="2839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分支变量选择问题：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B19E89-097E-7140-9288-BC16731AF970}"/>
              </a:ext>
            </a:extLst>
          </p:cNvPr>
          <p:cNvSpPr txBox="1"/>
          <p:nvPr/>
        </p:nvSpPr>
        <p:spPr>
          <a:xfrm>
            <a:off x="1001515" y="4069307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选择在现有命题中既有 </a:t>
            </a:r>
            <a:r>
              <a:rPr kumimoji="1" lang="en-US" altLang="zh-CN" sz="2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出现，也有 </a:t>
            </a:r>
            <a:r>
              <a:rPr kumimoji="1" lang="zh-CN" altLang="en-US" sz="2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～</a:t>
            </a:r>
            <a:r>
              <a:rPr kumimoji="1" lang="en-US" altLang="zh-CN" sz="2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出现的命题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7F104E1-D640-1C4E-8411-4367A9BFC67F}"/>
              </a:ext>
            </a:extLst>
          </p:cNvPr>
          <p:cNvSpPr txBox="1"/>
          <p:nvPr/>
        </p:nvSpPr>
        <p:spPr>
          <a:xfrm>
            <a:off x="1001515" y="4622650"/>
            <a:ext cx="7237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当命题中的变量只有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或者 ～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时候，我们可以直接给值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BBBC0A8-EFAE-0747-A9FE-E71A6DB3F23D}"/>
              </a:ext>
            </a:extLst>
          </p:cNvPr>
          <p:cNvSpPr txBox="1"/>
          <p:nvPr/>
        </p:nvSpPr>
        <p:spPr>
          <a:xfrm>
            <a:off x="1477457" y="5082081"/>
            <a:ext cx="6224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如：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" altLang="zh-CN" sz="2000" dirty="0">
                <a:solidFill>
                  <a:srgbClr val="C00000"/>
                </a:solidFill>
              </a:rPr>
              <a:t> r \/ ~s) /\ r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，可以直接另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r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True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，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False</a:t>
            </a:r>
            <a:endParaRPr kumimoji="1" lang="zh-CN" altLang="en-US" sz="20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655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回顾：可满足性问题</a:t>
            </a:r>
            <a:r>
              <a:rPr lang="en-US" altLang="en-US" sz="4400" dirty="0">
                <a:latin typeface="+mj-ea"/>
              </a:rPr>
              <a:t>(</a:t>
            </a:r>
            <a:r>
              <a:rPr lang="en-US" altLang="zh-CN" sz="4400" dirty="0">
                <a:latin typeface="+mj-ea"/>
              </a:rPr>
              <a:t>SAT)</a:t>
            </a:r>
            <a:endParaRPr lang="" altLang="en-US" sz="4400" dirty="0">
              <a:latin typeface="+mj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8DCE78A-D914-7B48-B706-E795762E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489" y="2535073"/>
            <a:ext cx="7411838" cy="242248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42CD72B-C00E-384E-AF9A-1AE070DCBDE5}"/>
              </a:ext>
            </a:extLst>
          </p:cNvPr>
          <p:cNvSpPr txBox="1"/>
          <p:nvPr/>
        </p:nvSpPr>
        <p:spPr>
          <a:xfrm>
            <a:off x="300871" y="1406872"/>
            <a:ext cx="2839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分支变量选择问题：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79C483-765C-9437-9DBC-63560E93BD51}"/>
              </a:ext>
            </a:extLst>
          </p:cNvPr>
          <p:cNvSpPr/>
          <p:nvPr/>
        </p:nvSpPr>
        <p:spPr>
          <a:xfrm>
            <a:off x="5441898" y="4209371"/>
            <a:ext cx="3705102" cy="261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F39048-0D49-D1E3-C93D-48105AF15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95" y="1890063"/>
            <a:ext cx="7772400" cy="5461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6DD871B-CB03-1030-EE87-733CD733D877}"/>
              </a:ext>
            </a:extLst>
          </p:cNvPr>
          <p:cNvSpPr txBox="1"/>
          <p:nvPr/>
        </p:nvSpPr>
        <p:spPr>
          <a:xfrm>
            <a:off x="300870" y="2616176"/>
            <a:ext cx="36086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变量选择的两个优化原则：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zh-CN" altLang="en-US" dirty="0">
                <a:latin typeface="+mj-lt"/>
                <a:ea typeface="SimHei" panose="02010609060101010101" pitchFamily="49" charset="-122"/>
              </a:rPr>
              <a:t>出现频率</a:t>
            </a:r>
            <a:endParaRPr kumimoji="1" lang="en-US" altLang="zh-CN" dirty="0">
              <a:latin typeface="+mj-lt"/>
              <a:ea typeface="SimHe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zh-CN" altLang="en-US" dirty="0">
                <a:latin typeface="+mj-lt"/>
                <a:ea typeface="SimHei" panose="02010609060101010101" pitchFamily="49" charset="-122"/>
              </a:rPr>
              <a:t>要同时出现有 </a:t>
            </a:r>
            <a:r>
              <a:rPr kumimoji="1" lang="en-US" altLang="zh-CN" dirty="0">
                <a:latin typeface="+mj-lt"/>
                <a:ea typeface="SimHei" panose="02010609060101010101" pitchFamily="49" charset="-122"/>
              </a:rPr>
              <a:t>P</a:t>
            </a:r>
            <a:r>
              <a:rPr kumimoji="1" lang="zh-CN" altLang="en-US" dirty="0">
                <a:latin typeface="+mj-lt"/>
                <a:ea typeface="SimHei" panose="02010609060101010101" pitchFamily="49" charset="-122"/>
              </a:rPr>
              <a:t> 与 ～</a:t>
            </a:r>
            <a:r>
              <a:rPr kumimoji="1" lang="en-US" altLang="zh-CN" dirty="0">
                <a:latin typeface="+mj-lt"/>
                <a:ea typeface="SimHei" panose="02010609060101010101" pitchFamily="49" charset="-122"/>
              </a:rPr>
              <a:t>P</a:t>
            </a:r>
          </a:p>
          <a:p>
            <a:pPr marL="800100" lvl="1" indent="-342900">
              <a:buFont typeface="Wingdings" pitchFamily="2" charset="2"/>
              <a:buChar char="Ø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455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回顾：可满足性问题</a:t>
            </a:r>
            <a:r>
              <a:rPr lang="en-US" altLang="en-US" sz="4400" dirty="0">
                <a:latin typeface="+mj-ea"/>
              </a:rPr>
              <a:t>(</a:t>
            </a:r>
            <a:r>
              <a:rPr lang="en-US" altLang="zh-CN" sz="4400" dirty="0">
                <a:latin typeface="+mj-ea"/>
              </a:rPr>
              <a:t>SAT)</a:t>
            </a:r>
            <a:endParaRPr lang="" altLang="en-US" sz="4400" dirty="0">
              <a:latin typeface="+mj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42CD72B-C00E-384E-AF9A-1AE070DCBDE5}"/>
              </a:ext>
            </a:extLst>
          </p:cNvPr>
          <p:cNvSpPr txBox="1"/>
          <p:nvPr/>
        </p:nvSpPr>
        <p:spPr>
          <a:xfrm>
            <a:off x="300871" y="1406872"/>
            <a:ext cx="2839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分支变量选择问题：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F39048-0D49-D1E3-C93D-48105AF15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95" y="1890063"/>
            <a:ext cx="7772400" cy="5461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9517BD-9C86-896D-4738-1E716172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726" y="2845600"/>
            <a:ext cx="7772400" cy="235947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C3AED75-B9F9-B261-EF9B-BAB12DC9185F}"/>
              </a:ext>
            </a:extLst>
          </p:cNvPr>
          <p:cNvSpPr/>
          <p:nvPr/>
        </p:nvSpPr>
        <p:spPr>
          <a:xfrm>
            <a:off x="2312749" y="2054431"/>
            <a:ext cx="335448" cy="322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79D820-062A-6DB2-B71B-58DD8D5DB485}"/>
              </a:ext>
            </a:extLst>
          </p:cNvPr>
          <p:cNvSpPr/>
          <p:nvPr/>
        </p:nvSpPr>
        <p:spPr>
          <a:xfrm>
            <a:off x="3778202" y="2054431"/>
            <a:ext cx="335448" cy="322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F19119-2D26-0E6A-3BE2-BC844B16F8C4}"/>
              </a:ext>
            </a:extLst>
          </p:cNvPr>
          <p:cNvSpPr/>
          <p:nvPr/>
        </p:nvSpPr>
        <p:spPr>
          <a:xfrm>
            <a:off x="5316202" y="2049462"/>
            <a:ext cx="335448" cy="322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1897F9-85FC-A0AE-EA9F-C88017C39E6F}"/>
              </a:ext>
            </a:extLst>
          </p:cNvPr>
          <p:cNvSpPr/>
          <p:nvPr/>
        </p:nvSpPr>
        <p:spPr>
          <a:xfrm>
            <a:off x="7492294" y="2049462"/>
            <a:ext cx="335448" cy="322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6DF7CE-61BF-A644-E86F-EF2EC53BFA17}"/>
              </a:ext>
            </a:extLst>
          </p:cNvPr>
          <p:cNvSpPr txBox="1"/>
          <p:nvPr/>
        </p:nvSpPr>
        <p:spPr>
          <a:xfrm>
            <a:off x="589837" y="5555319"/>
            <a:ext cx="5275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原则：尽可能的制造出原子命题，用于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BCP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57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B7A57D-451A-8044-A559-1775BC659BE9}"/>
              </a:ext>
            </a:extLst>
          </p:cNvPr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</p:spTree>
    <p:extLst>
      <p:ext uri="{BB962C8B-B14F-4D97-AF65-F5344CB8AC3E}">
        <p14:creationId xmlns:p14="http://schemas.microsoft.com/office/powerpoint/2010/main" val="2580229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76355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19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" altLang="en-US" dirty="0"/>
          </a:p>
          <a:p>
            <a:pPr marL="457200" indent="-457200">
              <a:buAutoNum type="arabicPeriod"/>
            </a:pPr>
            <a:r>
              <a:rPr lang="" altLang="en-US" sz="2800" b="1" dirty="0"/>
              <a:t>课程内容回顾与补充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en-US" altLang="en-US" b="1" dirty="0" err="1">
                <a:solidFill>
                  <a:srgbClr val="C00000"/>
                </a:solidFill>
              </a:rPr>
              <a:t>作业问题讲解</a:t>
            </a:r>
            <a:endParaRPr lang="en-US" altLang="en-US" sz="2800" b="1" dirty="0">
              <a:solidFill>
                <a:srgbClr val="C00000"/>
              </a:solidFill>
            </a:endParaRP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b="1" dirty="0"/>
              <a:t>疑问解答</a:t>
            </a:r>
            <a:endParaRPr lang="" altLang="en-US" b="1" dirty="0"/>
          </a:p>
        </p:txBody>
      </p:sp>
    </p:spTree>
    <p:extLst>
      <p:ext uri="{BB962C8B-B14F-4D97-AF65-F5344CB8AC3E}">
        <p14:creationId xmlns:p14="http://schemas.microsoft.com/office/powerpoint/2010/main" val="704071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656E48-7161-95D0-D642-FE0C674F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40" y="214259"/>
            <a:ext cx="10515600" cy="1325563"/>
          </a:xfrm>
        </p:spPr>
        <p:txBody>
          <a:bodyPr/>
          <a:lstStyle/>
          <a:p>
            <a:r>
              <a:rPr lang="zh-CN" altLang="en-US" b="1" dirty="0"/>
              <a:t>作业问题讲解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D027F1-7DFE-E189-2365-5804DB49A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23" y="1633878"/>
            <a:ext cx="7772400" cy="387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06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656E48-7161-95D0-D642-FE0C674F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40" y="214259"/>
            <a:ext cx="10515600" cy="1325563"/>
          </a:xfrm>
        </p:spPr>
        <p:txBody>
          <a:bodyPr/>
          <a:lstStyle/>
          <a:p>
            <a:r>
              <a:rPr lang="zh-CN" altLang="en-US" b="1" dirty="0"/>
              <a:t>作业问题讲解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4D13D9-DACD-D58F-104F-F9486D681740}"/>
              </a:ext>
            </a:extLst>
          </p:cNvPr>
          <p:cNvSpPr txBox="1"/>
          <p:nvPr/>
        </p:nvSpPr>
        <p:spPr>
          <a:xfrm>
            <a:off x="884712" y="3028890"/>
            <a:ext cx="69685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One: 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altLang="zh-CN" sz="2000" dirty="0"/>
          </a:p>
          <a:p>
            <a:pPr marL="800100" lvl="1" indent="-342900">
              <a:buFontTx/>
              <a:buChar char="-"/>
            </a:pPr>
            <a:r>
              <a:rPr lang="en-US" altLang="zh-CN" sz="2000" dirty="0"/>
              <a:t>prove:  (rule_odd_1 /\ </a:t>
            </a:r>
            <a:r>
              <a:rPr lang="en-US" altLang="zh-CN" sz="2000" dirty="0" err="1"/>
              <a:t>rule_odd_ss</a:t>
            </a:r>
            <a:r>
              <a:rPr lang="en-US" altLang="zh-CN" sz="2000" dirty="0"/>
              <a:t>) -&gt; odd(99)</a:t>
            </a:r>
          </a:p>
          <a:p>
            <a:pPr marL="800100" lvl="1" indent="-342900">
              <a:buFontTx/>
              <a:buChar char="-"/>
            </a:pPr>
            <a:r>
              <a:rPr lang="en-US" altLang="zh-CN" sz="2000" dirty="0"/>
              <a:t>solve: ~((rule_odd_1 /\ </a:t>
            </a:r>
            <a:r>
              <a:rPr lang="en-US" altLang="zh-CN" sz="2000" dirty="0" err="1"/>
              <a:t>rule_odd_ss</a:t>
            </a:r>
            <a:r>
              <a:rPr lang="en-US" altLang="zh-CN" sz="2000" dirty="0"/>
              <a:t>) -&gt; odd(99)) </a:t>
            </a:r>
            <a:r>
              <a:rPr lang="en-US" altLang="zh-CN" sz="2000" dirty="0" err="1"/>
              <a:t>unsat</a:t>
            </a:r>
            <a:endParaRPr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BCBC37-F168-446B-5D29-9DF0B620D9E3}"/>
              </a:ext>
            </a:extLst>
          </p:cNvPr>
          <p:cNvSpPr txBox="1"/>
          <p:nvPr/>
        </p:nvSpPr>
        <p:spPr>
          <a:xfrm>
            <a:off x="884712" y="1584544"/>
            <a:ext cx="51411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latin typeface="+mj-lt"/>
              </a:rPr>
              <a:t>定义：</a:t>
            </a:r>
            <a:endParaRPr lang="en-US" altLang="zh-CN" sz="2000" dirty="0">
              <a:latin typeface="+mj-lt"/>
            </a:endParaRPr>
          </a:p>
          <a:p>
            <a:pPr marL="800100" lvl="1" indent="-342900">
              <a:buFontTx/>
              <a:buChar char="-"/>
            </a:pPr>
            <a:r>
              <a:rPr lang="en-US" altLang="zh-CN" sz="2000" dirty="0">
                <a:latin typeface="+mj-lt"/>
              </a:rPr>
              <a:t>rule_odd_1 = odd(1)</a:t>
            </a:r>
          </a:p>
          <a:p>
            <a:pPr marL="800100" lvl="1" indent="-342900">
              <a:buFontTx/>
              <a:buChar char="-"/>
            </a:pPr>
            <a:r>
              <a:rPr lang="en-US" altLang="zh-CN" sz="2000" dirty="0" err="1">
                <a:latin typeface="+mj-lt"/>
              </a:rPr>
              <a:t>rule_odd_ss</a:t>
            </a:r>
            <a:r>
              <a:rPr lang="en-US" altLang="zh-CN" sz="2000" dirty="0">
                <a:latin typeface="+mj-lt"/>
              </a:rPr>
              <a:t> = ∀n. odd(n) -&gt; odd(n+2)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FDD558-A835-6DC9-FD07-217170D387ED}"/>
              </a:ext>
            </a:extLst>
          </p:cNvPr>
          <p:cNvSpPr txBox="1"/>
          <p:nvPr/>
        </p:nvSpPr>
        <p:spPr>
          <a:xfrm>
            <a:off x="959923" y="4718013"/>
            <a:ext cx="66944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Two?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- solve: </a:t>
            </a:r>
            <a:r>
              <a:rPr lang="en-US" altLang="zh-CN" sz="2000" dirty="0">
                <a:solidFill>
                  <a:srgbClr val="C00000"/>
                </a:solidFill>
              </a:rPr>
              <a:t>rule_odd_1 /\ </a:t>
            </a:r>
            <a:r>
              <a:rPr lang="en-US" altLang="zh-CN" sz="2000" dirty="0" err="1">
                <a:solidFill>
                  <a:srgbClr val="C00000"/>
                </a:solidFill>
              </a:rPr>
              <a:t>rule_odd_ss</a:t>
            </a:r>
            <a:r>
              <a:rPr lang="en-US" altLang="zh-CN" sz="2000" dirty="0">
                <a:solidFill>
                  <a:srgbClr val="C00000"/>
                </a:solidFill>
              </a:rPr>
              <a:t> /\ ~odd(99)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unsat</a:t>
            </a:r>
            <a:r>
              <a:rPr lang="en-US" altLang="zh-CN" sz="2000" dirty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1402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656E48-7161-95D0-D642-FE0C674F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40" y="214259"/>
            <a:ext cx="10515600" cy="1325563"/>
          </a:xfrm>
        </p:spPr>
        <p:txBody>
          <a:bodyPr/>
          <a:lstStyle/>
          <a:p>
            <a:r>
              <a:rPr lang="zh-CN" altLang="en-US" b="1" dirty="0"/>
              <a:t>作业问题讲解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4D13D9-DACD-D58F-104F-F9486D681740}"/>
              </a:ext>
            </a:extLst>
          </p:cNvPr>
          <p:cNvSpPr txBox="1"/>
          <p:nvPr/>
        </p:nvSpPr>
        <p:spPr>
          <a:xfrm>
            <a:off x="884712" y="2644929"/>
            <a:ext cx="5947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One: 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altLang="zh-CN" sz="2000" dirty="0"/>
          </a:p>
          <a:p>
            <a:pPr lvl="1"/>
            <a:r>
              <a:rPr lang="en-US" altLang="zh-CN" sz="2000" dirty="0"/>
              <a:t>- prove:  (rule_odd_1 /\ </a:t>
            </a:r>
            <a:r>
              <a:rPr lang="en-US" altLang="zh-CN" sz="2000" dirty="0" err="1"/>
              <a:t>rule_odd_ss</a:t>
            </a:r>
            <a:r>
              <a:rPr lang="en-US" altLang="zh-CN" sz="2000" dirty="0"/>
              <a:t>) -&gt; odd(99)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BCBC37-F168-446B-5D29-9DF0B620D9E3}"/>
              </a:ext>
            </a:extLst>
          </p:cNvPr>
          <p:cNvSpPr txBox="1"/>
          <p:nvPr/>
        </p:nvSpPr>
        <p:spPr>
          <a:xfrm>
            <a:off x="884712" y="1584544"/>
            <a:ext cx="51411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latin typeface="+mj-lt"/>
              </a:rPr>
              <a:t>定义：</a:t>
            </a:r>
            <a:endParaRPr lang="en-US" altLang="zh-CN" sz="2000" dirty="0">
              <a:latin typeface="+mj-lt"/>
            </a:endParaRPr>
          </a:p>
          <a:p>
            <a:pPr marL="800100" lvl="1" indent="-342900">
              <a:buFontTx/>
              <a:buChar char="-"/>
            </a:pPr>
            <a:r>
              <a:rPr lang="en-US" altLang="zh-CN" sz="2000" dirty="0">
                <a:latin typeface="+mj-lt"/>
              </a:rPr>
              <a:t>rule_odd_1 = odd(1)</a:t>
            </a:r>
          </a:p>
          <a:p>
            <a:pPr marL="800100" lvl="1" indent="-342900">
              <a:buFontTx/>
              <a:buChar char="-"/>
            </a:pPr>
            <a:r>
              <a:rPr lang="en-US" altLang="zh-CN" sz="2000" dirty="0" err="1">
                <a:latin typeface="+mj-lt"/>
              </a:rPr>
              <a:t>rule_odd_ss</a:t>
            </a:r>
            <a:r>
              <a:rPr lang="en-US" altLang="zh-CN" sz="2000" dirty="0">
                <a:latin typeface="+mj-lt"/>
              </a:rPr>
              <a:t> = ∀n. odd(n) -&gt; odd(n+2)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4D078F-5FA7-CA11-77F6-C0E4403C3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969" y="1069945"/>
            <a:ext cx="3021700" cy="31647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5482D4-F75E-28BE-0A9B-269B8E100C14}"/>
              </a:ext>
            </a:extLst>
          </p:cNvPr>
          <p:cNvSpPr txBox="1"/>
          <p:nvPr/>
        </p:nvSpPr>
        <p:spPr>
          <a:xfrm>
            <a:off x="884712" y="3753292"/>
            <a:ext cx="7197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sz="2000" dirty="0"/>
              <a:t>- solve: </a:t>
            </a:r>
            <a:r>
              <a:rPr lang="en-US" altLang="zh-CN" sz="2000" dirty="0">
                <a:solidFill>
                  <a:srgbClr val="C00000"/>
                </a:solidFill>
              </a:rPr>
              <a:t>~((rule_odd_1 /\ </a:t>
            </a:r>
            <a:r>
              <a:rPr lang="en-US" altLang="zh-CN" sz="2000" dirty="0" err="1">
                <a:solidFill>
                  <a:srgbClr val="C00000"/>
                </a:solidFill>
              </a:rPr>
              <a:t>rule_odd_ss</a:t>
            </a:r>
            <a:r>
              <a:rPr lang="en-US" altLang="zh-CN" sz="2000" dirty="0">
                <a:solidFill>
                  <a:srgbClr val="C00000"/>
                </a:solidFill>
              </a:rPr>
              <a:t>) -&gt; odd(99))   </a:t>
            </a:r>
            <a:r>
              <a:rPr lang="en-US" altLang="zh-CN" sz="2000" dirty="0"/>
              <a:t>UNSAT!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DA8400-A9DC-C714-FC24-25CF30F79ED3}"/>
              </a:ext>
            </a:extLst>
          </p:cNvPr>
          <p:cNvSpPr txBox="1"/>
          <p:nvPr/>
        </p:nvSpPr>
        <p:spPr>
          <a:xfrm>
            <a:off x="884712" y="4690294"/>
            <a:ext cx="5819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sz="2000" dirty="0"/>
              <a:t>- </a:t>
            </a:r>
            <a:r>
              <a:rPr lang="en-US" altLang="zh-CN" sz="2000" dirty="0" err="1"/>
              <a:t>ie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rgbClr val="C00000"/>
                </a:solidFill>
              </a:rPr>
              <a:t>~(~(rule_odd_1 /\ </a:t>
            </a:r>
            <a:r>
              <a:rPr lang="en-US" altLang="zh-CN" sz="2000" dirty="0" err="1">
                <a:solidFill>
                  <a:srgbClr val="C00000"/>
                </a:solidFill>
              </a:rPr>
              <a:t>rule_odd_ss</a:t>
            </a:r>
            <a:r>
              <a:rPr lang="en-US" altLang="zh-CN" sz="2000" dirty="0">
                <a:solidFill>
                  <a:srgbClr val="C00000"/>
                </a:solidFill>
              </a:rPr>
              <a:t>) \/ odd(99))</a:t>
            </a:r>
            <a:endParaRPr lang="en-US" altLang="zh-CN" sz="2000" dirty="0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E9961E17-F074-15A6-7642-14BD6B2850B7}"/>
              </a:ext>
            </a:extLst>
          </p:cNvPr>
          <p:cNvSpPr/>
          <p:nvPr/>
        </p:nvSpPr>
        <p:spPr>
          <a:xfrm>
            <a:off x="3936670" y="4246102"/>
            <a:ext cx="1086592" cy="3377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016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656E48-7161-95D0-D642-FE0C674F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40" y="214259"/>
            <a:ext cx="10515600" cy="1325563"/>
          </a:xfrm>
        </p:spPr>
        <p:txBody>
          <a:bodyPr/>
          <a:lstStyle/>
          <a:p>
            <a:r>
              <a:rPr lang="zh-CN" altLang="en-US" b="1" dirty="0"/>
              <a:t>作业问题讲解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4D13D9-DACD-D58F-104F-F9486D681740}"/>
              </a:ext>
            </a:extLst>
          </p:cNvPr>
          <p:cNvSpPr txBox="1"/>
          <p:nvPr/>
        </p:nvSpPr>
        <p:spPr>
          <a:xfrm>
            <a:off x="884712" y="2644929"/>
            <a:ext cx="5947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One: 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altLang="zh-CN" sz="2000" dirty="0"/>
          </a:p>
          <a:p>
            <a:pPr lvl="1"/>
            <a:r>
              <a:rPr lang="en-US" altLang="zh-CN" sz="2000" dirty="0"/>
              <a:t>- prove:  (rule_odd_1 /\ </a:t>
            </a:r>
            <a:r>
              <a:rPr lang="en-US" altLang="zh-CN" sz="2000" dirty="0" err="1"/>
              <a:t>rule_odd_ss</a:t>
            </a:r>
            <a:r>
              <a:rPr lang="en-US" altLang="zh-CN" sz="2000" dirty="0"/>
              <a:t>) -&gt; odd(99)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BCBC37-F168-446B-5D29-9DF0B620D9E3}"/>
              </a:ext>
            </a:extLst>
          </p:cNvPr>
          <p:cNvSpPr txBox="1"/>
          <p:nvPr/>
        </p:nvSpPr>
        <p:spPr>
          <a:xfrm>
            <a:off x="884712" y="1584544"/>
            <a:ext cx="51411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latin typeface="+mj-lt"/>
              </a:rPr>
              <a:t>定义：</a:t>
            </a:r>
            <a:endParaRPr lang="en-US" altLang="zh-CN" sz="2000" dirty="0">
              <a:latin typeface="+mj-lt"/>
            </a:endParaRPr>
          </a:p>
          <a:p>
            <a:pPr marL="800100" lvl="1" indent="-342900">
              <a:buFontTx/>
              <a:buChar char="-"/>
            </a:pPr>
            <a:r>
              <a:rPr lang="en-US" altLang="zh-CN" sz="2000" dirty="0">
                <a:latin typeface="+mj-lt"/>
              </a:rPr>
              <a:t>rule_odd_1 = odd(1)</a:t>
            </a:r>
          </a:p>
          <a:p>
            <a:pPr marL="800100" lvl="1" indent="-342900">
              <a:buFontTx/>
              <a:buChar char="-"/>
            </a:pPr>
            <a:r>
              <a:rPr lang="en-US" altLang="zh-CN" sz="2000" dirty="0" err="1">
                <a:latin typeface="+mj-lt"/>
              </a:rPr>
              <a:t>rule_odd_ss</a:t>
            </a:r>
            <a:r>
              <a:rPr lang="en-US" altLang="zh-CN" sz="2000" dirty="0">
                <a:latin typeface="+mj-lt"/>
              </a:rPr>
              <a:t> = ∀n. odd(n) -&gt; odd(n+2)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5482D4-F75E-28BE-0A9B-269B8E100C14}"/>
              </a:ext>
            </a:extLst>
          </p:cNvPr>
          <p:cNvSpPr txBox="1"/>
          <p:nvPr/>
        </p:nvSpPr>
        <p:spPr>
          <a:xfrm>
            <a:off x="884712" y="3753292"/>
            <a:ext cx="7197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sz="2000" dirty="0"/>
              <a:t>- solve: </a:t>
            </a:r>
            <a:r>
              <a:rPr lang="en-US" altLang="zh-CN" sz="2000" dirty="0">
                <a:solidFill>
                  <a:srgbClr val="C00000"/>
                </a:solidFill>
              </a:rPr>
              <a:t>~((rule_odd_1 /\ </a:t>
            </a:r>
            <a:r>
              <a:rPr lang="en-US" altLang="zh-CN" sz="2000" dirty="0" err="1">
                <a:solidFill>
                  <a:srgbClr val="C00000"/>
                </a:solidFill>
              </a:rPr>
              <a:t>rule_odd_ss</a:t>
            </a:r>
            <a:r>
              <a:rPr lang="en-US" altLang="zh-CN" sz="2000" dirty="0">
                <a:solidFill>
                  <a:srgbClr val="C00000"/>
                </a:solidFill>
              </a:rPr>
              <a:t>) -&gt; odd(99))   </a:t>
            </a:r>
            <a:r>
              <a:rPr lang="en-US" altLang="zh-CN" sz="2000" dirty="0"/>
              <a:t>UNSAT!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DA8400-A9DC-C714-FC24-25CF30F79ED3}"/>
              </a:ext>
            </a:extLst>
          </p:cNvPr>
          <p:cNvSpPr txBox="1"/>
          <p:nvPr/>
        </p:nvSpPr>
        <p:spPr>
          <a:xfrm>
            <a:off x="884712" y="4690294"/>
            <a:ext cx="5819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sz="2000" dirty="0"/>
              <a:t>- </a:t>
            </a:r>
            <a:r>
              <a:rPr lang="en-US" altLang="zh-CN" sz="2000" dirty="0" err="1"/>
              <a:t>ie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rgbClr val="C00000"/>
                </a:solidFill>
              </a:rPr>
              <a:t>~(~(rule_odd_1 /\ </a:t>
            </a:r>
            <a:r>
              <a:rPr lang="en-US" altLang="zh-CN" sz="2000" dirty="0" err="1">
                <a:solidFill>
                  <a:srgbClr val="C00000"/>
                </a:solidFill>
              </a:rPr>
              <a:t>rule_odd_ss</a:t>
            </a:r>
            <a:r>
              <a:rPr lang="en-US" altLang="zh-CN" sz="2000" dirty="0">
                <a:solidFill>
                  <a:srgbClr val="C00000"/>
                </a:solidFill>
              </a:rPr>
              <a:t>) \/ odd(99))</a:t>
            </a:r>
            <a:endParaRPr lang="en-US" altLang="zh-CN" sz="2000" dirty="0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E9961E17-F074-15A6-7642-14BD6B2850B7}"/>
              </a:ext>
            </a:extLst>
          </p:cNvPr>
          <p:cNvSpPr/>
          <p:nvPr/>
        </p:nvSpPr>
        <p:spPr>
          <a:xfrm>
            <a:off x="3936670" y="4246102"/>
            <a:ext cx="1086592" cy="3377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84362BCF-3FD4-B238-5D09-C8C98EFA2195}"/>
              </a:ext>
            </a:extLst>
          </p:cNvPr>
          <p:cNvSpPr/>
          <p:nvPr/>
        </p:nvSpPr>
        <p:spPr>
          <a:xfrm>
            <a:off x="3988129" y="5246844"/>
            <a:ext cx="1086592" cy="3377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852B32-BBF8-EAD1-FB74-643F1CE16E09}"/>
              </a:ext>
            </a:extLst>
          </p:cNvPr>
          <p:cNvSpPr txBox="1"/>
          <p:nvPr/>
        </p:nvSpPr>
        <p:spPr>
          <a:xfrm>
            <a:off x="948832" y="5721477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sz="2000" dirty="0"/>
              <a:t>- </a:t>
            </a:r>
            <a:r>
              <a:rPr lang="en-US" altLang="zh-CN" sz="2000" dirty="0" err="1"/>
              <a:t>nnf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rgbClr val="C00000"/>
                </a:solidFill>
              </a:rPr>
              <a:t>~~(rule_odd_1 /\ </a:t>
            </a:r>
            <a:r>
              <a:rPr lang="en-US" altLang="zh-CN" sz="2000" dirty="0" err="1">
                <a:solidFill>
                  <a:srgbClr val="C00000"/>
                </a:solidFill>
              </a:rPr>
              <a:t>rule_odd_ss</a:t>
            </a:r>
            <a:r>
              <a:rPr lang="en-US" altLang="zh-CN" sz="2000" dirty="0">
                <a:solidFill>
                  <a:srgbClr val="C00000"/>
                </a:solidFill>
              </a:rPr>
              <a:t>) /\ ~odd(99))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4A7372-6ACD-2ED7-D6A5-1C2E93CB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804" y="1656530"/>
            <a:ext cx="3644900" cy="37592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37DB2B3-D3F1-553E-CD6B-8F4F132596D0}"/>
              </a:ext>
            </a:extLst>
          </p:cNvPr>
          <p:cNvSpPr txBox="1"/>
          <p:nvPr/>
        </p:nvSpPr>
        <p:spPr>
          <a:xfrm>
            <a:off x="1221343" y="6243631"/>
            <a:ext cx="5811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sz="2000" dirty="0"/>
              <a:t>- </a:t>
            </a:r>
            <a:r>
              <a:rPr lang="en-US" altLang="zh-CN" sz="2000" dirty="0" err="1"/>
              <a:t>nnf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rgbClr val="C00000"/>
                </a:solidFill>
              </a:rPr>
              <a:t>  rule_odd_1 /\ </a:t>
            </a:r>
            <a:r>
              <a:rPr lang="en-US" altLang="zh-CN" sz="2000" dirty="0" err="1">
                <a:solidFill>
                  <a:srgbClr val="C00000"/>
                </a:solidFill>
              </a:rPr>
              <a:t>rule_odd_ss</a:t>
            </a:r>
            <a:r>
              <a:rPr lang="en-US" altLang="zh-CN" sz="2000" dirty="0">
                <a:solidFill>
                  <a:srgbClr val="C00000"/>
                </a:solidFill>
              </a:rPr>
              <a:t>  /\ ~odd(99))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22945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76355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19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" altLang="en-US" dirty="0"/>
          </a:p>
          <a:p>
            <a:pPr marL="457200" indent="-457200">
              <a:buAutoNum type="arabicPeriod"/>
            </a:pPr>
            <a:r>
              <a:rPr lang="" altLang="en-US" sz="2800" b="1" dirty="0"/>
              <a:t>课程内容回顾与补充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en-US" altLang="en-US" b="1" dirty="0" err="1"/>
              <a:t>作业问题讲解</a:t>
            </a:r>
            <a:endParaRPr lang="en-US" altLang="en-US" sz="2800" b="1" dirty="0"/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b="1" dirty="0">
                <a:solidFill>
                  <a:srgbClr val="C00000"/>
                </a:solidFill>
              </a:rPr>
              <a:t>疑问解答</a:t>
            </a:r>
            <a:endParaRPr lang="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551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255170"/>
            <a:ext cx="9605933" cy="2254793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谢谢，周末愉快</a:t>
            </a:r>
            <a:r>
              <a:rPr lang="zh-CN" altLang="en-US" sz="4800" dirty="0"/>
              <a:t>！</a:t>
            </a:r>
            <a:endParaRPr lang="en-US" alt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B7A57D-451A-8044-A559-1775BC659BE9}"/>
              </a:ext>
            </a:extLst>
          </p:cNvPr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7C14C0-FFAE-A440-BDDB-1415095A94FC}"/>
              </a:ext>
            </a:extLst>
          </p:cNvPr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216EE0-E0EB-FA42-91D9-01B5FC0E5048}"/>
              </a:ext>
            </a:extLst>
          </p:cNvPr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40D0C4-531C-7D43-BA80-769CDED29767}"/>
              </a:ext>
            </a:extLst>
          </p:cNvPr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F82756A-5461-B942-956E-BAB55DA1EEEC}"/>
              </a:ext>
            </a:extLst>
          </p:cNvPr>
          <p:cNvSpPr txBox="1"/>
          <p:nvPr/>
        </p:nvSpPr>
        <p:spPr>
          <a:xfrm>
            <a:off x="5377584" y="2680015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可满足性问题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EEBB16-32E2-1F46-8856-5AE195056DDA}"/>
              </a:ext>
            </a:extLst>
          </p:cNvPr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9F32B9-ADD4-FD40-8418-B1772E4D8623}"/>
              </a:ext>
            </a:extLst>
          </p:cNvPr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21A5CB-53BD-C34E-9C1F-DC899138BCFB}"/>
              </a:ext>
            </a:extLst>
          </p:cNvPr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Bit Vector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BEE12E-713F-324B-A104-59B7780FDED9}"/>
              </a:ext>
            </a:extLst>
          </p:cNvPr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Arrays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065ECD-0F52-C542-9046-1DA85FD1D6EA}"/>
              </a:ext>
            </a:extLst>
          </p:cNvPr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F8A2CB-DA15-304A-B7D6-ACD769ED202B}"/>
              </a:ext>
            </a:extLst>
          </p:cNvPr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600" dirty="0">
                <a:solidFill>
                  <a:schemeClr val="tx1"/>
                </a:solidFill>
              </a:rPr>
              <a:t>Combination</a:t>
            </a:r>
            <a:endParaRPr kumimoji="1" lang="en-US" altLang="zh-CN" sz="1400" dirty="0">
              <a:solidFill>
                <a:schemeClr val="tx1"/>
              </a:solidFill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05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703923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931837" y="4242097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B7A57D-451A-8044-A559-1775BC659BE9}"/>
              </a:ext>
            </a:extLst>
          </p:cNvPr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7C14C0-FFAE-A440-BDDB-1415095A94FC}"/>
              </a:ext>
            </a:extLst>
          </p:cNvPr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216EE0-E0EB-FA42-91D9-01B5FC0E5048}"/>
              </a:ext>
            </a:extLst>
          </p:cNvPr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40D0C4-531C-7D43-BA80-769CDED29767}"/>
              </a:ext>
            </a:extLst>
          </p:cNvPr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F82756A-5461-B942-956E-BAB55DA1EEEC}"/>
              </a:ext>
            </a:extLst>
          </p:cNvPr>
          <p:cNvSpPr txBox="1"/>
          <p:nvPr/>
        </p:nvSpPr>
        <p:spPr>
          <a:xfrm>
            <a:off x="5453457" y="2675046"/>
            <a:ext cx="167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可满足性问题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EEBB16-32E2-1F46-8856-5AE195056DDA}"/>
              </a:ext>
            </a:extLst>
          </p:cNvPr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9F32B9-ADD4-FD40-8418-B1772E4D8623}"/>
              </a:ext>
            </a:extLst>
          </p:cNvPr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21A5CB-53BD-C34E-9C1F-DC899138BCFB}"/>
              </a:ext>
            </a:extLst>
          </p:cNvPr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Bit Vector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BEE12E-713F-324B-A104-59B7780FDED9}"/>
              </a:ext>
            </a:extLst>
          </p:cNvPr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Arrays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065ECD-0F52-C542-9046-1DA85FD1D6EA}"/>
              </a:ext>
            </a:extLst>
          </p:cNvPr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F8A2CB-DA15-304A-B7D6-ACD769ED202B}"/>
              </a:ext>
            </a:extLst>
          </p:cNvPr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600" dirty="0">
                <a:solidFill>
                  <a:schemeClr val="tx1"/>
                </a:solidFill>
              </a:rPr>
              <a:t>Combination</a:t>
            </a:r>
            <a:endParaRPr kumimoji="1" lang="en-US" altLang="zh-CN" sz="1400" dirty="0">
              <a:solidFill>
                <a:schemeClr val="tx1"/>
              </a:solidFill>
              <a:ea typeface="SimHei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3371A7-F645-8C4F-A16D-A6A26298D78E}"/>
              </a:ext>
            </a:extLst>
          </p:cNvPr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DAB6485-532D-F341-9516-7AA75FF9DC5D}"/>
              </a:ext>
            </a:extLst>
          </p:cNvPr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820E3C6-1510-B94F-AD75-14D15D77B23F}"/>
              </a:ext>
            </a:extLst>
          </p:cNvPr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B7EF8B8-832B-AA4D-8C1A-1719A5ACDF4B}"/>
              </a:ext>
            </a:extLst>
          </p:cNvPr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5863D9-8BBA-BC41-85E0-B911DF75F4F3}"/>
              </a:ext>
            </a:extLst>
          </p:cNvPr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704141-A100-904C-9D88-EFEF820DEB0F}"/>
              </a:ext>
            </a:extLst>
          </p:cNvPr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62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703923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rgbClr val="C00000"/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931837" y="4242097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B7A57D-451A-8044-A559-1775BC659BE9}"/>
              </a:ext>
            </a:extLst>
          </p:cNvPr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7C14C0-FFAE-A440-BDDB-1415095A94FC}"/>
              </a:ext>
            </a:extLst>
          </p:cNvPr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216EE0-E0EB-FA42-91D9-01B5FC0E5048}"/>
              </a:ext>
            </a:extLst>
          </p:cNvPr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00000"/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40D0C4-531C-7D43-BA80-769CDED29767}"/>
              </a:ext>
            </a:extLst>
          </p:cNvPr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F82756A-5461-B942-956E-BAB55DA1EEEC}"/>
              </a:ext>
            </a:extLst>
          </p:cNvPr>
          <p:cNvSpPr txBox="1"/>
          <p:nvPr/>
        </p:nvSpPr>
        <p:spPr>
          <a:xfrm>
            <a:off x="5453457" y="2675046"/>
            <a:ext cx="167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可满足性问题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EEBB16-32E2-1F46-8856-5AE195056DDA}"/>
              </a:ext>
            </a:extLst>
          </p:cNvPr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9F32B9-ADD4-FD40-8418-B1772E4D8623}"/>
              </a:ext>
            </a:extLst>
          </p:cNvPr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21A5CB-53BD-C34E-9C1F-DC899138BCFB}"/>
              </a:ext>
            </a:extLst>
          </p:cNvPr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Bit Vector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BEE12E-713F-324B-A104-59B7780FDED9}"/>
              </a:ext>
            </a:extLst>
          </p:cNvPr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Arrays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065ECD-0F52-C542-9046-1DA85FD1D6EA}"/>
              </a:ext>
            </a:extLst>
          </p:cNvPr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F8A2CB-DA15-304A-B7D6-ACD769ED202B}"/>
              </a:ext>
            </a:extLst>
          </p:cNvPr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600" dirty="0">
                <a:solidFill>
                  <a:schemeClr val="tx1"/>
                </a:solidFill>
              </a:rPr>
              <a:t>Combination</a:t>
            </a:r>
            <a:endParaRPr kumimoji="1" lang="en-US" altLang="zh-CN" sz="1400" dirty="0">
              <a:solidFill>
                <a:schemeClr val="tx1"/>
              </a:solidFill>
              <a:ea typeface="SimHei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3371A7-F645-8C4F-A16D-A6A26298D78E}"/>
              </a:ext>
            </a:extLst>
          </p:cNvPr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DAB6485-532D-F341-9516-7AA75FF9DC5D}"/>
              </a:ext>
            </a:extLst>
          </p:cNvPr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820E3C6-1510-B94F-AD75-14D15D77B23F}"/>
              </a:ext>
            </a:extLst>
          </p:cNvPr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B7EF8B8-832B-AA4D-8C1A-1719A5ACDF4B}"/>
              </a:ext>
            </a:extLst>
          </p:cNvPr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5863D9-8BBA-BC41-85E0-B911DF75F4F3}"/>
              </a:ext>
            </a:extLst>
          </p:cNvPr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704141-A100-904C-9D88-EFEF820DEB0F}"/>
              </a:ext>
            </a:extLst>
          </p:cNvPr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29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回顾：计算复杂性理论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1A416C-161E-C943-81D9-382271CC9283}"/>
              </a:ext>
            </a:extLst>
          </p:cNvPr>
          <p:cNvSpPr txBox="1"/>
          <p:nvPr/>
        </p:nvSpPr>
        <p:spPr>
          <a:xfrm>
            <a:off x="480722" y="1558881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研究哪些问题是能够被计算机计算的：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7354825-A2C0-BC47-8696-85BF50EF2A51}"/>
              </a:ext>
            </a:extLst>
          </p:cNvPr>
          <p:cNvSpPr/>
          <p:nvPr/>
        </p:nvSpPr>
        <p:spPr>
          <a:xfrm>
            <a:off x="4340431" y="2912760"/>
            <a:ext cx="5077379" cy="371326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C55CE71-6A88-6245-A24F-4DCC1C559EAF}"/>
              </a:ext>
            </a:extLst>
          </p:cNvPr>
          <p:cNvSpPr/>
          <p:nvPr/>
        </p:nvSpPr>
        <p:spPr>
          <a:xfrm>
            <a:off x="7407413" y="2912760"/>
            <a:ext cx="4657916" cy="365362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7C54B9-3BD1-D847-9B82-495D1B5764F0}"/>
              </a:ext>
            </a:extLst>
          </p:cNvPr>
          <p:cNvSpPr txBox="1"/>
          <p:nvPr/>
        </p:nvSpPr>
        <p:spPr>
          <a:xfrm>
            <a:off x="10165874" y="4004009"/>
            <a:ext cx="17532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不可判断问题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Undecidable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lang="zh-CN" altLang="en-US" sz="1400" dirty="0">
                <a:sym typeface="+mn-ea"/>
              </a:rPr>
              <a:t>停机问题</a:t>
            </a:r>
            <a:endParaRPr lang="en-US" altLang="zh-CN" sz="1400" dirty="0">
              <a:sym typeface="+mn-ea"/>
            </a:endParaRPr>
          </a:p>
          <a:p>
            <a:pPr marL="285750" indent="-285750">
              <a:buFontTx/>
              <a:buChar char="-"/>
            </a:pPr>
            <a:r>
              <a:rPr kumimoji="1" lang="zh-CN" altLang="en-US" sz="1400" dirty="0"/>
              <a:t>谓词逻辑的可满足性问题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1428EC-E7AB-5348-88D3-B0D48277C328}"/>
              </a:ext>
            </a:extLst>
          </p:cNvPr>
          <p:cNvSpPr txBox="1"/>
          <p:nvPr/>
        </p:nvSpPr>
        <p:spPr>
          <a:xfrm>
            <a:off x="8738914" y="3074429"/>
            <a:ext cx="259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sz="2400" dirty="0"/>
              <a:t>NP-Hard</a:t>
            </a:r>
            <a:r>
              <a:rPr kumimoji="1" lang="zh-CN" altLang="en-US" sz="2400" dirty="0"/>
              <a:t> 问题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5EFAD7D-ADA1-B648-B72E-EC7C9CB5F395}"/>
              </a:ext>
            </a:extLst>
          </p:cNvPr>
          <p:cNvSpPr txBox="1"/>
          <p:nvPr/>
        </p:nvSpPr>
        <p:spPr>
          <a:xfrm>
            <a:off x="6091395" y="3097665"/>
            <a:ext cx="17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NP</a:t>
            </a:r>
            <a:r>
              <a:rPr kumimoji="1" lang="zh-CN" altLang="en-US" sz="2400" dirty="0"/>
              <a:t> 问题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348787-DE7D-C046-A4B0-A7174E820854}"/>
              </a:ext>
            </a:extLst>
          </p:cNvPr>
          <p:cNvSpPr/>
          <p:nvPr/>
        </p:nvSpPr>
        <p:spPr>
          <a:xfrm>
            <a:off x="5027248" y="4232525"/>
            <a:ext cx="1403231" cy="1363478"/>
          </a:xfrm>
          <a:prstGeom prst="ellipse">
            <a:avLst/>
          </a:prstGeom>
          <a:solidFill>
            <a:srgbClr val="2E75B6">
              <a:alpha val="50196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48874C-753C-704F-A8A9-791A33A105EC}"/>
              </a:ext>
            </a:extLst>
          </p:cNvPr>
          <p:cNvSpPr txBox="1"/>
          <p:nvPr/>
        </p:nvSpPr>
        <p:spPr>
          <a:xfrm>
            <a:off x="5306453" y="4659872"/>
            <a:ext cx="85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问题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BB34B3A-0EDC-5D4E-9121-00AA7611E51C}"/>
              </a:ext>
            </a:extLst>
          </p:cNvPr>
          <p:cNvSpPr txBox="1"/>
          <p:nvPr/>
        </p:nvSpPr>
        <p:spPr>
          <a:xfrm>
            <a:off x="7658169" y="2275979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</a:rPr>
              <a:t>P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!= NP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FD56A5-F4D1-5A1A-B293-F9810C47F236}"/>
              </a:ext>
            </a:extLst>
          </p:cNvPr>
          <p:cNvSpPr txBox="1"/>
          <p:nvPr/>
        </p:nvSpPr>
        <p:spPr>
          <a:xfrm>
            <a:off x="7600840" y="4357780"/>
            <a:ext cx="175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NP-Complete </a:t>
            </a:r>
            <a:r>
              <a:rPr kumimoji="1" lang="zh-CN" altLang="en-US" dirty="0"/>
              <a:t>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CDAE48-D4CA-B7EC-9603-DBC4C9817820}"/>
              </a:ext>
            </a:extLst>
          </p:cNvPr>
          <p:cNvSpPr txBox="1"/>
          <p:nvPr/>
        </p:nvSpPr>
        <p:spPr>
          <a:xfrm>
            <a:off x="665018" y="2275979"/>
            <a:ext cx="490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/>
              <a:t>NP-Hard</a:t>
            </a:r>
            <a:r>
              <a:rPr kumimoji="1" lang="zh-CN" altLang="en-US" dirty="0"/>
              <a:t> 问题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-</a:t>
            </a:r>
            <a:r>
              <a:rPr kumimoji="1" lang="zh-CN" altLang="en-US" dirty="0"/>
              <a:t> 已经确定起码比</a:t>
            </a:r>
            <a:r>
              <a:rPr kumimoji="1" lang="en-US" altLang="zh-CN" dirty="0"/>
              <a:t>NP</a:t>
            </a:r>
            <a:r>
              <a:rPr kumimoji="1" lang="zh-CN" altLang="en-US" dirty="0"/>
              <a:t>问题更难解决的问题</a:t>
            </a:r>
          </a:p>
        </p:txBody>
      </p:sp>
    </p:spTree>
    <p:extLst>
      <p:ext uri="{BB962C8B-B14F-4D97-AF65-F5344CB8AC3E}">
        <p14:creationId xmlns:p14="http://schemas.microsoft.com/office/powerpoint/2010/main" val="428552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回顾：计算复杂性理论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1A416C-161E-C943-81D9-382271CC9283}"/>
              </a:ext>
            </a:extLst>
          </p:cNvPr>
          <p:cNvSpPr txBox="1"/>
          <p:nvPr/>
        </p:nvSpPr>
        <p:spPr>
          <a:xfrm>
            <a:off x="480722" y="1558881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研究哪些问题是能够被计算机计算的：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7354825-A2C0-BC47-8696-85BF50EF2A51}"/>
              </a:ext>
            </a:extLst>
          </p:cNvPr>
          <p:cNvSpPr/>
          <p:nvPr/>
        </p:nvSpPr>
        <p:spPr>
          <a:xfrm>
            <a:off x="4322618" y="2728692"/>
            <a:ext cx="5077379" cy="371326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C55CE71-6A88-6245-A24F-4DCC1C559EAF}"/>
              </a:ext>
            </a:extLst>
          </p:cNvPr>
          <p:cNvSpPr/>
          <p:nvPr/>
        </p:nvSpPr>
        <p:spPr>
          <a:xfrm>
            <a:off x="7389600" y="2728692"/>
            <a:ext cx="4657916" cy="365362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7C54B9-3BD1-D847-9B82-495D1B5764F0}"/>
              </a:ext>
            </a:extLst>
          </p:cNvPr>
          <p:cNvSpPr txBox="1"/>
          <p:nvPr/>
        </p:nvSpPr>
        <p:spPr>
          <a:xfrm>
            <a:off x="10148061" y="3819941"/>
            <a:ext cx="17532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不可判断问题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Undecidable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lang="zh-CN" altLang="en-US" sz="1400" dirty="0">
                <a:sym typeface="+mn-ea"/>
              </a:rPr>
              <a:t>停机问题</a:t>
            </a:r>
            <a:endParaRPr lang="en-US" altLang="zh-CN" sz="1400" dirty="0">
              <a:sym typeface="+mn-ea"/>
            </a:endParaRPr>
          </a:p>
          <a:p>
            <a:pPr marL="285750" indent="-285750">
              <a:buFontTx/>
              <a:buChar char="-"/>
            </a:pPr>
            <a:r>
              <a:rPr kumimoji="1" lang="zh-CN" altLang="en-US" sz="1400" dirty="0"/>
              <a:t>谓词逻辑的可满足性问题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1428EC-E7AB-5348-88D3-B0D48277C328}"/>
              </a:ext>
            </a:extLst>
          </p:cNvPr>
          <p:cNvSpPr txBox="1"/>
          <p:nvPr/>
        </p:nvSpPr>
        <p:spPr>
          <a:xfrm>
            <a:off x="8721101" y="2890361"/>
            <a:ext cx="259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sz="2400" dirty="0"/>
              <a:t>NP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Hard</a:t>
            </a:r>
            <a:r>
              <a:rPr kumimoji="1" lang="zh-CN" altLang="en-US" sz="2400" dirty="0"/>
              <a:t> 问题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5EFAD7D-ADA1-B648-B72E-EC7C9CB5F395}"/>
              </a:ext>
            </a:extLst>
          </p:cNvPr>
          <p:cNvSpPr txBox="1"/>
          <p:nvPr/>
        </p:nvSpPr>
        <p:spPr>
          <a:xfrm>
            <a:off x="6073582" y="2913597"/>
            <a:ext cx="17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NP</a:t>
            </a:r>
            <a:r>
              <a:rPr kumimoji="1" lang="zh-CN" altLang="en-US" sz="2400" dirty="0"/>
              <a:t> 问题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348787-DE7D-C046-A4B0-A7174E820854}"/>
              </a:ext>
            </a:extLst>
          </p:cNvPr>
          <p:cNvSpPr/>
          <p:nvPr/>
        </p:nvSpPr>
        <p:spPr>
          <a:xfrm>
            <a:off x="5009435" y="4048457"/>
            <a:ext cx="1403231" cy="1363478"/>
          </a:xfrm>
          <a:prstGeom prst="ellipse">
            <a:avLst/>
          </a:prstGeom>
          <a:solidFill>
            <a:srgbClr val="2E75B6">
              <a:alpha val="50196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48874C-753C-704F-A8A9-791A33A105EC}"/>
              </a:ext>
            </a:extLst>
          </p:cNvPr>
          <p:cNvSpPr txBox="1"/>
          <p:nvPr/>
        </p:nvSpPr>
        <p:spPr>
          <a:xfrm>
            <a:off x="5288640" y="4475804"/>
            <a:ext cx="85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问题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BB34B3A-0EDC-5D4E-9121-00AA7611E51C}"/>
              </a:ext>
            </a:extLst>
          </p:cNvPr>
          <p:cNvSpPr txBox="1"/>
          <p:nvPr/>
        </p:nvSpPr>
        <p:spPr>
          <a:xfrm>
            <a:off x="7583027" y="2102272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</a:rPr>
              <a:t>P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!= NP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FD56A5-F4D1-5A1A-B293-F9810C47F236}"/>
              </a:ext>
            </a:extLst>
          </p:cNvPr>
          <p:cNvSpPr txBox="1"/>
          <p:nvPr/>
        </p:nvSpPr>
        <p:spPr>
          <a:xfrm>
            <a:off x="7583027" y="4173712"/>
            <a:ext cx="175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NP-Complete </a:t>
            </a:r>
            <a:r>
              <a:rPr kumimoji="1" lang="zh-CN" altLang="en-US" dirty="0"/>
              <a:t>问题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E3539E7-5C68-2ABE-85A1-183D62C16CE2}"/>
              </a:ext>
            </a:extLst>
          </p:cNvPr>
          <p:cNvSpPr/>
          <p:nvPr/>
        </p:nvSpPr>
        <p:spPr>
          <a:xfrm>
            <a:off x="8008954" y="4960306"/>
            <a:ext cx="891991" cy="540912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SAT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391D87-3B85-7C51-5FE6-6FBDC13AF32E}"/>
              </a:ext>
            </a:extLst>
          </p:cNvPr>
          <p:cNvSpPr txBox="1"/>
          <p:nvPr/>
        </p:nvSpPr>
        <p:spPr>
          <a:xfrm>
            <a:off x="665018" y="2275979"/>
            <a:ext cx="490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/>
              <a:t>NP-Hard</a:t>
            </a:r>
            <a:r>
              <a:rPr kumimoji="1" lang="zh-CN" altLang="en-US" dirty="0"/>
              <a:t> 问题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-</a:t>
            </a:r>
            <a:r>
              <a:rPr kumimoji="1" lang="zh-CN" altLang="en-US" dirty="0"/>
              <a:t> 已经确定起码比</a:t>
            </a:r>
            <a:r>
              <a:rPr kumimoji="1" lang="en-US" altLang="zh-CN" dirty="0"/>
              <a:t>NP</a:t>
            </a:r>
            <a:r>
              <a:rPr kumimoji="1" lang="zh-CN" altLang="en-US" dirty="0"/>
              <a:t>问题更难解决的问题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C4AF1F-56FB-CBB0-E1CB-885E167A8C01}"/>
              </a:ext>
            </a:extLst>
          </p:cNvPr>
          <p:cNvSpPr txBox="1"/>
          <p:nvPr/>
        </p:nvSpPr>
        <p:spPr>
          <a:xfrm>
            <a:off x="695815" y="3349657"/>
            <a:ext cx="36343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/>
              <a:t>NP-Complete</a:t>
            </a:r>
            <a:r>
              <a:rPr kumimoji="1" lang="zh-CN" altLang="en-US" dirty="0"/>
              <a:t> 问题</a:t>
            </a:r>
            <a:endParaRPr kumimoji="1" lang="en-US" altLang="zh-CN" dirty="0"/>
          </a:p>
          <a:p>
            <a:r>
              <a:rPr kumimoji="1" lang="en-US" altLang="zh-CN" dirty="0"/>
              <a:t>       - NP </a:t>
            </a:r>
            <a:r>
              <a:rPr kumimoji="1" lang="zh-CN" altLang="en-US" dirty="0"/>
              <a:t>问题</a:t>
            </a:r>
            <a:endParaRPr kumimoji="1" lang="en-US" altLang="zh-CN" dirty="0"/>
          </a:p>
          <a:p>
            <a:r>
              <a:rPr kumimoji="1" lang="zh-CN" altLang="en-US" dirty="0"/>
              <a:t> 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NP-Hard </a:t>
            </a:r>
            <a:r>
              <a:rPr kumimoji="1" lang="zh-CN" altLang="en-US" dirty="0"/>
              <a:t>问题</a:t>
            </a:r>
            <a:endParaRPr kumimoji="1" lang="en-US" altLang="zh-CN" dirty="0"/>
          </a:p>
          <a:p>
            <a:r>
              <a:rPr kumimoji="1" lang="zh-CN" altLang="en-US" dirty="0"/>
              <a:t> 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其他</a:t>
            </a:r>
            <a:r>
              <a:rPr kumimoji="1" lang="en" altLang="zh-CN" dirty="0"/>
              <a:t>NP</a:t>
            </a:r>
            <a:r>
              <a:rPr kumimoji="1" lang="zh-CN" altLang="en-US" dirty="0"/>
              <a:t>的问题都可在多项式</a:t>
            </a:r>
            <a:endParaRPr kumimoji="1" lang="en-US" altLang="zh-CN" dirty="0"/>
          </a:p>
          <a:p>
            <a:r>
              <a:rPr kumimoji="1" lang="zh-CN" altLang="en-US" dirty="0"/>
              <a:t>          时间内归约为它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773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3633</TotalTime>
  <Words>2294</Words>
  <Application>Microsoft Macintosh PowerPoint</Application>
  <PresentationFormat>宽屏</PresentationFormat>
  <Paragraphs>441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等线</vt:lpstr>
      <vt:lpstr>等线 Light</vt:lpstr>
      <vt:lpstr>黑体</vt:lpstr>
      <vt:lpstr>黑体</vt:lpstr>
      <vt:lpstr>Arial Bold</vt:lpstr>
      <vt:lpstr>Arial</vt:lpstr>
      <vt:lpstr>Cambria Math</vt:lpstr>
      <vt:lpstr>Courier New</vt:lpstr>
      <vt:lpstr>Wingdings</vt:lpstr>
      <vt:lpstr>Office 主题​​</vt:lpstr>
      <vt:lpstr>Formal Method 2024-Spring</vt:lpstr>
      <vt:lpstr>习题回顾课程内容</vt:lpstr>
      <vt:lpstr>回顾：课程逻辑</vt:lpstr>
      <vt:lpstr>回顾：课程逻辑</vt:lpstr>
      <vt:lpstr>回顾：课程逻辑</vt:lpstr>
      <vt:lpstr>回顾：课程逻辑</vt:lpstr>
      <vt:lpstr>回顾：课程逻辑</vt:lpstr>
      <vt:lpstr>回顾：计算复杂性理论</vt:lpstr>
      <vt:lpstr>回顾：计算复杂性理论</vt:lpstr>
      <vt:lpstr>回顾：计算复杂性理论</vt:lpstr>
      <vt:lpstr>回顾：形式文法</vt:lpstr>
      <vt:lpstr>回顾：形式文法</vt:lpstr>
      <vt:lpstr>回顾：形式文法</vt:lpstr>
      <vt:lpstr>回顾：形式文法</vt:lpstr>
      <vt:lpstr>回顾：形式文法</vt:lpstr>
      <vt:lpstr>回顾：形式文法</vt:lpstr>
      <vt:lpstr>回顾：命题逻辑</vt:lpstr>
      <vt:lpstr>回顾：命题逻辑</vt:lpstr>
      <vt:lpstr>回顾： 构造主义逻辑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</vt:lpstr>
      <vt:lpstr>习题回顾课程内容</vt:lpstr>
      <vt:lpstr>作业问题讲解</vt:lpstr>
      <vt:lpstr>作业问题讲解</vt:lpstr>
      <vt:lpstr>作业问题讲解</vt:lpstr>
      <vt:lpstr>作业问题讲解</vt:lpstr>
      <vt:lpstr>习题回顾课程内容</vt:lpstr>
      <vt:lpstr>谢谢，周末愉快！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2023-Fall</dc:title>
  <dc:creator>潘 志中</dc:creator>
  <cp:lastModifiedBy>志中 潘</cp:lastModifiedBy>
  <cp:revision>152</cp:revision>
  <dcterms:created xsi:type="dcterms:W3CDTF">2023-12-15T02:34:53Z</dcterms:created>
  <dcterms:modified xsi:type="dcterms:W3CDTF">2024-04-01T11:25:57Z</dcterms:modified>
</cp:coreProperties>
</file>