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674" r:id="rId4"/>
    <p:sldId id="281" r:id="rId5"/>
    <p:sldId id="284" r:id="rId6"/>
    <p:sldId id="314" r:id="rId7"/>
    <p:sldId id="315" r:id="rId8"/>
    <p:sldId id="657" r:id="rId9"/>
    <p:sldId id="664" r:id="rId10"/>
    <p:sldId id="675" r:id="rId11"/>
    <p:sldId id="665" r:id="rId12"/>
    <p:sldId id="667" r:id="rId13"/>
    <p:sldId id="668" r:id="rId14"/>
    <p:sldId id="669" r:id="rId15"/>
    <p:sldId id="666" r:id="rId16"/>
    <p:sldId id="671" r:id="rId17"/>
    <p:sldId id="670" r:id="rId18"/>
    <p:sldId id="672" r:id="rId19"/>
    <p:sldId id="658" r:id="rId20"/>
    <p:sldId id="673" r:id="rId21"/>
    <p:sldId id="676" r:id="rId22"/>
    <p:sldId id="333" r:id="rId23"/>
    <p:sldId id="342" r:id="rId24"/>
    <p:sldId id="343" r:id="rId25"/>
    <p:sldId id="678" r:id="rId26"/>
    <p:sldId id="415" r:id="rId27"/>
    <p:sldId id="677" r:id="rId28"/>
    <p:sldId id="416" r:id="rId29"/>
    <p:sldId id="405" r:id="rId30"/>
    <p:sldId id="352" r:id="rId31"/>
    <p:sldId id="380" r:id="rId32"/>
    <p:sldId id="381" r:id="rId33"/>
    <p:sldId id="679" r:id="rId34"/>
    <p:sldId id="382" r:id="rId35"/>
    <p:sldId id="417" r:id="rId36"/>
    <p:sldId id="554" r:id="rId37"/>
    <p:sldId id="652" r:id="rId38"/>
    <p:sldId id="353" r:id="rId39"/>
    <p:sldId id="383" r:id="rId40"/>
    <p:sldId id="680" r:id="rId41"/>
    <p:sldId id="681" r:id="rId42"/>
    <p:sldId id="682" r:id="rId43"/>
    <p:sldId id="384" r:id="rId44"/>
    <p:sldId id="683" r:id="rId45"/>
    <p:sldId id="684" r:id="rId46"/>
    <p:sldId id="385" r:id="rId47"/>
    <p:sldId id="662" r:id="rId48"/>
    <p:sldId id="661" r:id="rId49"/>
    <p:sldId id="31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89"/>
    <p:restoredTop sz="94400"/>
  </p:normalViewPr>
  <p:slideViewPr>
    <p:cSldViewPr snapToGrid="0" snapToObjects="1">
      <p:cViewPr>
        <p:scale>
          <a:sx n="180" d="100"/>
          <a:sy n="180" d="100"/>
        </p:scale>
        <p:origin x="147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24033-E97F-BC41-9A9C-55FDF99357FC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D1C0B-AC38-4642-8B5F-6AB3BBD8C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52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39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74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09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49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80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7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39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96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41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78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538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95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00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45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015A-AE72-B441-A9D6-ABC235FC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502D8-5C11-8D46-B252-4E5B23C7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6DF7B-6C67-194B-BAC9-C9DEC278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134D4-FA65-5643-95CE-8C3DF745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AE460-E0B8-944B-8212-9B99E331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6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05BD-B4B9-5841-AFFB-A07964A9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D991B-86BA-394E-9E8F-EEC0D0606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A9054-947C-294E-B312-E0432AF5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5641B-CB70-4440-8414-D4D44E71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A4082-4849-C54B-B44C-9CC0755E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52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AE7600-1C41-A749-A231-6A394BA82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6928E-B4C6-5142-9C27-071630AA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3EE97-9E97-9246-A955-C976481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99362-4FC9-3D42-B656-C2B2C19A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0E2B8-3AD9-DE4F-BF1A-52E6529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8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0F63F-A6D3-DC49-9D89-57ED2CA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693BB-4059-D44D-BE3E-12C3A7AC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33AB-52A4-5D4F-AD78-41C46ED3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79D08-9968-FD4F-80C6-0F87E11C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EF7CA-AF6A-7E4B-ABC6-3E438BE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46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754E0-E57B-EB4A-83DB-C6FE6343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B69AA-DCD0-8F42-8423-C48EF9E7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FA5C3-D2E0-8446-8498-5D8C9060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5189-65B1-1443-8B2E-FE5A9C79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62337-53EE-6944-8090-535264A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7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689A-8810-ED41-8B79-8EE20A3E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4D6A-2E7E-6341-9C46-02309A418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19C2C-63C3-5348-A172-40F671723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BBE4D-BF7B-E244-92A8-774B8ADC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061F9-CA88-5A47-BA0F-CD44F7DD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0E1B1-1D98-3341-85F6-FDE41D45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3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74CD-BD33-F04F-B749-1701A90A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73824-4C11-C347-BC7B-EBF9991E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40F2D-EFB5-EC44-BE5E-C72A39B9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DEDB29-F1AF-6347-A5AE-2F5C849BF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ABCE1-45E8-6640-929F-50F1F5DA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F227C9-F93C-1A4C-A822-97FBF37F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681E9F-6BC5-B54C-91C2-89234E7D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E366D1-BDC6-3248-AD0C-A2B216F3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73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E78F9-DCC9-5844-834E-CF424FDC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F7BA35-16DE-4144-B6FF-0FC92F72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B8097-4D19-604A-A4E3-2A12899A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12A021-8C2A-514F-BD9E-F4F3BBE4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3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0F16C-6473-9B4F-B1C3-CAE930A2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575A7-A844-FF4B-A497-1EAB34B8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B444B-D13D-1943-A3DE-138CF7D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85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620D-8E63-7941-A75A-223AFD61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4ADCF-882D-7243-AF4C-0B2CF367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A445C-F0A7-314B-A8B6-9FB7B9BC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334CE-617D-FB44-9367-066E170C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12882-1985-754C-A1C2-3CDB8997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CCF9F-5BAA-C54C-AE70-FBB939E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76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0462B-82C7-9A44-9220-1D07FCA0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67B27-8C3D-884A-B830-C2DC436B1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3F350-45B2-E944-97BE-1A9E688C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4ED55-2F40-D54E-B63F-9F05017F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3162D-5A19-CF4C-B95E-AE51D57E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9ADD1-5722-614F-A285-04B61040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16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31D9E-C723-B644-B030-E9C896D4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80B84-C67C-4E4D-90E0-2308CB13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F772E-3DB7-D14B-AB63-CBD7DECA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FDB1-A5FB-3C47-A077-E349815F43CA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7EDA4-8AF0-3D47-A54D-DD600E554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54554-D274-E145-8EF5-F2B6C29AA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8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3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1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662280-46F4-E340-8752-F108CA58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b="1" dirty="0"/>
              <a:t>Formal Method 2024-Spring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1F6A91-25D7-D846-8362-01E79484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039" y="3724387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02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35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</a:t>
            </a:r>
            <a:r>
              <a:rPr lang="en-US" altLang="en-US" b="1" dirty="0" err="1">
                <a:latin typeface="+mj-ea"/>
              </a:rPr>
              <a:t>与</a:t>
            </a:r>
            <a:r>
              <a:rPr lang="" altLang="en-US" sz="4400" b="1" dirty="0">
                <a:latin typeface="+mj-ea"/>
              </a:rPr>
              <a:t>回顾课程内容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" altLang="en-US" dirty="0"/>
          </a:p>
          <a:p>
            <a:pPr marL="0" indent="0">
              <a:buNone/>
            </a:pPr>
            <a:r>
              <a:rPr lang="" altLang="en-US" sz="2800" b="1" dirty="0">
                <a:solidFill>
                  <a:srgbClr val="C00000"/>
                </a:solidFill>
              </a:rPr>
              <a:t>一</a:t>
            </a:r>
            <a:r>
              <a:rPr lang="zh-CN" altLang="en-US" sz="2800" b="1" dirty="0">
                <a:solidFill>
                  <a:srgbClr val="C00000"/>
                </a:solidFill>
              </a:rPr>
              <a:t>、</a:t>
            </a:r>
            <a:r>
              <a:rPr lang="" altLang="en-US" sz="2800" b="1" dirty="0">
                <a:solidFill>
                  <a:srgbClr val="C00000"/>
                </a:solidFill>
              </a:rPr>
              <a:t>课程内容回顾与补充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 谓词逻辑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 等式与未解释函数（</a:t>
            </a:r>
            <a:r>
              <a:rPr lang="en-US" altLang="zh-CN" sz="2000" dirty="0">
                <a:latin typeface="+mn-ea"/>
              </a:rPr>
              <a:t>EUF</a:t>
            </a:r>
            <a:r>
              <a:rPr lang="zh-CN" altLang="en-US" sz="2000" dirty="0">
                <a:latin typeface="+mn-ea"/>
              </a:rPr>
              <a:t>） 理论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 线性代数（</a:t>
            </a:r>
            <a:r>
              <a:rPr lang="en-US" altLang="zh-CN" sz="2000" dirty="0">
                <a:latin typeface="+mn-ea"/>
              </a:rPr>
              <a:t>LA</a:t>
            </a:r>
            <a:r>
              <a:rPr lang="zh-CN" altLang="en-US" sz="2000" dirty="0">
                <a:latin typeface="+mn-ea"/>
              </a:rPr>
              <a:t>）理论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endParaRPr lang="" altLang="en-US" sz="2000" dirty="0">
              <a:latin typeface="+mn-ea"/>
            </a:endParaRP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en-US" altLang="en-US" b="1" dirty="0" err="1"/>
              <a:t>二</a:t>
            </a:r>
            <a:r>
              <a:rPr lang="zh-CN" altLang="en-US" b="1" dirty="0"/>
              <a:t>、</a:t>
            </a:r>
            <a:r>
              <a:rPr lang="en-US" altLang="en-US" b="1" dirty="0"/>
              <a:t>作业问题讲解</a:t>
            </a:r>
            <a:endParaRPr lang="en-US" altLang="en-US" sz="2800" b="1" dirty="0"/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" altLang="en-US" sz="2800" b="1" dirty="0"/>
              <a:t>三</a:t>
            </a:r>
            <a:r>
              <a:rPr lang="zh-CN" altLang="en-US" b="1" dirty="0"/>
              <a:t>、</a:t>
            </a:r>
            <a:r>
              <a:rPr lang="" altLang="en-US" sz="2800" b="1" dirty="0"/>
              <a:t>疑问解答</a:t>
            </a:r>
            <a:endParaRPr lang="" altLang="en-US" b="1" dirty="0"/>
          </a:p>
        </p:txBody>
      </p:sp>
    </p:spTree>
    <p:extLst>
      <p:ext uri="{BB962C8B-B14F-4D97-AF65-F5344CB8AC3E}">
        <p14:creationId xmlns:p14="http://schemas.microsoft.com/office/powerpoint/2010/main" val="45165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谓词逻辑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E80638-8808-4E58-C49D-33A6F9AF431F}"/>
              </a:ext>
            </a:extLst>
          </p:cNvPr>
          <p:cNvSpPr>
            <a:spLocks noGrp="1"/>
          </p:cNvSpPr>
          <p:nvPr/>
        </p:nvSpPr>
        <p:spPr>
          <a:xfrm>
            <a:off x="592482" y="1006379"/>
            <a:ext cx="5146040" cy="541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  <a:p>
            <a:pPr>
              <a:buFont typeface="Wingdings" pitchFamily="2" charset="2"/>
              <a:buChar char="Ø"/>
            </a:pPr>
            <a:endParaRPr lang="en-US" altLang="en-US" sz="1800" dirty="0"/>
          </a:p>
          <a:p>
            <a:endParaRPr lang="en-US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D89BC4-F7AA-4494-770F-3F267CBC288E}"/>
              </a:ext>
            </a:extLst>
          </p:cNvPr>
          <p:cNvSpPr txBox="1"/>
          <p:nvPr/>
        </p:nvSpPr>
        <p:spPr>
          <a:xfrm>
            <a:off x="436005" y="1265627"/>
            <a:ext cx="91621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b="1" dirty="0"/>
              <a:t> 动机（</a:t>
            </a:r>
            <a:r>
              <a:rPr kumimoji="1" lang="en-US" altLang="zh-CN" sz="2400" b="1" dirty="0"/>
              <a:t>Motivation</a:t>
            </a:r>
            <a:r>
              <a:rPr kumimoji="1" lang="zh-CN" altLang="en-US" sz="2400" b="1" dirty="0"/>
              <a:t>）</a:t>
            </a:r>
            <a:endParaRPr kumimoji="1" lang="en-US" altLang="zh-CN" sz="2400" b="1" dirty="0"/>
          </a:p>
          <a:p>
            <a:r>
              <a:rPr kumimoji="1" lang="zh-CN" altLang="en-US" sz="2400" b="1" dirty="0"/>
              <a:t>    </a:t>
            </a:r>
            <a:r>
              <a:rPr kumimoji="1" lang="zh-CN" altLang="en-US" sz="2000" dirty="0"/>
              <a:t>命题逻辑中命题变量是最小单位，且没有内部结构，表达能力受限：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8EBAFF0-12F3-F583-5F26-370B19CE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17" y="2212284"/>
            <a:ext cx="4829197" cy="3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6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谓词逻辑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E80638-8808-4E58-C49D-33A6F9AF431F}"/>
              </a:ext>
            </a:extLst>
          </p:cNvPr>
          <p:cNvSpPr>
            <a:spLocks noGrp="1"/>
          </p:cNvSpPr>
          <p:nvPr/>
        </p:nvSpPr>
        <p:spPr>
          <a:xfrm>
            <a:off x="592482" y="1006379"/>
            <a:ext cx="5146040" cy="541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  <a:p>
            <a:pPr>
              <a:buFont typeface="Wingdings" pitchFamily="2" charset="2"/>
              <a:buChar char="Ø"/>
            </a:pPr>
            <a:endParaRPr lang="en-US" altLang="en-US" sz="1800" dirty="0"/>
          </a:p>
          <a:p>
            <a:endParaRPr lang="en-US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D89BC4-F7AA-4494-770F-3F267CBC288E}"/>
              </a:ext>
            </a:extLst>
          </p:cNvPr>
          <p:cNvSpPr txBox="1"/>
          <p:nvPr/>
        </p:nvSpPr>
        <p:spPr>
          <a:xfrm>
            <a:off x="436005" y="1265627"/>
            <a:ext cx="91621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b="1" dirty="0"/>
              <a:t> 动机（</a:t>
            </a:r>
            <a:r>
              <a:rPr kumimoji="1" lang="en-US" altLang="zh-CN" sz="2400" b="1" dirty="0"/>
              <a:t>Motivation</a:t>
            </a:r>
            <a:r>
              <a:rPr kumimoji="1" lang="zh-CN" altLang="en-US" sz="2400" b="1" dirty="0"/>
              <a:t>）</a:t>
            </a:r>
            <a:endParaRPr kumimoji="1" lang="en-US" altLang="zh-CN" sz="2400" b="1" dirty="0"/>
          </a:p>
          <a:p>
            <a:r>
              <a:rPr kumimoji="1" lang="zh-CN" altLang="en-US" sz="2400" b="1" dirty="0"/>
              <a:t>    </a:t>
            </a:r>
            <a:r>
              <a:rPr kumimoji="1" lang="zh-CN" altLang="en-US" sz="2000" dirty="0"/>
              <a:t>命题逻辑中命题变量是最小单位，且没有内部结构，表达能力受限：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8EBAFF0-12F3-F583-5F26-370B19CE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17" y="2212284"/>
            <a:ext cx="4829197" cy="37890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365F8EC-6E3A-019D-7714-629F09A6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807" y="3056202"/>
            <a:ext cx="5685892" cy="149732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AF19F50-1A40-9A51-6101-E712E48B5961}"/>
              </a:ext>
            </a:extLst>
          </p:cNvPr>
          <p:cNvSpPr txBox="1"/>
          <p:nvPr/>
        </p:nvSpPr>
        <p:spPr>
          <a:xfrm>
            <a:off x="708509" y="3083587"/>
            <a:ext cx="3978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令命题 </a:t>
            </a:r>
            <a:r>
              <a:rPr kumimoji="1" lang="en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表示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zh-CN" altLang="en-US" dirty="0"/>
              <a:t> 是集合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kumimoji="1" lang="zh-CN" altLang="en-US" dirty="0"/>
              <a:t> 中的数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令命题 </a:t>
            </a:r>
            <a:r>
              <a:rPr kumimoji="1"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Qx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表示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是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kumimoji="1" lang="zh-CN" altLang="en-US" dirty="0"/>
              <a:t> 的倍数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B75CEE-D792-0598-5291-270595B0B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00" y="4006917"/>
            <a:ext cx="5598261" cy="3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谓词逻辑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E80638-8808-4E58-C49D-33A6F9AF431F}"/>
              </a:ext>
            </a:extLst>
          </p:cNvPr>
          <p:cNvSpPr>
            <a:spLocks noGrp="1"/>
          </p:cNvSpPr>
          <p:nvPr/>
        </p:nvSpPr>
        <p:spPr>
          <a:xfrm>
            <a:off x="592482" y="1006379"/>
            <a:ext cx="5146040" cy="541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  <a:p>
            <a:pPr>
              <a:buFont typeface="Wingdings" pitchFamily="2" charset="2"/>
              <a:buChar char="Ø"/>
            </a:pPr>
            <a:endParaRPr lang="en-US" altLang="en-US" sz="1800" dirty="0"/>
          </a:p>
          <a:p>
            <a:endParaRPr lang="en-US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D89BC4-F7AA-4494-770F-3F267CBC288E}"/>
              </a:ext>
            </a:extLst>
          </p:cNvPr>
          <p:cNvSpPr txBox="1"/>
          <p:nvPr/>
        </p:nvSpPr>
        <p:spPr>
          <a:xfrm>
            <a:off x="436005" y="1265627"/>
            <a:ext cx="91621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b="1" dirty="0"/>
              <a:t> 动机（</a:t>
            </a:r>
            <a:r>
              <a:rPr kumimoji="1" lang="en-US" altLang="zh-CN" sz="2400" b="1" dirty="0"/>
              <a:t>Motivation</a:t>
            </a:r>
            <a:r>
              <a:rPr kumimoji="1" lang="zh-CN" altLang="en-US" sz="2400" b="1" dirty="0"/>
              <a:t>）</a:t>
            </a:r>
            <a:endParaRPr kumimoji="1" lang="en-US" altLang="zh-CN" sz="2400" b="1" dirty="0"/>
          </a:p>
          <a:p>
            <a:r>
              <a:rPr kumimoji="1" lang="zh-CN" altLang="en-US" sz="2400" b="1" dirty="0"/>
              <a:t>    </a:t>
            </a:r>
            <a:r>
              <a:rPr kumimoji="1" lang="zh-CN" altLang="en-US" sz="2000" dirty="0"/>
              <a:t>命题逻辑中命题变量是最小单位，且没有内部结构，表达能力受限：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8EBAFF0-12F3-F583-5F26-370B19CE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17" y="2212284"/>
            <a:ext cx="4829197" cy="37890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365F8EC-6E3A-019D-7714-629F09A6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807" y="3056202"/>
            <a:ext cx="5685892" cy="149732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AF19F50-1A40-9A51-6101-E712E48B5961}"/>
              </a:ext>
            </a:extLst>
          </p:cNvPr>
          <p:cNvSpPr txBox="1"/>
          <p:nvPr/>
        </p:nvSpPr>
        <p:spPr>
          <a:xfrm>
            <a:off x="708509" y="3083587"/>
            <a:ext cx="3978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令命题 </a:t>
            </a:r>
            <a:r>
              <a:rPr kumimoji="1" lang="en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Px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表示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zh-CN" altLang="en-US" dirty="0"/>
              <a:t> 是集合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kumimoji="1" lang="zh-CN" altLang="en-US" dirty="0"/>
              <a:t> 中的数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令命题 </a:t>
            </a:r>
            <a:r>
              <a:rPr kumimoji="1"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Qx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表示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是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kumimoji="1" lang="zh-CN" altLang="en-US" dirty="0"/>
              <a:t> 的倍数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B75CEE-D792-0598-5291-270595B0B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00" y="4006917"/>
            <a:ext cx="5598261" cy="3930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F1FC24-6357-2B6D-70C0-2AA47B923D62}"/>
              </a:ext>
            </a:extLst>
          </p:cNvPr>
          <p:cNvSpPr txBox="1"/>
          <p:nvPr/>
        </p:nvSpPr>
        <p:spPr>
          <a:xfrm>
            <a:off x="708509" y="4584774"/>
            <a:ext cx="858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令命题 </a:t>
            </a:r>
            <a:r>
              <a:rPr kumimoji="1" lang="en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Qx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表示当问题的论域由有限 推广到无限时，对命题的表述会更加困难，</a:t>
            </a:r>
            <a:endParaRPr kumimoji="1" lang="en-US" altLang="zh-CN" dirty="0"/>
          </a:p>
          <a:p>
            <a:r>
              <a:rPr kumimoji="1" lang="zh-CN" altLang="en-US" dirty="0"/>
              <a:t>如果我们把 集合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推广成无限集合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9C4D4A-DC9A-1B68-65B5-350AE910D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681" y="4907939"/>
            <a:ext cx="2063119" cy="3247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13FB8E-6261-9285-CC76-8F68810ED0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628" y="5415864"/>
            <a:ext cx="6225691" cy="5324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24C1302-E1D4-57A3-BF45-A16AF3C8759C}"/>
              </a:ext>
            </a:extLst>
          </p:cNvPr>
          <p:cNvSpPr/>
          <p:nvPr/>
        </p:nvSpPr>
        <p:spPr>
          <a:xfrm>
            <a:off x="1955968" y="4006917"/>
            <a:ext cx="1283794" cy="3930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57F1F6-0A9B-7739-CE7A-3BDEB5A09D7A}"/>
              </a:ext>
            </a:extLst>
          </p:cNvPr>
          <p:cNvSpPr/>
          <p:nvPr/>
        </p:nvSpPr>
        <p:spPr>
          <a:xfrm>
            <a:off x="5738522" y="3990717"/>
            <a:ext cx="396840" cy="3930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35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谓词逻辑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E80638-8808-4E58-C49D-33A6F9AF431F}"/>
              </a:ext>
            </a:extLst>
          </p:cNvPr>
          <p:cNvSpPr>
            <a:spLocks noGrp="1"/>
          </p:cNvSpPr>
          <p:nvPr/>
        </p:nvSpPr>
        <p:spPr>
          <a:xfrm>
            <a:off x="592482" y="1006379"/>
            <a:ext cx="5146040" cy="541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  <a:p>
            <a:pPr>
              <a:buFont typeface="Wingdings" pitchFamily="2" charset="2"/>
              <a:buChar char="Ø"/>
            </a:pPr>
            <a:endParaRPr lang="en-US" altLang="en-US" sz="1800" dirty="0"/>
          </a:p>
          <a:p>
            <a:endParaRPr lang="en-US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D89BC4-F7AA-4494-770F-3F267CBC288E}"/>
              </a:ext>
            </a:extLst>
          </p:cNvPr>
          <p:cNvSpPr txBox="1"/>
          <p:nvPr/>
        </p:nvSpPr>
        <p:spPr>
          <a:xfrm>
            <a:off x="436005" y="1265627"/>
            <a:ext cx="916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b="1" dirty="0"/>
              <a:t> 动机（</a:t>
            </a:r>
            <a:r>
              <a:rPr kumimoji="1" lang="en-US" altLang="zh-CN" sz="2400" b="1" dirty="0"/>
              <a:t>Motivation</a:t>
            </a:r>
            <a:r>
              <a:rPr kumimoji="1" lang="zh-CN" altLang="en-US" sz="2400" b="1" dirty="0"/>
              <a:t>）</a:t>
            </a:r>
            <a:endParaRPr kumimoji="1" lang="en-US" altLang="zh-CN" sz="2400" b="1" dirty="0"/>
          </a:p>
          <a:p>
            <a:r>
              <a:rPr kumimoji="1" lang="zh-CN" altLang="en-US" sz="2400" b="1" dirty="0"/>
              <a:t>    </a:t>
            </a:r>
            <a:endParaRPr kumimoji="1" lang="en-US" altLang="zh-CN" sz="20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365F8EC-6E3A-019D-7714-629F09A6B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89" y="1717907"/>
            <a:ext cx="5685892" cy="14973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483BF5-E414-6642-F903-E2A3356A4151}"/>
              </a:ext>
            </a:extLst>
          </p:cNvPr>
          <p:cNvSpPr txBox="1"/>
          <p:nvPr/>
        </p:nvSpPr>
        <p:spPr>
          <a:xfrm>
            <a:off x="777012" y="1766282"/>
            <a:ext cx="5318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我们需要更加精细的对命题内部结构的描述，引入量词，来刻画“无限：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用命题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表示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zh-CN" altLang="en-US" dirty="0"/>
              <a:t> 是集合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kumimoji="1" lang="zh-CN" altLang="en-US" dirty="0"/>
              <a:t> 中的数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令命题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Q(x)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表示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zh-CN" altLang="en-US" dirty="0"/>
              <a:t> 是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kumimoji="1" lang="zh-CN" altLang="en-US" dirty="0"/>
              <a:t> 的倍数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我们用符号   表达“任意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883136-E4AD-7C09-9861-8C638D061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436" y="2918476"/>
            <a:ext cx="201055" cy="241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A0FD0CB-DA79-90D6-572E-C7E65D3FC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176" y="3466219"/>
            <a:ext cx="4065346" cy="4375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A56E329-579F-644B-92AC-10F4EDC86412}"/>
              </a:ext>
            </a:extLst>
          </p:cNvPr>
          <p:cNvSpPr txBox="1"/>
          <p:nvPr/>
        </p:nvSpPr>
        <p:spPr>
          <a:xfrm>
            <a:off x="777011" y="4498380"/>
            <a:ext cx="747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命题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与</a:t>
            </a:r>
            <a:r>
              <a:rPr kumimoji="1" lang="zh-CN" altLang="en" dirty="0">
                <a:latin typeface="Cambria Math" panose="02040503050406030204" pitchFamily="18" charset="0"/>
              </a:rPr>
              <a:t>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kumimoji="1" lang="zh-CN" altLang="en-US" dirty="0"/>
              <a:t>的接收变量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zh-CN" altLang="en-US" dirty="0"/>
              <a:t>做参数，因此可称为</a:t>
            </a:r>
            <a:r>
              <a:rPr kumimoji="1" lang="zh-CN" altLang="en-US" b="1" dirty="0"/>
              <a:t>谓词（</a:t>
            </a:r>
            <a:r>
              <a:rPr kumimoji="1" lang="en-US" altLang="zh-CN" b="1" dirty="0"/>
              <a:t>Predicate</a:t>
            </a:r>
            <a:r>
              <a:rPr kumimoji="1" lang="zh-CN" altLang="en-US" b="1" dirty="0"/>
              <a:t>） </a:t>
            </a:r>
            <a:r>
              <a:rPr kumimoji="1" lang="zh-CN" altLang="en-US" dirty="0"/>
              <a:t>，这种形式的逻辑系统也被称为</a:t>
            </a:r>
            <a:r>
              <a:rPr kumimoji="1" lang="zh-CN" altLang="en-US" b="1" dirty="0"/>
              <a:t>谓词逻辑（</a:t>
            </a:r>
            <a:r>
              <a:rPr kumimoji="1" lang="en-US" altLang="zh-CN" b="1" dirty="0"/>
              <a:t> Predicate Logic</a:t>
            </a:r>
            <a:r>
              <a:rPr kumimoji="1"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4945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谓词逻辑</a:t>
            </a:r>
            <a:endParaRPr lang="" altLang="en-US" sz="4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8E80638-8808-4E58-C49D-33A6F9AF431F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592482" y="1006379"/>
                <a:ext cx="5146040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en-US" b="1" dirty="0" err="1">
                    <a:sym typeface="+mn-ea"/>
                  </a:rPr>
                  <a:t>谓词</a:t>
                </a:r>
                <a:r>
                  <a:rPr lang="en-US" altLang="en-US" b="1" dirty="0" err="1"/>
                  <a:t>逻辑</a:t>
                </a:r>
                <a:r>
                  <a:rPr lang="en-US" altLang="en-US" b="1" dirty="0"/>
                  <a:t> ( </a:t>
                </a:r>
                <a:r>
                  <a:rPr lang="" altLang="en-US" b="1" dirty="0"/>
                  <a:t>Predicate </a:t>
                </a:r>
                <a:r>
                  <a:rPr lang="en-US" altLang="en-US" b="1" dirty="0"/>
                  <a:t>Logic) </a:t>
                </a:r>
                <a:r>
                  <a:rPr lang="en-US" altLang="en-US" b="1" dirty="0" err="1"/>
                  <a:t>语法</a:t>
                </a:r>
                <a:endParaRPr lang="en-US" altLang="en-US" b="1" dirty="0"/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(E,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…,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r(E,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…,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E)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      </a:t>
                </a:r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en-US" sz="18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8E80638-8808-4E58-C49D-33A6F9AF4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2" y="1006379"/>
                <a:ext cx="5146040" cy="5414010"/>
              </a:xfrm>
              <a:prstGeom prst="rect">
                <a:avLst/>
              </a:prstGeom>
              <a:blipFill>
                <a:blip r:embed="rId3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0267148-4CBB-F1AB-672E-8F0B4799498F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" altLang="en-US" b="1" dirty="0"/>
                  <a:t>证明系统：自然演绎 （natural deduction）</a:t>
                </a:r>
              </a:p>
              <a:p>
                <a:pPr>
                  <a:buFont typeface="Wingdings" pitchFamily="2" charset="2"/>
                  <a:buChar char="Ø"/>
                </a:pPr>
                <a:endParaRPr lang="" altLang="en-US" b="1" dirty="0"/>
              </a:p>
              <a:p>
                <a:pPr>
                  <a:buFont typeface="Wingdings" pitchFamily="2" charset="2"/>
                  <a:buChar char="Ø"/>
                </a:pPr>
                <a:r>
                  <a:rPr lang="" altLang="en-US" b="1" dirty="0"/>
                  <a:t>推导规则</a:t>
                </a:r>
              </a:p>
              <a:p>
                <a:pPr marL="0" indent="0">
                  <a:buNone/>
                </a:pPr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r>
                  <a:rPr lang="" altLang="en-US" b="1" dirty="0"/>
                  <a:t>语义（Semantics）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chemeClr val="tx1"/>
                        </a:solidFill>
                      </a:rPr>
                      <m:t> , </m:t>
                    </m:r>
                    <m:r>
                      <m:rPr>
                        <m:nor/>
                      </m:rPr>
                      <a:rPr kumimoji="1" lang="en-US" altLang="zh-CN" dirty="0"/>
                      <m:t>interpretation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V</m:t>
                    </m:r>
                  </m:oMath>
                </a14:m>
                <a:r>
                  <a:rPr lang="" altLang="en-US" dirty="0"/>
                  <a:t> and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0267148-4CBB-F1AB-672E-8F0B47994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  <a:blipFill>
                <a:blip r:embed="rId4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816CECF-9005-6132-F2E6-D8E98CF9A2EA}"/>
              </a:ext>
            </a:extLst>
          </p:cNvPr>
          <p:cNvCxnSpPr>
            <a:cxnSpLocks/>
          </p:cNvCxnSpPr>
          <p:nvPr/>
        </p:nvCxnSpPr>
        <p:spPr>
          <a:xfrm>
            <a:off x="5410200" y="337195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DE46F7-95C8-50F2-5713-33026ED7C25C}"/>
                  </a:ext>
                </a:extLst>
              </p:cNvPr>
              <p:cNvSpPr txBox="1"/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DE46F7-95C8-50F2-5713-33026ED7C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650EFE-2886-7848-69AA-DFCBC41C64DA}"/>
                  </a:ext>
                </a:extLst>
              </p:cNvPr>
              <p:cNvSpPr txBox="1"/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650EFE-2886-7848-69AA-DFCBC41C6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515DAD-50BB-1A28-DF2B-D50105D9BD4F}"/>
                  </a:ext>
                </a:extLst>
              </p:cNvPr>
              <p:cNvSpPr txBox="1"/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515DAD-50BB-1A28-DF2B-D50105D9B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82CFDAA-00ED-3C6C-EF08-A458AA81EC8F}"/>
                  </a:ext>
                </a:extLst>
              </p:cNvPr>
              <p:cNvSpPr txBox="1"/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82CFDAA-00ED-3C6C-EF08-A458AA81E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CDF36C-2B31-01DE-212C-738C4095C016}"/>
                  </a:ext>
                </a:extLst>
              </p:cNvPr>
              <p:cNvSpPr txBox="1"/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CDF36C-2B31-01DE-212C-738C4095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7FC576-52D0-80BC-BEC4-55FDFAD41667}"/>
                  </a:ext>
                </a:extLst>
              </p:cNvPr>
              <p:cNvSpPr txBox="1"/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7FC576-52D0-80BC-BEC4-55FDFAD4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E56B79C-4924-DFBC-4629-B8F7DF6DC912}"/>
              </a:ext>
            </a:extLst>
          </p:cNvPr>
          <p:cNvCxnSpPr>
            <a:cxnSpLocks/>
          </p:cNvCxnSpPr>
          <p:nvPr/>
        </p:nvCxnSpPr>
        <p:spPr>
          <a:xfrm>
            <a:off x="7849446" y="3364221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6E53196-4F2D-282B-955A-28A809614DF8}"/>
              </a:ext>
            </a:extLst>
          </p:cNvPr>
          <p:cNvCxnSpPr>
            <a:cxnSpLocks/>
          </p:cNvCxnSpPr>
          <p:nvPr/>
        </p:nvCxnSpPr>
        <p:spPr>
          <a:xfrm>
            <a:off x="5494867" y="471679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F2DE36E-395B-27CF-6900-12E15065BE84}"/>
              </a:ext>
            </a:extLst>
          </p:cNvPr>
          <p:cNvCxnSpPr>
            <a:cxnSpLocks/>
          </p:cNvCxnSpPr>
          <p:nvPr/>
        </p:nvCxnSpPr>
        <p:spPr>
          <a:xfrm>
            <a:off x="8027246" y="4656891"/>
            <a:ext cx="2742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5A3CF1-BC26-CFFC-0235-8AEDB9A2D13D}"/>
                  </a:ext>
                </a:extLst>
              </p:cNvPr>
              <p:cNvSpPr txBox="1"/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5A3CF1-BC26-CFFC-0235-8AEDB9A2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36C702-3B24-1A49-543F-AA072DB4F4E7}"/>
                  </a:ext>
                </a:extLst>
              </p:cNvPr>
              <p:cNvSpPr txBox="1"/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36C702-3B24-1A49-543F-AA072DB4F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54CA09-408B-4112-15CC-F08E41E145B2}"/>
                  </a:ext>
                </a:extLst>
              </p:cNvPr>
              <p:cNvSpPr txBox="1"/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54CA09-408B-4112-15CC-F08E41E1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4EFB1A-175C-1B0E-836F-6F47B6A65E87}"/>
                  </a:ext>
                </a:extLst>
              </p:cNvPr>
              <p:cNvSpPr txBox="1"/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4EFB1A-175C-1B0E-836F-6F47B6A65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86E4-7D50-8574-E296-87F773221E0A}"/>
                  </a:ext>
                </a:extLst>
              </p:cNvPr>
              <p:cNvSpPr txBox="1"/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CD86E4-7D50-8574-E296-87F77322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312BC8C-1E7C-8311-5643-FFEDFEB99D96}"/>
                  </a:ext>
                </a:extLst>
              </p:cNvPr>
              <p:cNvSpPr txBox="1"/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312BC8C-1E7C-8311-5643-FFEDFEB9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CA3D094-3837-4E18-70CB-E81BC3371B99}"/>
                  </a:ext>
                </a:extLst>
              </p:cNvPr>
              <p:cNvSpPr txBox="1"/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CA3D094-3837-4E18-70CB-E81BC337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57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谓词逻辑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E80638-8808-4E58-C49D-33A6F9AF431F}"/>
              </a:ext>
            </a:extLst>
          </p:cNvPr>
          <p:cNvSpPr>
            <a:spLocks noGrp="1"/>
          </p:cNvSpPr>
          <p:nvPr/>
        </p:nvSpPr>
        <p:spPr>
          <a:xfrm>
            <a:off x="550092" y="909489"/>
            <a:ext cx="5146040" cy="541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sym typeface="+mn-ea"/>
              </a:rPr>
              <a:t> </a:t>
            </a:r>
            <a:r>
              <a:rPr lang="en-US" altLang="en-US" b="1" dirty="0" err="1">
                <a:sym typeface="+mn-ea"/>
              </a:rPr>
              <a:t>谓词</a:t>
            </a:r>
            <a:r>
              <a:rPr lang="en-US" altLang="en-US" b="1" dirty="0" err="1"/>
              <a:t>逻辑的可判定性</a:t>
            </a:r>
            <a:endParaRPr lang="en-US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3BF45-5D21-BEF2-1E31-C9FFDF53F473}"/>
              </a:ext>
            </a:extLst>
          </p:cNvPr>
          <p:cNvSpPr txBox="1"/>
          <p:nvPr/>
        </p:nvSpPr>
        <p:spPr>
          <a:xfrm>
            <a:off x="847788" y="1737965"/>
            <a:ext cx="98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给定谓词逻辑的命题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可判定性问题要回答的是：是否可以找到一个算法，能够判定   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kumimoji="1" lang="en" altLang="zh-CN" dirty="0"/>
              <a:t> </a:t>
            </a:r>
            <a:r>
              <a:rPr kumimoji="1" lang="zh-CN" altLang="en-US" dirty="0"/>
              <a:t>成立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BD69A-5286-4FAB-ABC7-77DE6F05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06" y="1821031"/>
            <a:ext cx="234950" cy="203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06BD3AB-47BB-DE8F-4EFB-52225A0D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65" y="2358096"/>
            <a:ext cx="5838060" cy="21418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FD7D3ED-E4BE-5384-BC3F-7C8D8981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365" y="4671406"/>
            <a:ext cx="2429549" cy="16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0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谓词逻辑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E80638-8808-4E58-C49D-33A6F9AF431F}"/>
              </a:ext>
            </a:extLst>
          </p:cNvPr>
          <p:cNvSpPr>
            <a:spLocks noGrp="1"/>
          </p:cNvSpPr>
          <p:nvPr/>
        </p:nvSpPr>
        <p:spPr>
          <a:xfrm>
            <a:off x="550092" y="909489"/>
            <a:ext cx="5146040" cy="541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sym typeface="+mn-ea"/>
              </a:rPr>
              <a:t> </a:t>
            </a:r>
            <a:r>
              <a:rPr lang="en-US" altLang="en-US" b="1" dirty="0" err="1">
                <a:sym typeface="+mn-ea"/>
              </a:rPr>
              <a:t>谓词</a:t>
            </a:r>
            <a:r>
              <a:rPr lang="en-US" altLang="en-US" b="1" dirty="0" err="1"/>
              <a:t>逻辑的可判定性</a:t>
            </a:r>
            <a:endParaRPr lang="en-US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3BF45-5D21-BEF2-1E31-C9FFDF53F473}"/>
              </a:ext>
            </a:extLst>
          </p:cNvPr>
          <p:cNvSpPr txBox="1"/>
          <p:nvPr/>
        </p:nvSpPr>
        <p:spPr>
          <a:xfrm>
            <a:off x="847788" y="1737965"/>
            <a:ext cx="98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给定谓词逻辑的命题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可判定性问题要回答的是：是否可以找到一个算法，能够判定   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kumimoji="1" lang="en" altLang="zh-CN" dirty="0"/>
              <a:t> </a:t>
            </a:r>
            <a:r>
              <a:rPr kumimoji="1" lang="zh-CN" altLang="en-US" dirty="0"/>
              <a:t>成立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BD69A-5286-4FAB-ABC7-77DE6F05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06" y="1821031"/>
            <a:ext cx="234950" cy="203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06BD3AB-47BB-DE8F-4EFB-52225A0D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65" y="2358096"/>
            <a:ext cx="5838060" cy="21418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FD7D3ED-E4BE-5384-BC3F-7C8D8981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365" y="4671406"/>
            <a:ext cx="2429549" cy="165209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62CABE-72BA-D4CC-36FA-4A46DBB2E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90" y="2458146"/>
            <a:ext cx="2515567" cy="123037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0E84D08-5673-4663-6193-580BB8B91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474" y="2560903"/>
            <a:ext cx="2501708" cy="112761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A6926AB-6334-57E6-6161-465BE329A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3018" y="4039369"/>
            <a:ext cx="4039045" cy="31288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9EF7EAA-795D-B8C1-4AFD-A464203D1311}"/>
              </a:ext>
            </a:extLst>
          </p:cNvPr>
          <p:cNvSpPr txBox="1"/>
          <p:nvPr/>
        </p:nvSpPr>
        <p:spPr>
          <a:xfrm>
            <a:off x="978543" y="4809751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由于下标可以重复选取（上面的例子重复选取 了下标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），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Post</a:t>
            </a:r>
            <a:r>
              <a:rPr kumimoji="1"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zh-CN" altLang="en-US" dirty="0"/>
              <a:t>对应问题要搜索的可能下标的空间是 </a:t>
            </a:r>
            <a:r>
              <a:rPr kumimoji="1" lang="zh-CN" altLang="en-US" b="1" dirty="0"/>
              <a:t>无限的</a:t>
            </a:r>
          </a:p>
        </p:txBody>
      </p:sp>
    </p:spTree>
    <p:extLst>
      <p:ext uri="{BB962C8B-B14F-4D97-AF65-F5344CB8AC3E}">
        <p14:creationId xmlns:p14="http://schemas.microsoft.com/office/powerpoint/2010/main" val="278739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谓词逻辑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E80638-8808-4E58-C49D-33A6F9AF431F}"/>
              </a:ext>
            </a:extLst>
          </p:cNvPr>
          <p:cNvSpPr>
            <a:spLocks noGrp="1"/>
          </p:cNvSpPr>
          <p:nvPr/>
        </p:nvSpPr>
        <p:spPr>
          <a:xfrm>
            <a:off x="550092" y="909489"/>
            <a:ext cx="5146040" cy="541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sym typeface="+mn-ea"/>
              </a:rPr>
              <a:t> </a:t>
            </a:r>
            <a:r>
              <a:rPr lang="en-US" altLang="en-US" b="1" dirty="0" err="1">
                <a:sym typeface="+mn-ea"/>
              </a:rPr>
              <a:t>谓词</a:t>
            </a:r>
            <a:r>
              <a:rPr lang="en-US" altLang="en-US" b="1" dirty="0" err="1"/>
              <a:t>逻辑的可判定性</a:t>
            </a:r>
            <a:endParaRPr lang="en-US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4F6284-21D8-9B36-64D9-3C3F2E82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32" y="1912346"/>
            <a:ext cx="6263191" cy="921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127EEC-6B76-B2CF-6342-D067DAC29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65" y="3136079"/>
            <a:ext cx="6263191" cy="6812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F67565-28B4-16FA-6610-32626F22F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078" y="4253255"/>
            <a:ext cx="6068245" cy="7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0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回顾：计算复杂性理论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A416C-161E-C943-81D9-382271CC9283}"/>
              </a:ext>
            </a:extLst>
          </p:cNvPr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4322618" y="2728692"/>
            <a:ext cx="5077379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7389600" y="2728692"/>
            <a:ext cx="465791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C54B9-3BD1-D847-9B82-495D1B5764F0}"/>
              </a:ext>
            </a:extLst>
          </p:cNvPr>
          <p:cNvSpPr txBox="1"/>
          <p:nvPr/>
        </p:nvSpPr>
        <p:spPr>
          <a:xfrm>
            <a:off x="10148061" y="3819941"/>
            <a:ext cx="1753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b="1" dirty="0">
                <a:solidFill>
                  <a:srgbClr val="C00000"/>
                </a:solidFill>
              </a:rPr>
              <a:t>谓词逻辑的可满足性问题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8721101" y="2890361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6073582" y="2913597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348787-DE7D-C046-A4B0-A7174E820854}"/>
              </a:ext>
            </a:extLst>
          </p:cNvPr>
          <p:cNvSpPr/>
          <p:nvPr/>
        </p:nvSpPr>
        <p:spPr>
          <a:xfrm>
            <a:off x="5009435" y="4048457"/>
            <a:ext cx="1403231" cy="1363478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48874C-753C-704F-A8A9-791A33A105EC}"/>
              </a:ext>
            </a:extLst>
          </p:cNvPr>
          <p:cNvSpPr txBox="1"/>
          <p:nvPr/>
        </p:nvSpPr>
        <p:spPr>
          <a:xfrm>
            <a:off x="5288640" y="4475804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7583027" y="210227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P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!= NP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FD56A5-F4D1-5A1A-B293-F9810C47F236}"/>
              </a:ext>
            </a:extLst>
          </p:cNvPr>
          <p:cNvSpPr txBox="1"/>
          <p:nvPr/>
        </p:nvSpPr>
        <p:spPr>
          <a:xfrm>
            <a:off x="7583027" y="4173712"/>
            <a:ext cx="175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NP-Complete </a:t>
            </a:r>
            <a:r>
              <a:rPr kumimoji="1" lang="zh-CN" altLang="en-US" dirty="0"/>
              <a:t>问题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E3539E7-5C68-2ABE-85A1-183D62C16CE2}"/>
              </a:ext>
            </a:extLst>
          </p:cNvPr>
          <p:cNvSpPr/>
          <p:nvPr/>
        </p:nvSpPr>
        <p:spPr>
          <a:xfrm>
            <a:off x="8008954" y="4960306"/>
            <a:ext cx="891991" cy="54091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391D87-3B85-7C51-5FE6-6FBDC13AF32E}"/>
              </a:ext>
            </a:extLst>
          </p:cNvPr>
          <p:cNvSpPr txBox="1"/>
          <p:nvPr/>
        </p:nvSpPr>
        <p:spPr>
          <a:xfrm>
            <a:off x="665018" y="2275979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NP-Hard</a:t>
            </a:r>
            <a:r>
              <a:rPr kumimoji="1" lang="zh-CN" altLang="en-US" dirty="0"/>
              <a:t> 问题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-</a:t>
            </a:r>
            <a:r>
              <a:rPr kumimoji="1" lang="zh-CN" altLang="en-US" dirty="0"/>
              <a:t> 已经确定起码比</a:t>
            </a:r>
            <a:r>
              <a:rPr kumimoji="1" lang="en-US" altLang="zh-CN" dirty="0"/>
              <a:t>NP</a:t>
            </a:r>
            <a:r>
              <a:rPr kumimoji="1" lang="zh-CN" altLang="en-US" dirty="0"/>
              <a:t>问题更难解决的问题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C4AF1F-56FB-CBB0-E1CB-885E167A8C01}"/>
              </a:ext>
            </a:extLst>
          </p:cNvPr>
          <p:cNvSpPr txBox="1"/>
          <p:nvPr/>
        </p:nvSpPr>
        <p:spPr>
          <a:xfrm>
            <a:off x="695815" y="3349657"/>
            <a:ext cx="3634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NP-Complete</a:t>
            </a:r>
            <a:r>
              <a:rPr kumimoji="1" lang="zh-CN" altLang="en-US" dirty="0"/>
              <a:t> 问题</a:t>
            </a:r>
            <a:endParaRPr kumimoji="1" lang="en-US" altLang="zh-CN" dirty="0"/>
          </a:p>
          <a:p>
            <a:r>
              <a:rPr kumimoji="1" lang="en-US" altLang="zh-CN" dirty="0"/>
              <a:t>       - NP </a:t>
            </a:r>
            <a:r>
              <a:rPr kumimoji="1" lang="zh-CN" altLang="en-US" dirty="0"/>
              <a:t>问题</a:t>
            </a:r>
            <a:endParaRPr kumimoji="1" lang="en-US" altLang="zh-CN" dirty="0"/>
          </a:p>
          <a:p>
            <a:r>
              <a:rPr kumimoji="1" lang="zh-CN" altLang="en-US" dirty="0"/>
              <a:t> 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NP-Hard </a:t>
            </a:r>
            <a:r>
              <a:rPr kumimoji="1" lang="zh-CN" altLang="en-US" dirty="0"/>
              <a:t>问题</a:t>
            </a:r>
            <a:endParaRPr kumimoji="1" lang="en-US" altLang="zh-CN" dirty="0"/>
          </a:p>
          <a:p>
            <a:r>
              <a:rPr kumimoji="1" lang="zh-CN" altLang="en-US" dirty="0"/>
              <a:t> 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其他</a:t>
            </a:r>
            <a:r>
              <a:rPr kumimoji="1" lang="en" altLang="zh-CN" dirty="0"/>
              <a:t>NP</a:t>
            </a:r>
            <a:r>
              <a:rPr kumimoji="1" lang="zh-CN" altLang="en-US" dirty="0"/>
              <a:t>的问题都可在多项式</a:t>
            </a:r>
            <a:endParaRPr kumimoji="1" lang="en-US" altLang="zh-CN" dirty="0"/>
          </a:p>
          <a:p>
            <a:r>
              <a:rPr kumimoji="1" lang="zh-CN" altLang="en-US" dirty="0"/>
              <a:t>          时间内归约为它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773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</a:t>
            </a:r>
            <a:r>
              <a:rPr lang="en-US" altLang="en-US" b="1" dirty="0" err="1">
                <a:latin typeface="+mj-ea"/>
              </a:rPr>
              <a:t>与</a:t>
            </a:r>
            <a:r>
              <a:rPr lang="" altLang="en-US" sz="4400" b="1" dirty="0">
                <a:latin typeface="+mj-ea"/>
              </a:rPr>
              <a:t>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0" indent="0">
              <a:buNone/>
            </a:pPr>
            <a:r>
              <a:rPr lang="" altLang="en-US" sz="2800" b="1" dirty="0">
                <a:solidFill>
                  <a:srgbClr val="C00000"/>
                </a:solidFill>
              </a:rPr>
              <a:t>一</a:t>
            </a:r>
            <a:r>
              <a:rPr lang="zh-CN" altLang="en-US" sz="2800" b="1" dirty="0">
                <a:solidFill>
                  <a:srgbClr val="C00000"/>
                </a:solidFill>
              </a:rPr>
              <a:t>、</a:t>
            </a:r>
            <a:r>
              <a:rPr lang="" altLang="en-US" sz="2800" b="1" dirty="0">
                <a:solidFill>
                  <a:srgbClr val="C00000"/>
                </a:solidFill>
              </a:rPr>
              <a:t>课程内容回顾与补充</a:t>
            </a:r>
          </a:p>
          <a:p>
            <a:pPr marL="0" indent="0">
              <a:buNone/>
            </a:pPr>
            <a:endParaRPr lang="" altLang="en-US" sz="2800" dirty="0"/>
          </a:p>
          <a:p>
            <a:pPr marL="0" indent="0">
              <a:buNone/>
            </a:pPr>
            <a:r>
              <a:rPr lang="en-US" altLang="en-US" b="1" dirty="0" err="1"/>
              <a:t>二</a:t>
            </a:r>
            <a:r>
              <a:rPr lang="zh-CN" altLang="en-US" b="1" dirty="0"/>
              <a:t>、</a:t>
            </a:r>
            <a:r>
              <a:rPr lang="en-US" altLang="en-US" b="1" dirty="0"/>
              <a:t>作业问题讲解</a:t>
            </a:r>
            <a:endParaRPr lang="en-US" altLang="en-US" sz="2800" b="1" dirty="0"/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" altLang="en-US" sz="2800" b="1" dirty="0"/>
              <a:t>三</a:t>
            </a:r>
            <a:r>
              <a:rPr lang="zh-CN" altLang="en-US" b="1" dirty="0"/>
              <a:t>、</a:t>
            </a:r>
            <a:r>
              <a:rPr lang="" altLang="en-US" sz="2800" b="1" dirty="0"/>
              <a:t>疑问解答</a:t>
            </a:r>
            <a:endParaRPr lang="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可满足性模理论SMT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5C428C-FC56-8E4B-2076-97C5230DE66F}"/>
              </a:ext>
            </a:extLst>
          </p:cNvPr>
          <p:cNvSpPr txBox="1"/>
          <p:nvPr/>
        </p:nvSpPr>
        <p:spPr>
          <a:xfrm>
            <a:off x="822348" y="1250527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一般性模理论概念：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6381F-0AD5-2D6E-62AF-08C6B57D8945}"/>
              </a:ext>
            </a:extLst>
          </p:cNvPr>
          <p:cNvSpPr txBox="1"/>
          <p:nvPr/>
        </p:nvSpPr>
        <p:spPr>
          <a:xfrm>
            <a:off x="822348" y="1936281"/>
            <a:ext cx="8588415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GB" sz="2000" dirty="0"/>
              <a:t>因为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问题在实际问题的表达能力上局限性比较大，所以对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问题进行了扩展，通过把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问题与谓词逻辑的子集，生成了一个新的理论，即可满足性模理论</a:t>
            </a:r>
            <a:r>
              <a:rPr kumimoji="1" lang="en-US" altLang="zh-CN" sz="2000" dirty="0"/>
              <a:t>(</a:t>
            </a:r>
            <a:r>
              <a:rPr kumimoji="1" lang="en-GB" altLang="zh-CN" sz="2000" dirty="0" err="1"/>
              <a:t>satisfiablity</a:t>
            </a:r>
            <a:r>
              <a:rPr kumimoji="1" lang="en-GB" altLang="zh-CN" sz="2000" dirty="0"/>
              <a:t> modulo theory), </a:t>
            </a:r>
            <a:r>
              <a:rPr kumimoji="1" lang="zh-CN" altLang="en-US" sz="2000" dirty="0"/>
              <a:t>简称</a:t>
            </a:r>
            <a:r>
              <a:rPr kumimoji="1" lang="en-GB" altLang="zh-CN" sz="2000" dirty="0"/>
              <a:t>SMT</a:t>
            </a:r>
            <a:r>
              <a:rPr kumimoji="1" lang="zh-CN" altLang="en-GB" sz="2000" dirty="0"/>
              <a:t>。</a:t>
            </a:r>
            <a:r>
              <a:rPr kumimoji="1" lang="zh-CN" altLang="en-US" sz="2000" dirty="0"/>
              <a:t>而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问题即是判断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是否可满足问题。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5AE958-0183-456F-E16A-A31833C91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58" y="4123166"/>
            <a:ext cx="6740324" cy="1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等式与未解释函数理论</a:t>
            </a:r>
            <a:r>
              <a:rPr lang="zh-CN" altLang="en-US" sz="4400" b="1" dirty="0">
                <a:latin typeface="+mj-ea"/>
              </a:rPr>
              <a:t>（</a:t>
            </a:r>
            <a:r>
              <a:rPr lang="en-US" altLang="zh-CN" sz="4400" b="1" dirty="0">
                <a:latin typeface="+mj-ea"/>
              </a:rPr>
              <a:t>EUF</a:t>
            </a:r>
            <a:r>
              <a:rPr lang="zh-CN" altLang="en-US" sz="4400" b="1" dirty="0">
                <a:latin typeface="+mj-ea"/>
              </a:rPr>
              <a:t>）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0A0640-65AB-E409-5C77-C26A8EDC63D3}"/>
              </a:ext>
            </a:extLst>
          </p:cNvPr>
          <p:cNvSpPr txBox="1"/>
          <p:nvPr/>
        </p:nvSpPr>
        <p:spPr>
          <a:xfrm>
            <a:off x="408054" y="1348850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语法</a:t>
            </a:r>
            <a:r>
              <a:rPr kumimoji="1" lang="en-US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(Syntax)</a:t>
            </a:r>
            <a:endParaRPr kumimoji="1" lang="en-US" altLang="zh-CN" sz="2000" b="1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AA1166-626C-A6B7-3BE6-770A5EDE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76" y="1684220"/>
            <a:ext cx="5393515" cy="20729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33E63D-D04E-AA10-104A-85CCF53AC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946" y="1906022"/>
            <a:ext cx="2937386" cy="13061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7BB8726-38FA-9F58-7AF8-BFB70D2149CE}"/>
              </a:ext>
            </a:extLst>
          </p:cNvPr>
          <p:cNvSpPr txBox="1"/>
          <p:nvPr/>
        </p:nvSpPr>
        <p:spPr>
          <a:xfrm>
            <a:off x="454172" y="3369212"/>
            <a:ext cx="53447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非终结符</a:t>
            </a:r>
            <a:r>
              <a:rPr kumimoji="1" lang="en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kumimoji="1" lang="zh-CN" altLang="en-US" sz="2000" b="1" dirty="0"/>
              <a:t>代表表达式，包括：</a:t>
            </a:r>
            <a:endParaRPr kumimoji="1" lang="en-US" altLang="zh-CN" sz="2000" b="1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原子命题变量</a:t>
            </a:r>
            <a:r>
              <a:rPr kumimoji="1" lang="en-US" altLang="zh-CN" dirty="0"/>
              <a:t>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kumimoji="1"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原子命题常 量</a:t>
            </a:r>
            <a:r>
              <a:rPr kumimoji="1" lang="en-US" altLang="zh-CN" dirty="0"/>
              <a:t>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和表达式上的计算</a:t>
            </a:r>
            <a:r>
              <a:rPr kumimoji="1" lang="en-US" altLang="zh-CN" dirty="0"/>
              <a:t>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zh-CN" altLang="en" dirty="0"/>
              <a:t>，</a:t>
            </a:r>
            <a:r>
              <a:rPr kumimoji="1" lang="zh-CN" altLang="en-US" dirty="0"/>
              <a:t>其中函数符号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kumimoji="1" lang="zh-CN" altLang="en-US" dirty="0"/>
              <a:t>是未解释的</a:t>
            </a:r>
          </a:p>
        </p:txBody>
      </p:sp>
    </p:spTree>
    <p:extLst>
      <p:ext uri="{BB962C8B-B14F-4D97-AF65-F5344CB8AC3E}">
        <p14:creationId xmlns:p14="http://schemas.microsoft.com/office/powerpoint/2010/main" val="298618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回顾：EUF理论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什么是未解释函数？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49DF8D9-047E-414B-86FB-AE2750D17C3D}"/>
              </a:ext>
            </a:extLst>
          </p:cNvPr>
          <p:cNvCxnSpPr>
            <a:cxnSpLocks/>
          </p:cNvCxnSpPr>
          <p:nvPr/>
        </p:nvCxnSpPr>
        <p:spPr>
          <a:xfrm>
            <a:off x="1049323" y="2889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4DB7DD-458D-4B2D-A0A3-DF768D9A9A91}"/>
                  </a:ext>
                </a:extLst>
              </p:cNvPr>
              <p:cNvSpPr txBox="1"/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4DB7DD-458D-4B2D-A0A3-DF768D9A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ADE225-F993-40BC-A8D0-2F5822DC9260}"/>
                  </a:ext>
                </a:extLst>
              </p:cNvPr>
              <p:cNvSpPr txBox="1"/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𝐶𝑜𝑛𝑔𝑟𝑢𝑒𝑛𝑐𝑒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ADE225-F993-40BC-A8D0-2F5822DC9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4A3F63-1683-4793-879C-7EF078CACFBD}"/>
                  </a:ext>
                </a:extLst>
              </p:cNvPr>
              <p:cNvSpPr txBox="1"/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4A3F63-1683-4793-879C-7EF078CA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A260A8-052D-4664-9E58-8B77DD612EE3}"/>
                  </a:ext>
                </a:extLst>
              </p:cNvPr>
              <p:cNvSpPr txBox="1"/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A260A8-052D-4664-9E58-8B77DD61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EAF2A0-EF03-4D44-8B2B-2004990AA49C}"/>
                  </a:ext>
                </a:extLst>
              </p:cNvPr>
              <p:cNvSpPr txBox="1"/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EAF2A0-EF03-4D44-8B2B-2004990A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BFC1154-12D2-4090-9F5D-CC4DE02D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3" y="3661552"/>
            <a:ext cx="7446973" cy="29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2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回顾：EUF理论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E8C81A-00DC-46C2-BE73-54BE41C04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9" y="1218794"/>
            <a:ext cx="10056498" cy="51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2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回顾：EUF理论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4DD05-9298-4F14-8519-25FE2410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55" y="3429000"/>
            <a:ext cx="8058564" cy="24575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DDAA2F-01CD-4B99-BFAD-67854BE427DD}"/>
              </a:ext>
            </a:extLst>
          </p:cNvPr>
          <p:cNvSpPr txBox="1"/>
          <p:nvPr/>
        </p:nvSpPr>
        <p:spPr>
          <a:xfrm>
            <a:off x="480722" y="1480641"/>
            <a:ext cx="73276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EUF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理论证明算法等价和翻译验证中，最后都需要去证明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		P1 /\</a:t>
            </a:r>
            <a:r>
              <a:rPr kumimoji="1" lang="zh-CN" altLang="en-US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P2</a:t>
            </a:r>
            <a:r>
              <a:rPr kumimoji="1" lang="zh-CN" altLang="en-US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-&gt; out_1 == out_2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28C44-3C5D-4BE3-B2DF-73F4555A4FC4}"/>
              </a:ext>
            </a:extLst>
          </p:cNvPr>
          <p:cNvSpPr txBox="1"/>
          <p:nvPr/>
        </p:nvSpPr>
        <p:spPr>
          <a:xfrm>
            <a:off x="480722" y="2793374"/>
            <a:ext cx="10661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如果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P1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或者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P2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为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False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该式子也成立，这样还能证明算法等价或者进行翻译验证吗？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896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EUF理论: </a:t>
            </a:r>
            <a:r>
              <a:rPr lang="" altLang="en-US" sz="4400" dirty="0">
                <a:latin typeface="+mj-ea"/>
              </a:rPr>
              <a:t>判定算法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074409-692D-C4D4-0A75-57111B0F41F3}"/>
              </a:ext>
            </a:extLst>
          </p:cNvPr>
          <p:cNvSpPr txBox="1"/>
          <p:nvPr/>
        </p:nvSpPr>
        <p:spPr>
          <a:xfrm>
            <a:off x="480722" y="1480641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计算复杂性</a:t>
            </a:r>
            <a:endParaRPr kumimoji="1" lang="zh-CN" altLang="en-US" sz="32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9DEA2-D956-8B96-573C-E7E52773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64" y="2116740"/>
            <a:ext cx="7772400" cy="9658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D9929F-3EFE-16B9-E397-0A6D0459B5C5}"/>
              </a:ext>
            </a:extLst>
          </p:cNvPr>
          <p:cNvSpPr txBox="1"/>
          <p:nvPr/>
        </p:nvSpPr>
        <p:spPr>
          <a:xfrm>
            <a:off x="1011864" y="3195458"/>
            <a:ext cx="889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这意味着在对一般的逻辑命题而言，尚未找到</a:t>
            </a:r>
            <a:r>
              <a:rPr kumimoji="1" lang="zh-CN" altLang="en-US" sz="2000" dirty="0">
                <a:solidFill>
                  <a:srgbClr val="C00000"/>
                </a:solidFill>
              </a:rPr>
              <a:t>多项式时间</a:t>
            </a:r>
            <a:r>
              <a:rPr kumimoji="1" lang="zh-CN" altLang="en-US" sz="2000" dirty="0"/>
              <a:t>的算法；</a:t>
            </a:r>
            <a:endParaRPr kumimoji="1" lang="en-US" altLang="zh-CN" sz="2000" dirty="0"/>
          </a:p>
          <a:p>
            <a:r>
              <a:rPr kumimoji="1" lang="zh-CN" altLang="en-US" sz="2000" dirty="0"/>
              <a:t>但是，目前已经研究了可行的算法，能够对实际问题高效求解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94FF84-EF33-BB56-4F52-9E83D8E408D9}"/>
              </a:ext>
            </a:extLst>
          </p:cNvPr>
          <p:cNvSpPr txBox="1"/>
          <p:nvPr/>
        </p:nvSpPr>
        <p:spPr>
          <a:xfrm>
            <a:off x="590592" y="423028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全等闭包判定算法</a:t>
            </a:r>
            <a:endParaRPr kumimoji="1" lang="zh-CN" altLang="en-US" sz="32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22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en-US" altLang="en-US" sz="4400" b="1" dirty="0" err="1">
                <a:latin typeface="+mj-ea"/>
              </a:rPr>
              <a:t>概念</a:t>
            </a:r>
            <a:endParaRPr lang="" altLang="en-US" sz="4400" b="1" dirty="0">
              <a:latin typeface="+mj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323E7C-8A78-6A48-864F-84996A27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1830532"/>
            <a:ext cx="5880100" cy="27813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F79C46-F814-1F41-ACB2-AE2F0356D8BA}"/>
              </a:ext>
            </a:extLst>
          </p:cNvPr>
          <p:cNvSpPr txBox="1"/>
          <p:nvPr/>
        </p:nvSpPr>
        <p:spPr>
          <a:xfrm>
            <a:off x="581890" y="1307312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语法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CF720BD-135A-E14B-9A0F-30823769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" y="4851400"/>
            <a:ext cx="2616200" cy="17272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4D23EB3-4D76-E048-8414-50CC9D1F807A}"/>
              </a:ext>
            </a:extLst>
          </p:cNvPr>
          <p:cNvSpPr txBox="1"/>
          <p:nvPr/>
        </p:nvSpPr>
        <p:spPr>
          <a:xfrm>
            <a:off x="581889" y="449866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例子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B67B3C-1F5A-7A4C-A9B0-8053D37FE8CB}"/>
              </a:ext>
            </a:extLst>
          </p:cNvPr>
          <p:cNvSpPr txBox="1"/>
          <p:nvPr/>
        </p:nvSpPr>
        <p:spPr>
          <a:xfrm>
            <a:off x="5357523" y="1307312"/>
            <a:ext cx="5546711" cy="2128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变量论域</a:t>
            </a:r>
            <a:endParaRPr kumimoji="1" lang="en-US" altLang="zh-CN" sz="28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整数域  </a:t>
            </a:r>
            <a:r>
              <a:rPr kumimoji="1" lang="en-US" altLang="zh-CN" sz="2400" dirty="0"/>
              <a:t>LIA</a:t>
            </a:r>
            <a:r>
              <a:rPr kumimoji="1" lang="zh-CN" altLang="en-US" sz="2400" dirty="0"/>
              <a:t>  ，复杂度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NPC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实数域  </a:t>
            </a:r>
            <a:r>
              <a:rPr kumimoji="1" lang="en-US" altLang="zh-CN" sz="2400" dirty="0"/>
              <a:t>LRA</a:t>
            </a:r>
            <a:r>
              <a:rPr kumimoji="1" lang="zh-CN" altLang="en-US" sz="2400" dirty="0"/>
              <a:t>， 复杂度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polynomial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整数实数混合，</a:t>
            </a:r>
            <a:r>
              <a:rPr kumimoji="1" lang="en-US" altLang="zh-CN" sz="2400" dirty="0"/>
              <a:t>LIRA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19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en-US" altLang="en-US" sz="4400" b="1" dirty="0" err="1">
                <a:latin typeface="+mj-ea"/>
              </a:rPr>
              <a:t>概念</a:t>
            </a:r>
            <a:endParaRPr lang="" altLang="en-US" sz="4400" b="1" dirty="0">
              <a:latin typeface="+mj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323E7C-8A78-6A48-864F-84996A27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1830532"/>
            <a:ext cx="5880100" cy="27813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F79C46-F814-1F41-ACB2-AE2F0356D8BA}"/>
              </a:ext>
            </a:extLst>
          </p:cNvPr>
          <p:cNvSpPr txBox="1"/>
          <p:nvPr/>
        </p:nvSpPr>
        <p:spPr>
          <a:xfrm>
            <a:off x="581890" y="1307312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语法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CF720BD-135A-E14B-9A0F-30823769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" y="4851400"/>
            <a:ext cx="2616200" cy="17272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4D23EB3-4D76-E048-8414-50CC9D1F807A}"/>
              </a:ext>
            </a:extLst>
          </p:cNvPr>
          <p:cNvSpPr txBox="1"/>
          <p:nvPr/>
        </p:nvSpPr>
        <p:spPr>
          <a:xfrm>
            <a:off x="581889" y="449866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例子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B67B3C-1F5A-7A4C-A9B0-8053D37FE8CB}"/>
              </a:ext>
            </a:extLst>
          </p:cNvPr>
          <p:cNvSpPr txBox="1"/>
          <p:nvPr/>
        </p:nvSpPr>
        <p:spPr>
          <a:xfrm>
            <a:off x="5357523" y="1307312"/>
            <a:ext cx="5546711" cy="2128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变量论域</a:t>
            </a:r>
            <a:endParaRPr kumimoji="1" lang="en-US" altLang="zh-CN" sz="28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整数域  </a:t>
            </a:r>
            <a:r>
              <a:rPr kumimoji="1" lang="en-US" altLang="zh-CN" sz="2400" dirty="0"/>
              <a:t>LIA</a:t>
            </a:r>
            <a:r>
              <a:rPr kumimoji="1" lang="zh-CN" altLang="en-US" sz="2400" dirty="0"/>
              <a:t>  ，复杂度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NPC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实数域  </a:t>
            </a:r>
            <a:r>
              <a:rPr kumimoji="1" lang="en-US" altLang="zh-CN" sz="2400" dirty="0"/>
              <a:t>LRA</a:t>
            </a:r>
            <a:r>
              <a:rPr kumimoji="1" lang="zh-CN" altLang="en-US" sz="2400" dirty="0"/>
              <a:t>， 复杂度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polynomial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整数实数混合，</a:t>
            </a:r>
            <a:r>
              <a:rPr kumimoji="1" lang="en-US" altLang="zh-CN" sz="2400" dirty="0"/>
              <a:t>LIRA</a:t>
            </a:r>
            <a:endParaRPr kumimoji="1"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1914C2-5F34-E3F1-B7C5-6F8B8FD5D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514" y="3869025"/>
            <a:ext cx="5720596" cy="21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0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Fourier-</a:t>
            </a:r>
            <a:r>
              <a:rPr lang="en-US" altLang="zh-CN" sz="2800" dirty="0" err="1">
                <a:solidFill>
                  <a:srgbClr val="FF0000"/>
                </a:solidFill>
              </a:rPr>
              <a:t>Motzkin</a:t>
            </a:r>
            <a:r>
              <a:rPr lang="zh-CN" altLang="en-US" sz="2800" dirty="0">
                <a:solidFill>
                  <a:srgbClr val="FF0000"/>
                </a:solidFill>
              </a:rPr>
              <a:t>消元法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单纯形法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分支定界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en-US" altLang="zh-CN" sz="4400" b="1" dirty="0">
                <a:latin typeface="+mj-ea"/>
              </a:rPr>
              <a:t>Fourier-Motzkin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1558" y="1713730"/>
            <a:ext cx="8225329" cy="280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解决</a:t>
            </a:r>
            <a:r>
              <a:rPr kumimoji="1" lang="zh-CN" altLang="en-US" sz="2400" dirty="0">
                <a:solidFill>
                  <a:srgbClr val="FF0000"/>
                </a:solidFill>
              </a:rPr>
              <a:t>实数论域</a:t>
            </a:r>
            <a:r>
              <a:rPr kumimoji="1" lang="zh-CN" altLang="en-US" sz="2400" dirty="0"/>
              <a:t>上的线性算数命题的算法</a:t>
            </a:r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核心思想：</a:t>
            </a:r>
            <a:r>
              <a:rPr kumimoji="1" lang="zh-CN" altLang="en-US" sz="2400" dirty="0">
                <a:solidFill>
                  <a:srgbClr val="FF0000"/>
                </a:solidFill>
              </a:rPr>
              <a:t>不断消去变量</a:t>
            </a:r>
            <a:r>
              <a:rPr kumimoji="1" lang="zh-CN" altLang="en-US" sz="2400" dirty="0"/>
              <a:t>，直到得到命题的最终结果</a:t>
            </a:r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在每一轮消去变量的过程中，都可能产生关系式数量爆炸</a:t>
            </a:r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不属于高效的算法</a:t>
            </a:r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在变量数量较少的情况下，该算法仍然是实用的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</a:t>
            </a:r>
            <a:r>
              <a:rPr lang="en-US" altLang="en-US" b="1" dirty="0" err="1">
                <a:latin typeface="+mj-ea"/>
              </a:rPr>
              <a:t>与</a:t>
            </a:r>
            <a:r>
              <a:rPr lang="" altLang="en-US" sz="4400" b="1" dirty="0">
                <a:latin typeface="+mj-ea"/>
              </a:rPr>
              <a:t>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0" indent="0">
              <a:buNone/>
            </a:pPr>
            <a:r>
              <a:rPr lang="" altLang="en-US" sz="2800" b="1" dirty="0">
                <a:solidFill>
                  <a:srgbClr val="C00000"/>
                </a:solidFill>
              </a:rPr>
              <a:t>一</a:t>
            </a:r>
            <a:r>
              <a:rPr lang="zh-CN" altLang="en-US" sz="2800" b="1" dirty="0">
                <a:solidFill>
                  <a:srgbClr val="C00000"/>
                </a:solidFill>
              </a:rPr>
              <a:t>、</a:t>
            </a:r>
            <a:r>
              <a:rPr lang="" altLang="en-US" sz="2800" b="1" dirty="0">
                <a:solidFill>
                  <a:srgbClr val="C00000"/>
                </a:solidFill>
              </a:rPr>
              <a:t>课程内容回顾与补充</a:t>
            </a:r>
          </a:p>
          <a:p>
            <a:pPr marL="0" indent="0">
              <a:buNone/>
            </a:pPr>
            <a:endParaRPr lang="" altLang="en-US" sz="2800" dirty="0"/>
          </a:p>
          <a:p>
            <a:pPr marL="0" indent="0">
              <a:buNone/>
            </a:pPr>
            <a:r>
              <a:rPr lang="en-US" altLang="en-US" b="1" dirty="0" err="1"/>
              <a:t>二</a:t>
            </a:r>
            <a:r>
              <a:rPr lang="zh-CN" altLang="en-US" b="1" dirty="0"/>
              <a:t>、</a:t>
            </a:r>
            <a:r>
              <a:rPr lang="en-US" altLang="en-US" b="1" dirty="0"/>
              <a:t>作业问题讲解</a:t>
            </a:r>
            <a:endParaRPr lang="en-US" altLang="en-US" sz="2800" b="1" dirty="0"/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" altLang="en-US" sz="2800" b="1" dirty="0"/>
              <a:t>三</a:t>
            </a:r>
            <a:r>
              <a:rPr lang="zh-CN" altLang="en-US" b="1" dirty="0"/>
              <a:t>、</a:t>
            </a:r>
            <a:r>
              <a:rPr lang="" altLang="en-US" sz="2800" b="1" dirty="0"/>
              <a:t>疑问解答</a:t>
            </a:r>
            <a:endParaRPr lang="" altLang="en-US" b="1" dirty="0"/>
          </a:p>
        </p:txBody>
      </p:sp>
    </p:spTree>
    <p:extLst>
      <p:ext uri="{BB962C8B-B14F-4D97-AF65-F5344CB8AC3E}">
        <p14:creationId xmlns:p14="http://schemas.microsoft.com/office/powerpoint/2010/main" val="1285037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" altLang="en-US" sz="4400" b="1" dirty="0">
                <a:latin typeface="+mj-ea"/>
              </a:rPr>
              <a:t>消元法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6A914A-1C76-DA43-8560-9974A6C5BD44}"/>
              </a:ext>
            </a:extLst>
          </p:cNvPr>
          <p:cNvSpPr txBox="1"/>
          <p:nvPr/>
        </p:nvSpPr>
        <p:spPr>
          <a:xfrm>
            <a:off x="594330" y="1332250"/>
            <a:ext cx="43973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" altLang="zh-CN" sz="2800" b="1" dirty="0"/>
              <a:t>Fourier-</a:t>
            </a:r>
            <a:r>
              <a:rPr kumimoji="1" lang="en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规范化</a:t>
            </a:r>
            <a:endParaRPr kumimoji="1"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578A4E-1B1B-534F-8F66-B13AC87D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47" y="1332250"/>
            <a:ext cx="2603500" cy="203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6DDE35-2B3C-9B41-8DD5-5721FAA0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367" y="1700550"/>
            <a:ext cx="2501900" cy="129540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DE75F2A2-EAD5-B348-A718-CAA92BC60C9A}"/>
              </a:ext>
            </a:extLst>
          </p:cNvPr>
          <p:cNvSpPr/>
          <p:nvPr/>
        </p:nvSpPr>
        <p:spPr>
          <a:xfrm>
            <a:off x="8331450" y="2036157"/>
            <a:ext cx="339365" cy="62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812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" altLang="en-US" sz="4400" b="1" dirty="0">
                <a:latin typeface="+mj-ea"/>
              </a:rPr>
              <a:t>消元法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6A914A-1C76-DA43-8560-9974A6C5BD44}"/>
              </a:ext>
            </a:extLst>
          </p:cNvPr>
          <p:cNvSpPr txBox="1"/>
          <p:nvPr/>
        </p:nvSpPr>
        <p:spPr>
          <a:xfrm>
            <a:off x="594330" y="1332250"/>
            <a:ext cx="439735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" altLang="zh-CN" sz="2800" b="1" dirty="0"/>
              <a:t>Fourier-</a:t>
            </a:r>
            <a:r>
              <a:rPr kumimoji="1" lang="en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/>
              <a:t>规范化</a:t>
            </a:r>
            <a:endParaRPr kumimoji="1"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/>
              <a:t>消元</a:t>
            </a:r>
            <a:endParaRPr kumimoji="1" lang="en-US" altLang="zh-CN" sz="2400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D68F42-431E-3D45-A040-F6F691E0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5" y="2657813"/>
            <a:ext cx="3035300" cy="20701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FF8203-9FC2-D040-8121-3A02BF05696E}"/>
              </a:ext>
            </a:extLst>
          </p:cNvPr>
          <p:cNvSpPr/>
          <p:nvPr/>
        </p:nvSpPr>
        <p:spPr>
          <a:xfrm>
            <a:off x="1414021" y="2872793"/>
            <a:ext cx="2158738" cy="10652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D95ED3-7E3D-9A4B-847B-41A4DECEB30A}"/>
              </a:ext>
            </a:extLst>
          </p:cNvPr>
          <p:cNvCxnSpPr/>
          <p:nvPr/>
        </p:nvCxnSpPr>
        <p:spPr>
          <a:xfrm flipV="1">
            <a:off x="3582186" y="3289955"/>
            <a:ext cx="1018094" cy="13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68FBBD7-07DC-394A-B476-DBD2423A9EE6}"/>
              </a:ext>
            </a:extLst>
          </p:cNvPr>
          <p:cNvSpPr txBox="1"/>
          <p:nvPr/>
        </p:nvSpPr>
        <p:spPr>
          <a:xfrm>
            <a:off x="4746556" y="310528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确定了变量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 的两个上界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88BE14-0BBA-2D46-8932-44BB00FA989C}"/>
              </a:ext>
            </a:extLst>
          </p:cNvPr>
          <p:cNvSpPr txBox="1"/>
          <p:nvPr/>
        </p:nvSpPr>
        <p:spPr>
          <a:xfrm>
            <a:off x="4600280" y="458811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确定了变量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 的一个下界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B92271-C852-184A-AA35-87F126874EA3}"/>
              </a:ext>
            </a:extLst>
          </p:cNvPr>
          <p:cNvSpPr/>
          <p:nvPr/>
        </p:nvSpPr>
        <p:spPr>
          <a:xfrm flipV="1">
            <a:off x="1415640" y="4075092"/>
            <a:ext cx="2015765" cy="515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717EF93-8352-F34C-9487-776A8A4D407C}"/>
              </a:ext>
            </a:extLst>
          </p:cNvPr>
          <p:cNvCxnSpPr>
            <a:stCxn id="13" idx="3"/>
          </p:cNvCxnSpPr>
          <p:nvPr/>
        </p:nvCxnSpPr>
        <p:spPr>
          <a:xfrm>
            <a:off x="3431405" y="4332967"/>
            <a:ext cx="1112316" cy="439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D3C712CA-A930-384F-BBD4-F7B7AD7B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1" y="5296075"/>
            <a:ext cx="3848100" cy="1397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68B342E-D91F-F94F-A46C-F4EB3718218A}"/>
              </a:ext>
            </a:extLst>
          </p:cNvPr>
          <p:cNvSpPr txBox="1"/>
          <p:nvPr/>
        </p:nvSpPr>
        <p:spPr>
          <a:xfrm>
            <a:off x="1150700" y="496582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保证变量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的下界都小于等于上界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2EB864-C132-8244-803E-159FCA9D9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635" y="5232716"/>
            <a:ext cx="2324100" cy="1358900"/>
          </a:xfrm>
          <a:prstGeom prst="rect">
            <a:avLst/>
          </a:prstGeom>
        </p:spPr>
      </p:pic>
      <p:sp>
        <p:nvSpPr>
          <p:cNvPr id="19" name="右箭头 18">
            <a:extLst>
              <a:ext uri="{FF2B5EF4-FFF2-40B4-BE49-F238E27FC236}">
                <a16:creationId xmlns:a16="http://schemas.microsoft.com/office/drawing/2014/main" id="{6FEDCC50-8343-D44C-83B1-00BECEA31BED}"/>
              </a:ext>
            </a:extLst>
          </p:cNvPr>
          <p:cNvSpPr/>
          <p:nvPr/>
        </p:nvSpPr>
        <p:spPr>
          <a:xfrm>
            <a:off x="4619133" y="5572551"/>
            <a:ext cx="278251" cy="64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422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" altLang="en-US" sz="4400" b="1" dirty="0">
                <a:latin typeface="+mj-ea"/>
              </a:rPr>
              <a:t>消元法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6A914A-1C76-DA43-8560-9974A6C5BD44}"/>
              </a:ext>
            </a:extLst>
          </p:cNvPr>
          <p:cNvSpPr txBox="1"/>
          <p:nvPr/>
        </p:nvSpPr>
        <p:spPr>
          <a:xfrm>
            <a:off x="635954" y="1443841"/>
            <a:ext cx="6955750" cy="5012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2800" b="1" dirty="0"/>
              <a:t>Fourier-</a:t>
            </a:r>
            <a:r>
              <a:rPr kumimoji="1" lang="en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规范化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消元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无界变量处理</a:t>
            </a:r>
            <a:endParaRPr kumimoji="1" lang="en-US" altLang="zh-CN" sz="2400" dirty="0"/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zh-CN" altLang="en-US" sz="2000" dirty="0"/>
              <a:t>当变量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的系数全为正，没有下界，</a:t>
            </a:r>
            <a:endParaRPr kumimoji="1" lang="en-US" altLang="zh-CN" sz="2000" dirty="0"/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zh-CN" altLang="en-US" sz="2000" dirty="0"/>
              <a:t>当变量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的系数全为负，没有上界</a:t>
            </a:r>
            <a:endParaRPr kumimoji="1" lang="en-US" altLang="zh-CN" sz="2000" dirty="0"/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zh-CN" altLang="en-US" sz="2000" dirty="0"/>
              <a:t>消元过程中，含有无界变量不等式可以直接剔除</a:t>
            </a:r>
            <a:endParaRPr kumimoji="1" lang="en-US" altLang="zh-CN" sz="2000" dirty="0"/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endParaRPr kumimoji="1" lang="en-US" altLang="zh-CN" sz="2800" b="1" dirty="0"/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F63291-9D52-EF54-99E5-20A4F76C6EC7}"/>
              </a:ext>
            </a:extLst>
          </p:cNvPr>
          <p:cNvSpPr txBox="1"/>
          <p:nvPr/>
        </p:nvSpPr>
        <p:spPr>
          <a:xfrm>
            <a:off x="1118191" y="5329099"/>
            <a:ext cx="99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只要在每次消元之前，我们进行剔除无界变量的操作，那么傅立叶</a:t>
            </a:r>
            <a:r>
              <a:rPr kumimoji="1" lang="en-US" altLang="zh-CN" sz="2000" b="1" dirty="0"/>
              <a:t>-</a:t>
            </a:r>
            <a:r>
              <a:rPr kumimoji="1" lang="zh-CN" altLang="en-US" sz="2000" b="1" dirty="0"/>
              <a:t>莫茨金消元法执行过程中，就不会出现命题中有超过一个变量，但是无法继续消元的情况。那么消元的最终结 果只剩下一个变量。</a:t>
            </a:r>
          </a:p>
        </p:txBody>
      </p:sp>
    </p:spTree>
    <p:extLst>
      <p:ext uri="{BB962C8B-B14F-4D97-AF65-F5344CB8AC3E}">
        <p14:creationId xmlns:p14="http://schemas.microsoft.com/office/powerpoint/2010/main" val="2767928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" altLang="en-US" sz="4400" b="1" dirty="0">
                <a:latin typeface="+mj-ea"/>
              </a:rPr>
              <a:t>消元法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6A914A-1C76-DA43-8560-9974A6C5BD44}"/>
              </a:ext>
            </a:extLst>
          </p:cNvPr>
          <p:cNvSpPr txBox="1"/>
          <p:nvPr/>
        </p:nvSpPr>
        <p:spPr>
          <a:xfrm>
            <a:off x="387861" y="1217013"/>
            <a:ext cx="4397358" cy="5197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2800" b="1" dirty="0"/>
              <a:t>Fourier-</a:t>
            </a:r>
            <a:r>
              <a:rPr kumimoji="1" lang="en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规范化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消元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无界变量处理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最终范围确定</a:t>
            </a:r>
            <a:endParaRPr kumimoji="1" lang="en-US" altLang="zh-CN" sz="2400" dirty="0"/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endParaRPr kumimoji="1" lang="en-US" altLang="zh-CN" sz="2400" dirty="0"/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endParaRPr kumimoji="1" lang="en-US" altLang="zh-CN" sz="2000" dirty="0"/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endParaRPr kumimoji="1" lang="en-US" altLang="zh-CN" sz="2800" b="1" dirty="0"/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1BBD74-6FDD-1B2F-7C3F-14E72F7CE304}"/>
              </a:ext>
            </a:extLst>
          </p:cNvPr>
          <p:cNvSpPr txBox="1"/>
          <p:nvPr/>
        </p:nvSpPr>
        <p:spPr>
          <a:xfrm>
            <a:off x="466194" y="4357102"/>
            <a:ext cx="427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假设命题</a:t>
            </a:r>
            <a:r>
              <a:rPr kumimoji="1" lang="en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kumimoji="1" lang="zh-CN" altLang="en-US" sz="2000" b="1" dirty="0"/>
              <a:t>经过消元后只剩下变量 </a:t>
            </a:r>
            <a:r>
              <a:rPr kumimoji="1" lang="en" altLang="zh-CN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" altLang="zh-CN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7E452B-E67F-B55B-1C00-90A3D2AA24B9}"/>
              </a:ext>
            </a:extLst>
          </p:cNvPr>
          <p:cNvSpPr txBox="1"/>
          <p:nvPr/>
        </p:nvSpPr>
        <p:spPr>
          <a:xfrm>
            <a:off x="5202866" y="1395581"/>
            <a:ext cx="7042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如果</a:t>
            </a:r>
            <a:r>
              <a:rPr kumimoji="1" lang="en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zh-CN" altLang="en-US" dirty="0"/>
              <a:t>是无上界的无界变量，且其下界为一组常量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kumimoji="1" lang="en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zh-CN" altLang="en-US" dirty="0">
                <a:latin typeface="Cambria Math" panose="02040503050406030204" pitchFamily="18" charset="0"/>
              </a:rPr>
              <a:t>，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….</a:t>
            </a:r>
            <a:r>
              <a:rPr kumimoji="1" lang="zh-CN" altLang="en" dirty="0">
                <a:latin typeface="Cambria Math" panose="02040503050406030204" pitchFamily="18" charset="0"/>
              </a:rPr>
              <a:t>，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kumimoji="1" lang="en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zh-CN" altLang="en" dirty="0"/>
              <a:t>，</a:t>
            </a:r>
            <a:endParaRPr kumimoji="1" lang="en-US" altLang="zh-CN" dirty="0"/>
          </a:p>
          <a:p>
            <a:r>
              <a:rPr kumimoji="1" lang="zh-CN" altLang="en-US" dirty="0"/>
              <a:t>那么变量</a:t>
            </a:r>
            <a:r>
              <a:rPr kumimoji="1" lang="en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zh-CN" altLang="en-US" dirty="0"/>
              <a:t>的取值范围是</a:t>
            </a:r>
            <a:r>
              <a:rPr kumimoji="1" lang="en-US" altLang="zh-CN" dirty="0"/>
              <a:t>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983CFF-DA87-D825-C1C5-4EEF094B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101" y="2171733"/>
            <a:ext cx="2642929" cy="3997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5F600A-47B8-8727-10FB-851FFE0F2827}"/>
              </a:ext>
            </a:extLst>
          </p:cNvPr>
          <p:cNvSpPr txBox="1"/>
          <p:nvPr/>
        </p:nvSpPr>
        <p:spPr>
          <a:xfrm>
            <a:off x="5202866" y="280088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如果</a:t>
            </a:r>
            <a:r>
              <a:rPr kumimoji="1" lang="en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zh-CN" altLang="en-US" dirty="0"/>
              <a:t>是无下界的无界变量，其上界为一组常量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en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zh-CN" altLang="en-US" dirty="0">
                <a:latin typeface="Cambria Math" panose="02040503050406030204" pitchFamily="18" charset="0"/>
              </a:rPr>
              <a:t>，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….</a:t>
            </a:r>
            <a:r>
              <a:rPr kumimoji="1" lang="zh-CN" altLang="en" dirty="0">
                <a:latin typeface="Cambria Math" panose="02040503050406030204" pitchFamily="18" charset="0"/>
              </a:rPr>
              <a:t>，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en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zh-CN" altLang="en" dirty="0"/>
              <a:t>，</a:t>
            </a:r>
            <a:endParaRPr kumimoji="1" lang="en-US" altLang="zh-CN" dirty="0"/>
          </a:p>
          <a:p>
            <a:r>
              <a:rPr kumimoji="1" lang="zh-CN" altLang="en-US" dirty="0"/>
              <a:t>那么变量</a:t>
            </a:r>
            <a:r>
              <a:rPr kumimoji="1" lang="en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zh-CN" altLang="en-US" dirty="0"/>
              <a:t>的取值范围是</a:t>
            </a:r>
            <a:r>
              <a:rPr kumimoji="1" lang="en-US" altLang="zh-CN" dirty="0"/>
              <a:t>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3FAFFD-6D04-1CAF-C4F5-AAFC8214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73" y="3447873"/>
            <a:ext cx="2587257" cy="5526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7B1F9A3-E775-F2FA-D4B0-821730D45D49}"/>
              </a:ext>
            </a:extLst>
          </p:cNvPr>
          <p:cNvSpPr txBox="1"/>
          <p:nvPr/>
        </p:nvSpPr>
        <p:spPr>
          <a:xfrm>
            <a:off x="5202866" y="4185876"/>
            <a:ext cx="673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如果</a:t>
            </a:r>
            <a:r>
              <a:rPr kumimoji="1" lang="en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zh-CN" altLang="en-US" dirty="0"/>
              <a:t>是有界变量，其上界为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en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zh-CN" altLang="en-US" dirty="0">
                <a:latin typeface="Cambria Math" panose="02040503050406030204" pitchFamily="18" charset="0"/>
              </a:rPr>
              <a:t>，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….</a:t>
            </a:r>
            <a:r>
              <a:rPr kumimoji="1" lang="zh-CN" altLang="en" dirty="0">
                <a:latin typeface="Cambria Math" panose="02040503050406030204" pitchFamily="18" charset="0"/>
              </a:rPr>
              <a:t>，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en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zh-CN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；</a:t>
            </a:r>
            <a:r>
              <a:rPr kumimoji="1" lang="zh-CN" altLang="en-US" dirty="0"/>
              <a:t>下界为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kumimoji="1" lang="en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zh-CN" altLang="en-US" dirty="0">
                <a:latin typeface="Cambria Math" panose="02040503050406030204" pitchFamily="18" charset="0"/>
              </a:rPr>
              <a:t>，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….</a:t>
            </a:r>
            <a:r>
              <a:rPr kumimoji="1" lang="zh-CN" altLang="en" dirty="0">
                <a:latin typeface="Cambria Math" panose="02040503050406030204" pitchFamily="18" charset="0"/>
              </a:rPr>
              <a:t>， </a:t>
            </a:r>
            <a:r>
              <a:rPr kumimoji="1"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kumimoji="1" lang="en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en-US" altLang="zh-CN" dirty="0"/>
          </a:p>
          <a:p>
            <a:r>
              <a:rPr kumimoji="1" lang="zh-CN" altLang="en-US" dirty="0"/>
              <a:t>那么首先需要求解命题：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39D1D8-E28A-06BB-EE57-75C226FD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033" y="4874103"/>
            <a:ext cx="4226442" cy="4197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47EF5F-788D-7071-B586-67E818A97C36}"/>
              </a:ext>
            </a:extLst>
          </p:cNvPr>
          <p:cNvSpPr txBox="1"/>
          <p:nvPr/>
        </p:nvSpPr>
        <p:spPr>
          <a:xfrm>
            <a:off x="5276605" y="5397131"/>
            <a:ext cx="697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如果为假，那么命题</a:t>
            </a:r>
            <a:r>
              <a:rPr kumimoji="1" lang="en-US" altLang="zh-CN" dirty="0"/>
              <a:t>P</a:t>
            </a:r>
            <a:r>
              <a:rPr kumimoji="1" lang="zh-CN" altLang="en-US" dirty="0"/>
              <a:t>不可满足，如果为真，变量</a:t>
            </a:r>
            <a:r>
              <a:rPr kumimoji="1" lang="en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" altLang="zh-CN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zh-CN" altLang="en-US" dirty="0"/>
              <a:t>的取值范围是：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D8B28A-3148-D30D-3C2E-971391F04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14" y="5962054"/>
            <a:ext cx="5222357" cy="3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2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" altLang="en-US" sz="4400" b="1" dirty="0">
                <a:latin typeface="+mj-ea"/>
              </a:rPr>
              <a:t>消元法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2A68C-5D91-8C40-AD22-EB13FE61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8" y="1128729"/>
            <a:ext cx="3716554" cy="23002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19F8E-9531-0247-8F23-B20C1F26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010" y="1402499"/>
            <a:ext cx="2371024" cy="1548091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6909B535-6C0A-7846-A7C0-9CAE0CBE5A27}"/>
              </a:ext>
            </a:extLst>
          </p:cNvPr>
          <p:cNvSpPr/>
          <p:nvPr/>
        </p:nvSpPr>
        <p:spPr>
          <a:xfrm>
            <a:off x="3674297" y="1680262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A9464A-B998-A242-B648-676829285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444" y="1739801"/>
            <a:ext cx="1598642" cy="873485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AD414C97-4618-C047-9331-2D00DCC16529}"/>
              </a:ext>
            </a:extLst>
          </p:cNvPr>
          <p:cNvSpPr/>
          <p:nvPr/>
        </p:nvSpPr>
        <p:spPr>
          <a:xfrm>
            <a:off x="7063106" y="1577942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z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D3BF39-20A7-F54C-A07A-97E7C78BC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997" y="4011899"/>
            <a:ext cx="2768600" cy="20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A627A-FF66-1041-83E0-8DC67B061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3401" y="1883299"/>
            <a:ext cx="1044889" cy="395565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18A89F65-0A69-C44E-90F0-C04991C379E0}"/>
              </a:ext>
            </a:extLst>
          </p:cNvPr>
          <p:cNvSpPr/>
          <p:nvPr/>
        </p:nvSpPr>
        <p:spPr>
          <a:xfrm>
            <a:off x="10002247" y="1788996"/>
            <a:ext cx="259496" cy="648682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1CF3A8F0-D9F9-904B-BF8C-F2590F47090D}"/>
              </a:ext>
            </a:extLst>
          </p:cNvPr>
          <p:cNvSpPr/>
          <p:nvPr/>
        </p:nvSpPr>
        <p:spPr>
          <a:xfrm>
            <a:off x="1167314" y="4396793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带回</a:t>
            </a:r>
          </a:p>
        </p:txBody>
      </p:sp>
    </p:spTree>
    <p:extLst>
      <p:ext uri="{BB962C8B-B14F-4D97-AF65-F5344CB8AC3E}">
        <p14:creationId xmlns:p14="http://schemas.microsoft.com/office/powerpoint/2010/main" val="3137685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2371" y="2118484"/>
            <a:ext cx="5903595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chemeClr val="tx1"/>
                </a:solidFill>
              </a:rPr>
              <a:t>Fourier-</a:t>
            </a:r>
            <a:r>
              <a:rPr lang="en-US" altLang="zh-CN" sz="3200" b="1" dirty="0" err="1">
                <a:solidFill>
                  <a:schemeClr val="tx1"/>
                </a:solidFill>
              </a:rPr>
              <a:t>Motzkin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3200" b="1" dirty="0"/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单纯形法</a:t>
            </a:r>
            <a:endParaRPr lang="zh-CN" altLang="en-US" sz="3200" b="1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3200" b="1" dirty="0"/>
              <a:t> 分支定界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：单纯形法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0145" y="1998345"/>
            <a:ext cx="9157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ym typeface="+mn-ea"/>
              </a:rPr>
              <a:t>单纯形法（Simplex Algorithm）于1947年由George Dantzig发明</a:t>
            </a:r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ym typeface="+mn-ea"/>
              </a:rPr>
              <a:t>最初用于解决线性规划问题</a:t>
            </a:r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ym typeface="+mn-ea"/>
              </a:rPr>
              <a:t>线性算数的可满足性问题是线性规划的一个</a:t>
            </a:r>
            <a:r>
              <a:rPr kumimoji="1" lang="zh-CN" altLang="en-US" sz="2400" dirty="0">
                <a:solidFill>
                  <a:srgbClr val="C00000"/>
                </a:solidFill>
                <a:sym typeface="+mn-ea"/>
              </a:rPr>
              <a:t>子问题</a:t>
            </a:r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ym typeface="+mn-ea"/>
              </a:rPr>
              <a:t>最坏情况下的时间复杂度是</a:t>
            </a:r>
            <a:r>
              <a:rPr kumimoji="1" lang="zh-CN" altLang="en-US" sz="2400" dirty="0">
                <a:solidFill>
                  <a:srgbClr val="C00000"/>
                </a:solidFill>
                <a:sym typeface="+mn-ea"/>
              </a:rPr>
              <a:t>指数级</a:t>
            </a:r>
            <a:r>
              <a:rPr kumimoji="1" lang="zh-CN" altLang="en-US" sz="2400" dirty="0">
                <a:sym typeface="+mn-ea"/>
              </a:rPr>
              <a:t>的</a:t>
            </a:r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ym typeface="+mn-ea"/>
              </a:rPr>
              <a:t>可以有效解决含有大量线性约束的线性算数问题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 err="1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：几何意义</a:t>
            </a:r>
            <a:endParaRPr lang="en-US" altLang="zh-CN" sz="4400" b="1" dirty="0"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722" y="1480641"/>
            <a:ext cx="7859844" cy="334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线性约束可满足性问题可以转换为几何问题</a:t>
            </a:r>
            <a:endParaRPr kumimoji="1" lang="en-US" altLang="zh-CN" sz="2400" dirty="0"/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每个变量代表一个维度</a:t>
            </a:r>
            <a:endParaRPr kumimoji="1" lang="en-US" altLang="zh-CN" sz="2400" dirty="0"/>
          </a:p>
          <a:p>
            <a:pPr marL="342900" indent="-34290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每个约束定义一个凸子空间</a:t>
            </a:r>
            <a:endParaRPr kumimoji="1"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不等式定义一个半空间</a:t>
            </a:r>
            <a:endParaRPr kumimoji="1"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等式定义一个超平面</a:t>
            </a:r>
            <a:endParaRPr kumimoji="1" lang="en-US" altLang="zh-CN" sz="2400" dirty="0"/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/>
              <a:t>解空间由半空间和超平面交集定义，形成一个凸多面体</a:t>
            </a:r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C4385-FBB4-232C-1BE8-55316E17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66" y="1881763"/>
            <a:ext cx="3787775" cy="32905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4DB0A9-68AC-D807-E7EE-78333C748D18}"/>
              </a:ext>
            </a:extLst>
          </p:cNvPr>
          <p:cNvSpPr txBox="1"/>
          <p:nvPr/>
        </p:nvSpPr>
        <p:spPr>
          <a:xfrm>
            <a:off x="2062449" y="5682159"/>
            <a:ext cx="7146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凸集可以这样描述</a:t>
            </a:r>
            <a:r>
              <a:rPr lang="en-US" altLang="zh-CN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用一条直线连接集合里两个元素，这条连线上的所有元素都在这个集合里，这个集合称为凸集；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6563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" altLang="en-US" sz="4400" b="1" dirty="0">
                <a:latin typeface="+mj-ea"/>
              </a:rPr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339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/>
              <a:t>标准形式</a:t>
            </a:r>
            <a:endParaRPr kumimoji="1" lang="en-US" altLang="zh-CN" sz="2400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5BF2AE-6796-C74D-BD63-5FEE1343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7" y="2413311"/>
            <a:ext cx="4672167" cy="2031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8FD1D2-9583-484A-828C-533B1158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88" y="1800519"/>
            <a:ext cx="3270753" cy="3430992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3FA2B8BF-0DAB-9341-B8A3-A5C60AD853A5}"/>
              </a:ext>
            </a:extLst>
          </p:cNvPr>
          <p:cNvSpPr/>
          <p:nvPr/>
        </p:nvSpPr>
        <p:spPr>
          <a:xfrm>
            <a:off x="5361910" y="2614890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标准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" altLang="en-US" sz="4400" b="1" dirty="0">
                <a:latin typeface="+mj-ea"/>
              </a:rPr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6468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/>
              <a:t>标准形式</a:t>
            </a:r>
            <a:endParaRPr kumimoji="1"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/>
              <a:t>几何学意义</a:t>
            </a:r>
            <a:endParaRPr kumimoji="1" lang="en-US" altLang="zh-CN" sz="2400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D3A59-6D76-4941-A958-352B55A8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4" y="2837467"/>
            <a:ext cx="3270753" cy="3430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77D969-5E29-5147-8572-C1CA5DCD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57" y="1436530"/>
            <a:ext cx="6125365" cy="51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  <p:extLst>
      <p:ext uri="{BB962C8B-B14F-4D97-AF65-F5344CB8AC3E}">
        <p14:creationId xmlns:p14="http://schemas.microsoft.com/office/powerpoint/2010/main" val="111645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" altLang="en-US" sz="4400" b="1" dirty="0">
                <a:latin typeface="+mj-ea"/>
              </a:rPr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6468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/>
              <a:t>标准形式</a:t>
            </a:r>
            <a:endParaRPr kumimoji="1"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/>
              <a:t>几何学意义</a:t>
            </a:r>
            <a:endParaRPr kumimoji="1" lang="en-US" altLang="zh-CN" sz="2400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77D969-5E29-5147-8572-C1CA5DCD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57" y="1436530"/>
            <a:ext cx="6125365" cy="51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4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线性算数理论</a:t>
            </a:r>
            <a:r>
              <a:rPr lang="zh-CN" altLang="en-US" sz="4400" dirty="0">
                <a:latin typeface="+mj-ea"/>
              </a:rPr>
              <a:t>：</a:t>
            </a:r>
            <a:r>
              <a:rPr lang="" altLang="en-US" sz="4400" dirty="0">
                <a:latin typeface="+mj-ea"/>
              </a:rPr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7045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标准形式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几何学意义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表格换轴</a:t>
            </a:r>
            <a:endParaRPr kumimoji="1" lang="en-US" altLang="zh-CN" sz="2400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202AC-742B-A448-A33D-946B211D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7" y="3023326"/>
            <a:ext cx="2019300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785D79-615A-FD4F-A8BF-BCD3FEB0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86" y="3718763"/>
            <a:ext cx="1269215" cy="16567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9C5485-50B1-5943-85A2-218CD50C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426" y="395373"/>
            <a:ext cx="4460684" cy="37807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E17F3D-8406-3D7F-3255-17CE8A37661F}"/>
              </a:ext>
            </a:extLst>
          </p:cNvPr>
          <p:cNvSpPr/>
          <p:nvPr/>
        </p:nvSpPr>
        <p:spPr>
          <a:xfrm>
            <a:off x="297712" y="3127624"/>
            <a:ext cx="595423" cy="22479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12700">
                <a:noFill/>
              </a:ln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18B11-2385-A5C4-D5D5-25882BA1C8A2}"/>
              </a:ext>
            </a:extLst>
          </p:cNvPr>
          <p:cNvSpPr txBox="1"/>
          <p:nvPr/>
        </p:nvSpPr>
        <p:spPr>
          <a:xfrm>
            <a:off x="137090" y="54934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基本变量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4BE50C-3C4E-5EF3-6985-E0CC0D42F9C6}"/>
              </a:ext>
            </a:extLst>
          </p:cNvPr>
          <p:cNvSpPr/>
          <p:nvPr/>
        </p:nvSpPr>
        <p:spPr>
          <a:xfrm>
            <a:off x="297712" y="3127624"/>
            <a:ext cx="1862945" cy="5911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12700">
                <a:noFill/>
              </a:ln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683EC1-84E7-18F1-8908-26EB09192A6A}"/>
              </a:ext>
            </a:extLst>
          </p:cNvPr>
          <p:cNvSpPr txBox="1"/>
          <p:nvPr/>
        </p:nvSpPr>
        <p:spPr>
          <a:xfrm>
            <a:off x="2280483" y="323852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非基本变量</a:t>
            </a:r>
          </a:p>
        </p:txBody>
      </p:sp>
    </p:spTree>
    <p:extLst>
      <p:ext uri="{BB962C8B-B14F-4D97-AF65-F5344CB8AC3E}">
        <p14:creationId xmlns:p14="http://schemas.microsoft.com/office/powerpoint/2010/main" val="776921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线性算数理论</a:t>
            </a:r>
            <a:r>
              <a:rPr lang="zh-CN" altLang="en-US" sz="4400" dirty="0">
                <a:latin typeface="+mj-ea"/>
              </a:rPr>
              <a:t>：</a:t>
            </a:r>
            <a:r>
              <a:rPr lang="" altLang="en-US" sz="4400" dirty="0">
                <a:latin typeface="+mj-ea"/>
              </a:rPr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7045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标准形式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几何学意义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表格换轴</a:t>
            </a:r>
            <a:endParaRPr kumimoji="1" lang="en-US" altLang="zh-CN" sz="2400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202AC-742B-A448-A33D-946B211D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7" y="3023326"/>
            <a:ext cx="2019300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785D79-615A-FD4F-A8BF-BCD3FEB0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86" y="3718763"/>
            <a:ext cx="1269215" cy="16567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9C5485-50B1-5943-85A2-218CD50C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426" y="395373"/>
            <a:ext cx="4460684" cy="37807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E17F3D-8406-3D7F-3255-17CE8A37661F}"/>
              </a:ext>
            </a:extLst>
          </p:cNvPr>
          <p:cNvSpPr/>
          <p:nvPr/>
        </p:nvSpPr>
        <p:spPr>
          <a:xfrm>
            <a:off x="297712" y="3127624"/>
            <a:ext cx="595423" cy="22479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12700">
                <a:noFill/>
              </a:ln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18B11-2385-A5C4-D5D5-25882BA1C8A2}"/>
              </a:ext>
            </a:extLst>
          </p:cNvPr>
          <p:cNvSpPr txBox="1"/>
          <p:nvPr/>
        </p:nvSpPr>
        <p:spPr>
          <a:xfrm>
            <a:off x="137090" y="54934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基本变量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4BE50C-3C4E-5EF3-6985-E0CC0D42F9C6}"/>
              </a:ext>
            </a:extLst>
          </p:cNvPr>
          <p:cNvSpPr/>
          <p:nvPr/>
        </p:nvSpPr>
        <p:spPr>
          <a:xfrm>
            <a:off x="297712" y="3127624"/>
            <a:ext cx="1862945" cy="5911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12700">
                <a:noFill/>
              </a:ln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683EC1-84E7-18F1-8908-26EB09192A6A}"/>
              </a:ext>
            </a:extLst>
          </p:cNvPr>
          <p:cNvSpPr txBox="1"/>
          <p:nvPr/>
        </p:nvSpPr>
        <p:spPr>
          <a:xfrm>
            <a:off x="2280483" y="323852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非基本变量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A5EE202-B481-2110-474A-1DE10348AAEC}"/>
              </a:ext>
            </a:extLst>
          </p:cNvPr>
          <p:cNvSpPr/>
          <p:nvPr/>
        </p:nvSpPr>
        <p:spPr>
          <a:xfrm>
            <a:off x="7981507" y="3051678"/>
            <a:ext cx="219739" cy="2152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AFADE3-518B-C025-48BE-3ADA4E9EBCF0}"/>
              </a:ext>
            </a:extLst>
          </p:cNvPr>
          <p:cNvSpPr txBox="1"/>
          <p:nvPr/>
        </p:nvSpPr>
        <p:spPr>
          <a:xfrm>
            <a:off x="4196182" y="4251574"/>
            <a:ext cx="682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首先，我们取初始值</a:t>
            </a:r>
            <a:r>
              <a:rPr lang="zh-CN" altLang="en-US" b="1" dirty="0">
                <a:latin typeface="Cambria Math" panose="02040503050406030204" pitchFamily="18" charset="0"/>
              </a:rPr>
              <a:t>x = 0、 y = 0</a:t>
            </a:r>
            <a:r>
              <a:rPr lang="zh-CN" altLang="en-US" b="1" dirty="0"/>
              <a:t>代入单纯形表，得到列变量的值：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F63437A-1C1F-9CA8-E8F4-6A992F836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232" y="4794405"/>
            <a:ext cx="1278270" cy="139810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1855111-2B1B-AFEB-3011-F29EBC93C556}"/>
              </a:ext>
            </a:extLst>
          </p:cNvPr>
          <p:cNvSpPr txBox="1"/>
          <p:nvPr/>
        </p:nvSpPr>
        <p:spPr>
          <a:xfrm>
            <a:off x="6712689" y="5170293"/>
            <a:ext cx="4912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对比列变量的取值范围，可知第一个不满足约束的列变量为</a:t>
            </a:r>
            <a:r>
              <a:rPr lang="en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F030DF-8272-E405-681F-A2F7D73E0F16}"/>
              </a:ext>
            </a:extLst>
          </p:cNvPr>
          <p:cNvSpPr/>
          <p:nvPr/>
        </p:nvSpPr>
        <p:spPr>
          <a:xfrm>
            <a:off x="2160657" y="3778102"/>
            <a:ext cx="1242644" cy="397972"/>
          </a:xfrm>
          <a:custGeom>
            <a:avLst/>
            <a:gdLst>
              <a:gd name="connsiteX0" fmla="*/ 0 w 1242644"/>
              <a:gd name="connsiteY0" fmla="*/ 0 h 397972"/>
              <a:gd name="connsiteX1" fmla="*/ 1242644 w 1242644"/>
              <a:gd name="connsiteY1" fmla="*/ 0 h 397972"/>
              <a:gd name="connsiteX2" fmla="*/ 1242644 w 1242644"/>
              <a:gd name="connsiteY2" fmla="*/ 397972 h 397972"/>
              <a:gd name="connsiteX3" fmla="*/ 0 w 1242644"/>
              <a:gd name="connsiteY3" fmla="*/ 397972 h 397972"/>
              <a:gd name="connsiteX4" fmla="*/ 0 w 1242644"/>
              <a:gd name="connsiteY4" fmla="*/ 0 h 39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644" h="397972" extrusionOk="0">
                <a:moveTo>
                  <a:pt x="0" y="0"/>
                </a:moveTo>
                <a:cubicBezTo>
                  <a:pt x="313586" y="-27475"/>
                  <a:pt x="741174" y="-61107"/>
                  <a:pt x="1242644" y="0"/>
                </a:cubicBezTo>
                <a:cubicBezTo>
                  <a:pt x="1240983" y="165775"/>
                  <a:pt x="1228835" y="233220"/>
                  <a:pt x="1242644" y="397972"/>
                </a:cubicBezTo>
                <a:cubicBezTo>
                  <a:pt x="961149" y="408731"/>
                  <a:pt x="571139" y="306940"/>
                  <a:pt x="0" y="397972"/>
                </a:cubicBezTo>
                <a:cubicBezTo>
                  <a:pt x="-19614" y="248790"/>
                  <a:pt x="-29557" y="76623"/>
                  <a:pt x="0" y="0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62AB1A-4274-28C7-495D-9FE3B4E2F1F5}"/>
              </a:ext>
            </a:extLst>
          </p:cNvPr>
          <p:cNvSpPr/>
          <p:nvPr/>
        </p:nvSpPr>
        <p:spPr>
          <a:xfrm>
            <a:off x="4895884" y="4822757"/>
            <a:ext cx="1242644" cy="397972"/>
          </a:xfrm>
          <a:custGeom>
            <a:avLst/>
            <a:gdLst>
              <a:gd name="connsiteX0" fmla="*/ 0 w 1242644"/>
              <a:gd name="connsiteY0" fmla="*/ 0 h 397972"/>
              <a:gd name="connsiteX1" fmla="*/ 1242644 w 1242644"/>
              <a:gd name="connsiteY1" fmla="*/ 0 h 397972"/>
              <a:gd name="connsiteX2" fmla="*/ 1242644 w 1242644"/>
              <a:gd name="connsiteY2" fmla="*/ 397972 h 397972"/>
              <a:gd name="connsiteX3" fmla="*/ 0 w 1242644"/>
              <a:gd name="connsiteY3" fmla="*/ 397972 h 397972"/>
              <a:gd name="connsiteX4" fmla="*/ 0 w 1242644"/>
              <a:gd name="connsiteY4" fmla="*/ 0 h 39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644" h="397972" extrusionOk="0">
                <a:moveTo>
                  <a:pt x="0" y="0"/>
                </a:moveTo>
                <a:cubicBezTo>
                  <a:pt x="313586" y="-27475"/>
                  <a:pt x="741174" y="-61107"/>
                  <a:pt x="1242644" y="0"/>
                </a:cubicBezTo>
                <a:cubicBezTo>
                  <a:pt x="1240983" y="165775"/>
                  <a:pt x="1228835" y="233220"/>
                  <a:pt x="1242644" y="397972"/>
                </a:cubicBezTo>
                <a:cubicBezTo>
                  <a:pt x="961149" y="408731"/>
                  <a:pt x="571139" y="306940"/>
                  <a:pt x="0" y="397972"/>
                </a:cubicBezTo>
                <a:cubicBezTo>
                  <a:pt x="-19614" y="248790"/>
                  <a:pt x="-29557" y="76623"/>
                  <a:pt x="0" y="0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345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线性算数理论</a:t>
            </a:r>
            <a:r>
              <a:rPr lang="zh-CN" altLang="en-US" sz="4400" dirty="0">
                <a:latin typeface="+mj-ea"/>
              </a:rPr>
              <a:t>：</a:t>
            </a:r>
            <a:r>
              <a:rPr lang="" altLang="en-US" sz="4400" dirty="0">
                <a:latin typeface="+mj-ea"/>
              </a:rPr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7045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标准形式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几何学意义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表格换轴</a:t>
            </a:r>
            <a:endParaRPr kumimoji="1" lang="en-US" altLang="zh-CN" sz="2400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202AC-742B-A448-A33D-946B211D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7" y="3023326"/>
            <a:ext cx="2019300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785D79-615A-FD4F-A8BF-BCD3FEB0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86" y="3718763"/>
            <a:ext cx="1269215" cy="16567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FF57C-DEDA-FD43-AEA9-E955AAF7B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50" y="4013744"/>
            <a:ext cx="35814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6ECCB1-5347-8249-AFDA-6B3752C37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216" y="4547144"/>
            <a:ext cx="4725176" cy="307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1354FF-9CE3-A841-AB13-DC510DCD4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250" y="4827250"/>
            <a:ext cx="4635500" cy="469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5699FD-7D22-A640-A6F4-5872D33D8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3814" y="4257380"/>
            <a:ext cx="1943100" cy="229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9C5485-50B1-5943-85A2-218CD50CC3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5426" y="395373"/>
            <a:ext cx="4460684" cy="378070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A2615857-2D63-CC3F-8A11-00517A10664B}"/>
              </a:ext>
            </a:extLst>
          </p:cNvPr>
          <p:cNvSpPr/>
          <p:nvPr/>
        </p:nvSpPr>
        <p:spPr>
          <a:xfrm>
            <a:off x="7225426" y="3095865"/>
            <a:ext cx="145670" cy="142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5539F44-19DF-0AA4-1453-303D36721183}"/>
              </a:ext>
            </a:extLst>
          </p:cNvPr>
          <p:cNvSpPr/>
          <p:nvPr/>
        </p:nvSpPr>
        <p:spPr>
          <a:xfrm>
            <a:off x="425905" y="3856074"/>
            <a:ext cx="313176" cy="32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D4D834B-5DB6-E185-6CA7-05D6B265B940}"/>
              </a:ext>
            </a:extLst>
          </p:cNvPr>
          <p:cNvSpPr/>
          <p:nvPr/>
        </p:nvSpPr>
        <p:spPr>
          <a:xfrm>
            <a:off x="1017785" y="3373089"/>
            <a:ext cx="313176" cy="32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A89798E-1EC4-FBC6-592D-F19077D92F76}"/>
              </a:ext>
            </a:extLst>
          </p:cNvPr>
          <p:cNvCxnSpPr>
            <a:stCxn id="17" idx="3"/>
            <a:endCxn id="16" idx="7"/>
          </p:cNvCxnSpPr>
          <p:nvPr/>
        </p:nvCxnSpPr>
        <p:spPr>
          <a:xfrm flipH="1">
            <a:off x="693217" y="3646226"/>
            <a:ext cx="370432" cy="2567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43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线性算数理论</a:t>
            </a:r>
            <a:r>
              <a:rPr lang="zh-CN" altLang="en-US" sz="4400" dirty="0">
                <a:latin typeface="+mj-ea"/>
              </a:rPr>
              <a:t>：</a:t>
            </a:r>
            <a:r>
              <a:rPr lang="" altLang="en-US" sz="4400" dirty="0">
                <a:latin typeface="+mj-ea"/>
              </a:rPr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7045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标准形式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几何学意义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表格换轴</a:t>
            </a:r>
            <a:endParaRPr kumimoji="1" lang="en-US" altLang="zh-CN" sz="2400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785D79-615A-FD4F-A8BF-BCD3FEB0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86" y="3718763"/>
            <a:ext cx="1269215" cy="16567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9C5485-50B1-5943-85A2-218CD50C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426" y="395373"/>
            <a:ext cx="4460684" cy="378070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A2615857-2D63-CC3F-8A11-00517A10664B}"/>
              </a:ext>
            </a:extLst>
          </p:cNvPr>
          <p:cNvSpPr/>
          <p:nvPr/>
        </p:nvSpPr>
        <p:spPr>
          <a:xfrm>
            <a:off x="7225426" y="3095865"/>
            <a:ext cx="145670" cy="142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3FFB63-AFBD-69B2-234A-2EFFB7EEC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86" y="3296355"/>
            <a:ext cx="1943100" cy="2298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47D8397-E75D-681B-73C5-CE8F6AF8B7AF}"/>
              </a:ext>
            </a:extLst>
          </p:cNvPr>
          <p:cNvSpPr txBox="1"/>
          <p:nvPr/>
        </p:nvSpPr>
        <p:spPr>
          <a:xfrm>
            <a:off x="3870251" y="3991408"/>
            <a:ext cx="681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注意到表中               ，我们取</a:t>
            </a:r>
            <a:r>
              <a:rPr lang="en-US" altLang="zh-CN" dirty="0"/>
              <a:t>(</a:t>
            </a:r>
            <a:r>
              <a:rPr lang="zh-CN" altLang="en-US" dirty="0"/>
              <a:t>                         ）代入上表，得到：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4398116-3FE4-7A16-888A-63E6EB7CE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573" y="4018431"/>
            <a:ext cx="899337" cy="3152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42F3C22-E7FB-805F-6D57-3D429A615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043" y="4039695"/>
            <a:ext cx="1448686" cy="2926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21CC00B-5052-C3E6-E5D7-999CC91FC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065" y="4646981"/>
            <a:ext cx="1481781" cy="145708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177C790-A642-F207-1AB6-AE287FE71F24}"/>
              </a:ext>
            </a:extLst>
          </p:cNvPr>
          <p:cNvSpPr txBox="1"/>
          <p:nvPr/>
        </p:nvSpPr>
        <p:spPr>
          <a:xfrm>
            <a:off x="6096000" y="474428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对比 </a:t>
            </a:r>
            <a:r>
              <a:rPr lang="zh-CN" altLang="en-US" sz="2400" dirty="0">
                <a:latin typeface="Cambria Math" panose="02040503050406030204" pitchFamily="18" charset="0"/>
              </a:rPr>
              <a:t>s</a:t>
            </a:r>
            <a:r>
              <a:rPr lang="zh-CN" altLang="en-US" sz="1100" dirty="0">
                <a:latin typeface="Cambria Math" panose="02040503050406030204" pitchFamily="18" charset="0"/>
              </a:rPr>
              <a:t>2</a:t>
            </a:r>
            <a:r>
              <a:rPr lang="zh-CN" altLang="en-US" dirty="0"/>
              <a:t> 和 </a:t>
            </a:r>
            <a:r>
              <a:rPr lang="zh-CN" altLang="en-US" sz="2400" dirty="0">
                <a:latin typeface="Cambria Math" panose="02040503050406030204" pitchFamily="18" charset="0"/>
              </a:rPr>
              <a:t>s</a:t>
            </a:r>
            <a:r>
              <a:rPr lang="en-US" altLang="zh-CN" sz="1000" dirty="0">
                <a:latin typeface="Cambria Math" panose="02040503050406030204" pitchFamily="18" charset="0"/>
              </a:rPr>
              <a:t>3</a:t>
            </a:r>
            <a:r>
              <a:rPr lang="zh-CN" altLang="en-US" dirty="0"/>
              <a:t> 的取值范围，可知不满足的变量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rPr>
              <a:t>2</a:t>
            </a:r>
            <a:r>
              <a:rPr lang="zh-CN" altLang="en-US" dirty="0"/>
              <a:t>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rPr>
              <a:t>s</a:t>
            </a:r>
            <a:r>
              <a:rPr lang="en-US" altLang="zh-CN" sz="1100" dirty="0">
                <a:solidFill>
                  <a:prstClr val="black"/>
                </a:solidFill>
                <a:latin typeface="Cambria Math" panose="02040503050406030204" pitchFamily="18" charset="0"/>
                <a:ea typeface="等线" panose="02010600030101010101" pitchFamily="2" charset="-122"/>
              </a:rPr>
              <a:t>3</a:t>
            </a:r>
            <a:r>
              <a:rPr lang="zh-CN" altLang="en" dirty="0"/>
              <a:t>，</a:t>
            </a:r>
            <a:r>
              <a:rPr lang="zh-CN" altLang="en-US" dirty="0"/>
              <a:t>因此我们继续对变量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rPr>
              <a:t>2</a:t>
            </a:r>
            <a:r>
              <a:rPr lang="zh-CN" altLang="en-US" dirty="0"/>
              <a:t>进行 换轴操作</a:t>
            </a:r>
          </a:p>
        </p:txBody>
      </p:sp>
    </p:spTree>
    <p:extLst>
      <p:ext uri="{BB962C8B-B14F-4D97-AF65-F5344CB8AC3E}">
        <p14:creationId xmlns:p14="http://schemas.microsoft.com/office/powerpoint/2010/main" val="4089856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线性算数理论</a:t>
            </a:r>
            <a:r>
              <a:rPr lang="zh-CN" altLang="en-US" sz="4400" dirty="0">
                <a:latin typeface="+mj-ea"/>
              </a:rPr>
              <a:t>：</a:t>
            </a:r>
            <a:r>
              <a:rPr lang="" altLang="en-US" sz="4400" dirty="0">
                <a:latin typeface="+mj-ea"/>
              </a:rPr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7045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标准形式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几何学意义</a:t>
            </a:r>
            <a:endParaRPr kumimoji="1"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sz="2400" dirty="0"/>
              <a:t>表格换轴</a:t>
            </a:r>
            <a:endParaRPr kumimoji="1" lang="en-US" altLang="zh-CN" sz="2400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785D79-615A-FD4F-A8BF-BCD3FEB0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86" y="3718763"/>
            <a:ext cx="1269215" cy="16567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9C5485-50B1-5943-85A2-218CD50C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426" y="395373"/>
            <a:ext cx="4460684" cy="3780701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A2615857-2D63-CC3F-8A11-00517A10664B}"/>
              </a:ext>
            </a:extLst>
          </p:cNvPr>
          <p:cNvSpPr/>
          <p:nvPr/>
        </p:nvSpPr>
        <p:spPr>
          <a:xfrm>
            <a:off x="7225426" y="3095865"/>
            <a:ext cx="145670" cy="142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3FFB63-AFBD-69B2-234A-2EFFB7EEC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86" y="3282179"/>
            <a:ext cx="1943100" cy="22987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33DF4A3-DD7E-82C9-2D50-268F05FA7722}"/>
              </a:ext>
            </a:extLst>
          </p:cNvPr>
          <p:cNvSpPr/>
          <p:nvPr/>
        </p:nvSpPr>
        <p:spPr>
          <a:xfrm>
            <a:off x="480722" y="4591345"/>
            <a:ext cx="313176" cy="32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36F11-801F-4AA7-CADB-FA2F6F101A51}"/>
              </a:ext>
            </a:extLst>
          </p:cNvPr>
          <p:cNvSpPr/>
          <p:nvPr/>
        </p:nvSpPr>
        <p:spPr>
          <a:xfrm>
            <a:off x="1650809" y="3608382"/>
            <a:ext cx="313176" cy="32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A32D1EE-DCAF-29F7-70EE-A39695E38C7A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748034" y="3881519"/>
            <a:ext cx="948639" cy="75668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96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线性算数理论</a:t>
            </a:r>
            <a:r>
              <a:rPr lang="zh-CN" altLang="en-US" sz="4400" b="1" dirty="0">
                <a:latin typeface="+mj-ea"/>
              </a:rPr>
              <a:t>：</a:t>
            </a:r>
            <a:r>
              <a:rPr lang="" altLang="en-US" sz="4400" b="1" dirty="0">
                <a:latin typeface="+mj-ea"/>
              </a:rPr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7787709" cy="487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标准形式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几何学意义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表格换轴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b="1" dirty="0"/>
              <a:t>Simplex</a:t>
            </a:r>
            <a:r>
              <a:rPr kumimoji="1" lang="zh-CN" altLang="en-US" sz="2400" dirty="0"/>
              <a:t> 算法会终止吗？</a:t>
            </a:r>
            <a:r>
              <a:rPr kumimoji="1" lang="en-US" altLang="zh-CN" sz="2400" dirty="0"/>
              <a:t>YES</a:t>
            </a:r>
            <a:r>
              <a:rPr kumimoji="1" lang="zh-CN" altLang="en-US" sz="2400" dirty="0"/>
              <a:t>！</a:t>
            </a:r>
            <a:endParaRPr kumimoji="1"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000" b="1" dirty="0"/>
              <a:t>布兰德法则 （</a:t>
            </a:r>
            <a:r>
              <a:rPr lang="en" altLang="zh-CN" sz="2000" b="1" dirty="0"/>
              <a:t>Bland‘s Rule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总是选择下标最小的问题变量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总是选择发生冲突的附加变量中下标最小的变量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参考：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people.orie.cornell.edu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dpw</a:t>
            </a:r>
            <a:r>
              <a:rPr kumimoji="1" lang="en" altLang="zh-CN" sz="1600" dirty="0"/>
              <a:t>/orie6300/Lectures/lec13.pdf</a:t>
            </a:r>
            <a:endParaRPr kumimoji="1" lang="en-US" altLang="zh-CN" sz="1600" dirty="0"/>
          </a:p>
          <a:p>
            <a:pPr lvl="1"/>
            <a:endParaRPr kumimoji="1"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82187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b="1" dirty="0"/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en-US" altLang="en-US" b="1" dirty="0">
                <a:solidFill>
                  <a:srgbClr val="C00000"/>
                </a:solidFill>
              </a:rPr>
              <a:t>作业问题讲解</a:t>
            </a:r>
            <a:endParaRPr lang="en-US" altLang="en-US" sz="2800" b="1" dirty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b="1" dirty="0"/>
              <a:t>疑问解答</a:t>
            </a:r>
            <a:endParaRPr lang="" altLang="en-US" b="1" dirty="0"/>
          </a:p>
        </p:txBody>
      </p:sp>
    </p:spTree>
    <p:extLst>
      <p:ext uri="{BB962C8B-B14F-4D97-AF65-F5344CB8AC3E}">
        <p14:creationId xmlns:p14="http://schemas.microsoft.com/office/powerpoint/2010/main" val="704071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习题与回顾课程内容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3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b="1" dirty="0"/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en-US" altLang="en-US" b="1" dirty="0"/>
              <a:t>作业问题讲解</a:t>
            </a:r>
            <a:endParaRPr lang="en-US" altLang="en-US" sz="2800" b="1" dirty="0"/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b="1" dirty="0">
                <a:solidFill>
                  <a:srgbClr val="C00000"/>
                </a:solidFill>
              </a:rPr>
              <a:t>疑问解答</a:t>
            </a:r>
            <a:endParaRPr lang="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55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</p:spTree>
    <p:extLst>
      <p:ext uri="{BB962C8B-B14F-4D97-AF65-F5344CB8AC3E}">
        <p14:creationId xmlns:p14="http://schemas.microsoft.com/office/powerpoint/2010/main" val="258022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377584" y="268001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chemeClr val="tx1"/>
                </a:solidFill>
              </a:rPr>
              <a:t>Combination</a:t>
            </a:r>
            <a:endParaRPr kumimoji="1" lang="en-US" altLang="zh-CN" sz="1400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05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703923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931837" y="4242097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453457" y="2675046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chemeClr val="tx1"/>
                </a:solidFill>
              </a:rPr>
              <a:t>Combination</a:t>
            </a:r>
            <a:endParaRPr kumimoji="1" lang="en-US" altLang="zh-CN" sz="1400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62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703923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000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FF0000"/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931837" y="4242097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453457" y="2675046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chemeClr val="tx1"/>
                </a:solidFill>
              </a:rPr>
              <a:t>Combination</a:t>
            </a:r>
            <a:endParaRPr kumimoji="1" lang="en-US" altLang="zh-CN" sz="1400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29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</a:t>
            </a:r>
            <a:r>
              <a:rPr lang="en-US" altLang="en-US" b="1" dirty="0" err="1">
                <a:latin typeface="+mj-ea"/>
              </a:rPr>
              <a:t>与</a:t>
            </a:r>
            <a:r>
              <a:rPr lang="" altLang="en-US" sz="4400" b="1" dirty="0">
                <a:latin typeface="+mj-ea"/>
              </a:rPr>
              <a:t>回顾课程内容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" altLang="en-US" dirty="0"/>
          </a:p>
          <a:p>
            <a:pPr marL="0" indent="0">
              <a:buNone/>
            </a:pPr>
            <a:r>
              <a:rPr lang="" altLang="en-US" sz="2800" b="1" dirty="0">
                <a:solidFill>
                  <a:srgbClr val="C00000"/>
                </a:solidFill>
              </a:rPr>
              <a:t>一</a:t>
            </a:r>
            <a:r>
              <a:rPr lang="zh-CN" altLang="en-US" sz="2800" b="1" dirty="0">
                <a:solidFill>
                  <a:srgbClr val="C00000"/>
                </a:solidFill>
              </a:rPr>
              <a:t>、</a:t>
            </a:r>
            <a:r>
              <a:rPr lang="" altLang="en-US" sz="2800" b="1" dirty="0">
                <a:solidFill>
                  <a:srgbClr val="C00000"/>
                </a:solidFill>
              </a:rPr>
              <a:t>课程内容回顾与补充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 谓词逻辑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 等式与未解释函数（</a:t>
            </a:r>
            <a:r>
              <a:rPr lang="en-US" altLang="zh-CN" sz="2000" dirty="0">
                <a:latin typeface="+mn-ea"/>
              </a:rPr>
              <a:t>EUF</a:t>
            </a:r>
            <a:r>
              <a:rPr lang="zh-CN" altLang="en-US" sz="2000" dirty="0">
                <a:latin typeface="+mn-ea"/>
              </a:rPr>
              <a:t>） 理论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 线性代数（</a:t>
            </a:r>
            <a:r>
              <a:rPr lang="en-US" altLang="zh-CN" sz="2000" dirty="0">
                <a:latin typeface="+mn-ea"/>
              </a:rPr>
              <a:t>LA</a:t>
            </a:r>
            <a:r>
              <a:rPr lang="zh-CN" altLang="en-US" sz="2000" dirty="0">
                <a:latin typeface="+mn-ea"/>
              </a:rPr>
              <a:t>）理论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endParaRPr lang="" altLang="en-US" sz="2000" dirty="0">
              <a:latin typeface="+mn-ea"/>
            </a:endParaRP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en-US" altLang="en-US" b="1" dirty="0" err="1"/>
              <a:t>二</a:t>
            </a:r>
            <a:r>
              <a:rPr lang="zh-CN" altLang="en-US" b="1" dirty="0"/>
              <a:t>、</a:t>
            </a:r>
            <a:r>
              <a:rPr lang="en-US" altLang="en-US" b="1" dirty="0"/>
              <a:t>作业问题讲解</a:t>
            </a:r>
            <a:endParaRPr lang="en-US" altLang="en-US" sz="2800" b="1" dirty="0"/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" altLang="en-US" sz="2800" b="1" dirty="0"/>
              <a:t>三</a:t>
            </a:r>
            <a:r>
              <a:rPr lang="zh-CN" altLang="en-US" b="1" dirty="0"/>
              <a:t>、</a:t>
            </a:r>
            <a:r>
              <a:rPr lang="" altLang="en-US" sz="2800" b="1" dirty="0"/>
              <a:t>疑问解答</a:t>
            </a:r>
            <a:endParaRPr lang="" altLang="en-US" b="1" dirty="0"/>
          </a:p>
        </p:txBody>
      </p:sp>
    </p:spTree>
    <p:extLst>
      <p:ext uri="{BB962C8B-B14F-4D97-AF65-F5344CB8AC3E}">
        <p14:creationId xmlns:p14="http://schemas.microsoft.com/office/powerpoint/2010/main" val="301568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2057</Words>
  <Application>Microsoft Macintosh PowerPoint</Application>
  <PresentationFormat>宽屏</PresentationFormat>
  <Paragraphs>418</Paragraphs>
  <Slides>49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等线 Light</vt:lpstr>
      <vt:lpstr>SimHei</vt:lpstr>
      <vt:lpstr>SimHei</vt:lpstr>
      <vt:lpstr>Arial</vt:lpstr>
      <vt:lpstr>Cambria Math</vt:lpstr>
      <vt:lpstr>Tahoma</vt:lpstr>
      <vt:lpstr>Verdana</vt:lpstr>
      <vt:lpstr>Wingdings</vt:lpstr>
      <vt:lpstr>Office 主题​​</vt:lpstr>
      <vt:lpstr>Formal Method 2024-Spring</vt:lpstr>
      <vt:lpstr>习题与回顾课程内容</vt:lpstr>
      <vt:lpstr>习题与回顾课程内容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习题与回顾课程内容</vt:lpstr>
      <vt:lpstr>习题与回顾课程内容</vt:lpstr>
      <vt:lpstr>谓词逻辑</vt:lpstr>
      <vt:lpstr>谓词逻辑</vt:lpstr>
      <vt:lpstr>谓词逻辑</vt:lpstr>
      <vt:lpstr>谓词逻辑</vt:lpstr>
      <vt:lpstr>谓词逻辑</vt:lpstr>
      <vt:lpstr>谓词逻辑</vt:lpstr>
      <vt:lpstr>谓词逻辑</vt:lpstr>
      <vt:lpstr>谓词逻辑</vt:lpstr>
      <vt:lpstr>回顾：计算复杂性理论</vt:lpstr>
      <vt:lpstr>可满足性模理论SMT</vt:lpstr>
      <vt:lpstr>等式与未解释函数理论（EUF）</vt:lpstr>
      <vt:lpstr>回顾：EUF理论</vt:lpstr>
      <vt:lpstr>回顾：EUF理论</vt:lpstr>
      <vt:lpstr>回顾：EUF理论</vt:lpstr>
      <vt:lpstr>EUF理论: 判定算法</vt:lpstr>
      <vt:lpstr>线性算数理论：概念</vt:lpstr>
      <vt:lpstr>线性算数理论：概念</vt:lpstr>
      <vt:lpstr>线性算数理论：算法</vt:lpstr>
      <vt:lpstr>线性算数理论：Fourier-Motzkin</vt:lpstr>
      <vt:lpstr>线性算数理论：消元法</vt:lpstr>
      <vt:lpstr>线性算数理论：消元法</vt:lpstr>
      <vt:lpstr>线性算数理论：消元法</vt:lpstr>
      <vt:lpstr>线性算数理论：消元法</vt:lpstr>
      <vt:lpstr>线性算数理论：消元法</vt:lpstr>
      <vt:lpstr>线性算数理论：算法</vt:lpstr>
      <vt:lpstr>线性算数理论：单纯形法</vt:lpstr>
      <vt:lpstr>线性算数理论：几何意义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习题回顾课程内容</vt:lpstr>
      <vt:lpstr>习题与回顾课程内容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2023-Fall</dc:title>
  <dc:creator>潘 志中</dc:creator>
  <cp:lastModifiedBy>志中 潘</cp:lastModifiedBy>
  <cp:revision>301</cp:revision>
  <dcterms:created xsi:type="dcterms:W3CDTF">2023-12-15T02:34:53Z</dcterms:created>
  <dcterms:modified xsi:type="dcterms:W3CDTF">2024-05-16T04:54:48Z</dcterms:modified>
</cp:coreProperties>
</file>