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3"/>
  </p:notesMasterIdLst>
  <p:sldIdLst>
    <p:sldId id="256" r:id="rId2"/>
    <p:sldId id="674" r:id="rId3"/>
    <p:sldId id="281" r:id="rId4"/>
    <p:sldId id="284" r:id="rId5"/>
    <p:sldId id="314" r:id="rId6"/>
    <p:sldId id="315" r:id="rId7"/>
    <p:sldId id="657" r:id="rId8"/>
    <p:sldId id="664" r:id="rId9"/>
    <p:sldId id="427" r:id="rId10"/>
    <p:sldId id="566" r:id="rId11"/>
    <p:sldId id="567" r:id="rId12"/>
    <p:sldId id="568" r:id="rId13"/>
    <p:sldId id="569" r:id="rId14"/>
    <p:sldId id="570" r:id="rId15"/>
    <p:sldId id="571" r:id="rId16"/>
    <p:sldId id="572" r:id="rId17"/>
    <p:sldId id="574" r:id="rId18"/>
    <p:sldId id="430" r:id="rId19"/>
    <p:sldId id="575" r:id="rId20"/>
    <p:sldId id="576" r:id="rId21"/>
    <p:sldId id="577" r:id="rId22"/>
    <p:sldId id="578" r:id="rId23"/>
    <p:sldId id="579" r:id="rId24"/>
    <p:sldId id="580" r:id="rId25"/>
    <p:sldId id="445" r:id="rId26"/>
    <p:sldId id="361" r:id="rId27"/>
    <p:sldId id="360" r:id="rId28"/>
    <p:sldId id="685" r:id="rId29"/>
    <p:sldId id="386" r:id="rId30"/>
    <p:sldId id="389" r:id="rId31"/>
    <p:sldId id="387" r:id="rId32"/>
    <p:sldId id="388" r:id="rId33"/>
    <p:sldId id="455" r:id="rId34"/>
    <p:sldId id="459" r:id="rId35"/>
    <p:sldId id="687" r:id="rId36"/>
    <p:sldId id="686" r:id="rId37"/>
    <p:sldId id="588" r:id="rId38"/>
    <p:sldId id="689" r:id="rId39"/>
    <p:sldId id="638" r:id="rId40"/>
    <p:sldId id="639" r:id="rId41"/>
    <p:sldId id="590" r:id="rId42"/>
    <p:sldId id="690" r:id="rId43"/>
    <p:sldId id="691" r:id="rId44"/>
    <p:sldId id="692" r:id="rId45"/>
    <p:sldId id="693" r:id="rId46"/>
    <p:sldId id="694" r:id="rId47"/>
    <p:sldId id="695" r:id="rId48"/>
    <p:sldId id="696" r:id="rId49"/>
    <p:sldId id="698" r:id="rId50"/>
    <p:sldId id="697" r:id="rId51"/>
    <p:sldId id="699" r:id="rId52"/>
    <p:sldId id="662" r:id="rId53"/>
    <p:sldId id="663" r:id="rId54"/>
    <p:sldId id="688" r:id="rId55"/>
    <p:sldId id="665" r:id="rId56"/>
    <p:sldId id="666" r:id="rId57"/>
    <p:sldId id="667" r:id="rId58"/>
    <p:sldId id="700" r:id="rId59"/>
    <p:sldId id="701" r:id="rId60"/>
    <p:sldId id="703" r:id="rId61"/>
    <p:sldId id="704" r:id="rId62"/>
    <p:sldId id="702" r:id="rId63"/>
    <p:sldId id="705" r:id="rId64"/>
    <p:sldId id="706" r:id="rId65"/>
    <p:sldId id="707" r:id="rId66"/>
    <p:sldId id="708" r:id="rId67"/>
    <p:sldId id="709" r:id="rId68"/>
    <p:sldId id="710" r:id="rId69"/>
    <p:sldId id="711" r:id="rId70"/>
    <p:sldId id="712" r:id="rId71"/>
    <p:sldId id="312" r:id="rId7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07"/>
    <p:restoredTop sz="94444"/>
  </p:normalViewPr>
  <p:slideViewPr>
    <p:cSldViewPr snapToGrid="0" snapToObjects="1">
      <p:cViewPr varScale="1">
        <p:scale>
          <a:sx n="127" d="100"/>
          <a:sy n="127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24033-E97F-BC41-9A9C-55FDF99357FC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2D1C0B-AC38-4642-8B5F-6AB3BBD8CBB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9520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7397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2D1C0B-AC38-4642-8B5F-6AB3BBD8CBBA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9967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29015A-AE72-B441-A9D6-ABC235FC63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30502D8-5C11-8D46-B252-4E5B23C7C0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6DF7B-6C67-194B-BAC9-C9DEC278F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F134D4-FA65-5643-95CE-8C3DF745D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9AE460-E0B8-944B-8212-9B99E331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33664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305BD-B4B9-5841-AFFB-A07964A9B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9D991B-86BA-394E-9E8F-EEC0D0606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6A9054-947C-294E-B312-E0432AF5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95641B-CB70-4440-8414-D4D44E71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1A4082-4849-C54B-B44C-9CC0755E1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94527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BAE7600-1C41-A749-A231-6A394BA826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36928E-B4C6-5142-9C27-071630AA9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A3EE97-9E97-9246-A955-C976481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F99362-4FC9-3D42-B656-C2B2C19A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60E2B8-3AD9-DE4F-BF1A-52E652960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9182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50F63F-A6D3-DC49-9D89-57ED2CA8A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3693BB-4059-D44D-BE3E-12C3A7ACE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7933AB-52A4-5D4F-AD78-41C46ED3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879D08-9968-FD4F-80C6-0F87E11C2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F7CA-AF6A-7E4B-ABC6-3E438BEA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2465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754E0-E57B-EB4A-83DB-C6FE63432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B69AA-DCD0-8F42-8423-C48EF9E7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1FA5C3-D2E0-8446-8498-5D8C9060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E25189-65B1-1443-8B2E-FE5A9C795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F62337-53EE-6944-8090-535264A96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79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B5689A-8810-ED41-8B79-8EE20A3EE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E24D6A-2E7E-6341-9C46-02309A418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B19C2C-63C3-5348-A172-40F671723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8BBE4D-BF7B-E244-92A8-774B8ADC3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9061F9-CA88-5A47-BA0F-CD44F7DDE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00E1B1-1D98-3341-85F6-FDE41D453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11366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3C74CD-BD33-F04F-B749-1701A90AC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473824-4C11-C347-BC7B-EBF9991E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1840F2D-EFB5-EC44-BE5E-C72A39B97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DEDB29-F1AF-6347-A5AE-2F5C849BFC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92ABCE1-45E8-6640-929F-50F1F5DAD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F227C9-F93C-1A4C-A822-97FBF37F4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3681E9F-6BC5-B54C-91C2-89234E7DC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E366D1-BDC6-3248-AD0C-A2B216F33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8732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6E78F9-DCC9-5844-834E-CF424FDCF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0F7BA35-16DE-4144-B6FF-0FC92F72B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55B8097-4D19-604A-A4E3-2A12899A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12A021-8C2A-514F-BD9E-F4F3BBE4B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396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BA0F16C-6473-9B4F-B1C3-CAE930A26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575A7-A844-FF4B-A497-1EAB34B8F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9B444B-D13D-1943-A3DE-138CF7D0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52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D620D-8E63-7941-A75A-223AFD61A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94ADCF-882D-7243-AF4C-0B2CF3672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EA445C-F0A7-314B-A8B6-9FB7B9BCF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5334CE-617D-FB44-9367-066E170C6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F12882-1985-754C-A1C2-3CDB8997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CCF9F-5BAA-C54C-AE70-FBB939E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576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C0462B-82C7-9A44-9220-1D07FCA08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867B27-8C3D-884A-B830-C2DC436B16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C3F350-45B2-E944-97BE-1A9E688CE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E4ED55-2F40-D54E-B63F-9F05017F3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03162D-5A19-CF4C-B95E-AE51D57E4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9ADD1-5722-614F-A285-04B610401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21168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531D9E-C723-B644-B030-E9C896D48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2680B84-C67C-4E4D-90E0-2308CB13AD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0F772E-3DB7-D14B-AB63-CBD7DECA66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DFDB1-A5FB-3C47-A077-E349815F43CA}" type="datetimeFigureOut">
              <a:rPr kumimoji="1" lang="zh-CN" altLang="en-US" smtClean="0"/>
              <a:t>2024/6/27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7EDA4-8AF0-3D47-A54D-DD600E5540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B54554-D274-E145-8EF5-F2B6C29AA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1E216-1025-3846-A392-65DC79C9813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23886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662280-46F4-E340-8752-F108CA58B8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2067" y="1371600"/>
            <a:ext cx="9794192" cy="2138363"/>
          </a:xfrm>
        </p:spPr>
        <p:txBody>
          <a:bodyPr/>
          <a:lstStyle/>
          <a:p>
            <a:r>
              <a:rPr lang="en-US" altLang="en-US" sz="4800" b="1" dirty="0"/>
              <a:t>Formal Method 2024-Spring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91F6A91-25D7-D846-8362-01E79484B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7039" y="3724387"/>
            <a:ext cx="9144000" cy="1655762"/>
          </a:xfrm>
        </p:spPr>
        <p:txBody>
          <a:bodyPr/>
          <a:lstStyle/>
          <a:p>
            <a:r>
              <a:rPr lang="en-GB" altLang="zh-CN" sz="2400" dirty="0"/>
              <a:t>Review</a:t>
            </a:r>
            <a:r>
              <a:rPr lang="zh-CN" altLang="en-US" sz="2400" dirty="0"/>
              <a:t> </a:t>
            </a:r>
            <a:r>
              <a:rPr lang="en-US" altLang="zh-CN" sz="2400" dirty="0"/>
              <a:t>&amp;</a:t>
            </a:r>
            <a:r>
              <a:rPr lang="zh-CN" altLang="en-US" sz="2400" dirty="0"/>
              <a:t> </a:t>
            </a:r>
            <a:r>
              <a:rPr lang="en-US" altLang="zh-CN" sz="2400" dirty="0"/>
              <a:t>Answer</a:t>
            </a:r>
            <a:r>
              <a:rPr lang="zh-CN" altLang="en-US" sz="2400" dirty="0"/>
              <a:t> </a:t>
            </a:r>
            <a:r>
              <a:rPr lang="en-US" altLang="zh-CN" sz="2400" dirty="0"/>
              <a:t>Lecture</a:t>
            </a:r>
            <a:r>
              <a:rPr lang="zh-CN" altLang="en-US" sz="2400" dirty="0"/>
              <a:t> </a:t>
            </a:r>
            <a:r>
              <a:rPr lang="en-US" altLang="zh-CN" sz="2400" dirty="0"/>
              <a:t>03</a:t>
            </a:r>
            <a:endParaRPr lang="en-GB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063552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71331" y="1432596"/>
            <a:ext cx="7205819" cy="52322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dirty="0">
                <a:latin typeface="+mn-ea"/>
                <a:ea typeface="+mn-ea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dirty="0">
                <a:latin typeface="+mn-ea"/>
                <a:ea typeface="+mn-ea"/>
                <a:cs typeface="Times New Roman" panose="02020603050405020304" charset="0"/>
                <a:sym typeface="+mn-ea"/>
              </a:rPr>
              <a:t>procedure </a:t>
            </a:r>
            <a:r>
              <a:rPr lang="zh-CN" altLang="en-US" sz="2800" b="1" dirty="0">
                <a:latin typeface="+mn-ea"/>
                <a:ea typeface="+mn-ea"/>
                <a:cs typeface="Times New Roman" panose="02020603050405020304" charset="0"/>
                <a:sym typeface="+mn-ea"/>
              </a:rPr>
              <a:t>：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101215" y="2089150"/>
            <a:ext cx="7274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{};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a set of all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generated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two main passes: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1. blast each proposition;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2. generate constrains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bitBlast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convert the proposition to atomic bools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generate 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genConsProp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(P);</a:t>
            </a:r>
            <a:b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</a:b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endParaRPr lang="zh-CN" altLang="en-US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07205ED-AF8F-1CE6-CE75-71DF30F5C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32865" y="148082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zh-CN" altLang="en-US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each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 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for atomic propositions, crawl through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// expressions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P2){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trivial recursion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blastProp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215" y="2089150"/>
                <a:ext cx="7274560" cy="452310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406136D4-D682-5A1A-848F-3D19C49F4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pass #1: blasting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128520" y="1847850"/>
            <a:ext cx="835850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genCons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()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will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generate</a:t>
            </a:r>
            <a:r>
              <a:rPr kumimoji="1" lang="zh-CN" altLang="en-US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constraints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(e){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x: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 vector of </a:t>
            </a:r>
            <a:r>
              <a:rPr kumimoji="1" lang="en-US" altLang="zh-CN" sz="2000" b="1" dirty="0" err="1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boolean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variables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c: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(b0, b1,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if e is e1+e2: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(b0,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(e1);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(c0,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cn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blastExp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(e2);</a:t>
            </a:r>
            <a:endParaRPr kumimoji="1"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  return (d0, …,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dn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);  </a:t>
            </a: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// attach to e1+e2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  // other cases are similar</a:t>
            </a:r>
            <a:endParaRPr kumimoji="1"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fontAlgn="auto">
              <a:lnSpc>
                <a:spcPct val="120000"/>
              </a:lnSpc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}</a:t>
            </a:r>
            <a:endParaRPr lang="zh-CN" altLang="en-US" sz="200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788679-D19C-666B-25C8-4195D0AA1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if P is (e1=e2):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{x0=y0,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else if P is (P1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(P1);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genConsProp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(P2);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145" y="2038985"/>
                <a:ext cx="660971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1598F0BD-6B77-6A0D-10A8-DAAFDEAF0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step #2: generating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constr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will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x&amp;y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x|y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{z0=x0</a:t>
                </a:r>
                <a14:m>
                  <m:oMath xmlns:m="http://schemas.openxmlformats.org/officeDocument/2006/math">
                    <m:r>
                      <a:rPr kumimoji="1" lang="en-US" altLang="zh-CN" sz="2000" b="1" i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y0,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z1=x1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ea typeface="Cambria Math" panose="02040503050406030204" pitchFamily="18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∨ </m:t>
                    </m:r>
                  </m:oMath>
                </a14:m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 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(~x):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1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∪=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{z0=~x0,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z1=~x1,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=~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}; break;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48926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02B9677A-8390-CDE0-8FCC-25471EDC2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genExpCons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()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generates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constraints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exp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switch(e){case e1+e2: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c0=F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r0=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(x0,y0,c0)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c1=(x0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y0)\/(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(x0,y0)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c0)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r1=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(x1,y1,c1)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c2=(x1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y1)\/(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xor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(x1,y1)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c1)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…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065" y="1793240"/>
                <a:ext cx="8358505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0160" y="4052570"/>
            <a:ext cx="5190490" cy="280606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C16FE86B-4018-A9AE-CFBB-00F55175C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351280" y="1271270"/>
            <a:ext cx="851344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Bit-blasting algorithm 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: </a:t>
            </a:r>
            <a:r>
              <a:rPr kumimoji="1" lang="en-US" altLang="zh-CN" sz="2800" dirty="0" err="1">
                <a:solidFill>
                  <a:srgbClr val="FF0000"/>
                </a:solidFill>
                <a:sym typeface="+mn-ea"/>
              </a:rPr>
              <a:t>cont</a:t>
            </a:r>
            <a:r>
              <a:rPr kumimoji="1" lang="en-US" altLang="zh-CN" sz="2800" dirty="0">
                <a:solidFill>
                  <a:srgbClr val="FF0000"/>
                </a:solidFill>
                <a:sym typeface="+mn-ea"/>
              </a:rPr>
              <a:t>’</a:t>
            </a:r>
            <a:endParaRPr kumimoji="1" lang="en-US" altLang="zh-CN" sz="2800" b="1" dirty="0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 other arithmetic or comparison operations,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we can transform them to the existing ones: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switch(e){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x-y: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(x+(-y));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x*y: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genConsExp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(y+…+y);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case x/y: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genPropCons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(z!=0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d*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z+r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∧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r&lt;z);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 similar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endParaRPr lang="zh-CN" altLang="en-US" sz="200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920" y="1998345"/>
                <a:ext cx="7630795" cy="378460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>
            <a:extLst>
              <a:ext uri="{FF2B5EF4-FFF2-40B4-BE49-F238E27FC236}">
                <a16:creationId xmlns:a16="http://schemas.microsoft.com/office/drawing/2014/main" id="{262C6881-85E0-9043-A316-0768764E6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249680" y="1398905"/>
            <a:ext cx="554545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>
                <a:latin typeface="Times New Roman" panose="02020603050405020304" charset="0"/>
              </a:rPr>
              <a:t>利用比特向量求解部分费马大定理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Fermat’s last theorem: The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equation</a:t>
                </a:r>
                <a:endParaRPr lang="en-US" altLang="zh-CN" b="1" kern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𝒂</m:t>
                          </m:r>
                        </m:e>
                        <m:sup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+</m:t>
                          </m:r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𝒃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  <m:r>
                        <a:rPr lang="en-US" altLang="zh-CN" b="1" i="1" kern="0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zh-CN" b="1" i="1" kern="0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𝒄</m:t>
                          </m:r>
                        </m:e>
                        <m:sup>
                          <m:r>
                            <a:rPr lang="en-US" altLang="zh-CN" b="1" i="1" ker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𝒏</m:t>
                          </m:r>
                        </m:sup>
                      </m:sSup>
                    </m:oMath>
                  </m:oMathPara>
                </a14:m>
                <a:endParaRPr lang="en-US" altLang="zh-CN" b="1" kern="0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has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no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solutions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</a:t>
                </a:r>
                <a:r>
                  <a:rPr lang="zh-CN" altLang="en-US" b="1" kern="0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lang="en-US" altLang="zh-CN" b="1" kern="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n</a:t>
                </a:r>
                <a14:m>
                  <m:oMath xmlns:m="http://schemas.openxmlformats.org/officeDocument/2006/math"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≥</m:t>
                    </m:r>
                    <m:r>
                      <a:rPr lang="en-US" altLang="zh-CN" b="1" i="1" kern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𝟑</m:t>
                    </m:r>
                    <m:r>
                      <a:rPr lang="en-US" altLang="zh-CN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.</m:t>
                    </m:r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940" y="2047875"/>
                <a:ext cx="5071110" cy="922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660" y="3170555"/>
            <a:ext cx="4239895" cy="31242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32610" y="3697605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  <a:sym typeface="+mn-ea"/>
              </a:rPr>
              <a:t>for simple case: n=3</a:t>
            </a:r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CE6A394-C0CE-3FD4-C117-788A9D37E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 err="1">
                <a:latin typeface="+mn-ea"/>
                <a:ea typeface="+mn-ea"/>
              </a:rPr>
              <a:t>数组理论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69373" y="177993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语法：</a:t>
            </a:r>
            <a:endParaRPr kumimoji="1"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965" y="2302376"/>
            <a:ext cx="4765388" cy="1946426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978785" y="3168015"/>
            <a:ext cx="62337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Decision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procedures</a:t>
            </a:r>
            <a:r>
              <a:rPr lang="zh-CN" altLang="en-US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：</a:t>
            </a:r>
            <a:r>
              <a:rPr lang="en-US" altLang="zh-CN" sz="2800" b="1" i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Elimination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5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marL="0" indent="0">
              <a:buNone/>
            </a:pPr>
            <a:endParaRPr lang="" altLang="en-US" sz="2800" dirty="0"/>
          </a:p>
          <a:p>
            <a:pPr marL="0" indent="0">
              <a:buNone/>
            </a:pPr>
            <a:r>
              <a:rPr lang="zh-CN" altLang="" b="1"/>
              <a:t>二</a:t>
            </a:r>
            <a:r>
              <a:rPr lang="zh-CN" altLang="en-US" b="1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128503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203009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select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select: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endParaRPr kumimoji="1" lang="en-US" altLang="zh-CN" sz="20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kumimoji="1" lang="en-US" altLang="zh-CN" sz="2000" baseline="-25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And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index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becomes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function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call: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840" y="1820545"/>
                <a:ext cx="5354955" cy="193802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186180" y="3758565"/>
            <a:ext cx="224663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 update</a:t>
            </a:r>
            <a:endParaRPr kumimoji="1" lang="en-US" altLang="zh-CN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update:</a:t>
                </a:r>
                <a:endParaRPr kumimoji="1" lang="en-US" altLang="zh-CN" sz="2000" dirty="0"/>
              </a:p>
              <a:p>
                <a:pPr marL="0" indent="0" algn="ctr" fontAlgn="auto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1" lang="en-US" altLang="zh-CN" sz="2000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=</a:t>
                </a:r>
                <a:r>
                  <a:rPr kumimoji="1" lang="en-US" altLang="zh-CN" sz="2000" i="1" dirty="0">
                    <a:solidFill>
                      <a:srgbClr val="0432FF"/>
                    </a:solidFill>
                    <a:latin typeface="Cambria Math" panose="02040503050406030204" pitchFamily="18" charset="0"/>
                    <a:sym typeface="+mn-ea"/>
                  </a:rPr>
                  <a:t>x</a:t>
                </a:r>
                <a:endParaRPr kumimoji="1" lang="en-US" altLang="zh-CN" sz="20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dirty="0">
                    <a:sym typeface="+mn-ea"/>
                  </a:rPr>
                  <a:t>introduce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array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symbol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′ </m:t>
                    </m:r>
                  </m:oMath>
                </a14:m>
                <a:r>
                  <a:rPr kumimoji="1" lang="en-US" altLang="zh-CN" sz="2000" dirty="0">
                    <a:sym typeface="+mn-ea"/>
                  </a:rPr>
                  <a:t>along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with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two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new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constraints:</a:t>
                </a:r>
                <a:endParaRPr kumimoji="1" lang="en-US" altLang="zh-CN" sz="20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000" b="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∀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0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==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0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en-US" sz="200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50" y="4361180"/>
                <a:ext cx="7506970" cy="193802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424497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Array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reduction</a:t>
            </a:r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algorithm</a:t>
            </a:r>
            <a:endParaRPr lang="zh-CN" altLang="en-US" sz="2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Given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property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form,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convert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into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 equivalent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 formulae.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Input: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Output: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an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proposition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EUF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arrayReduction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(P){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all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write: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store(A,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,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∃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x.P1(x)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P1(y);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y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is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fresh</a:t>
                </a: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P3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replace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∀x.P2(x)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with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P2(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)/\.../\P2(k);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=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eliminate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array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read in P3: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A[</a:t>
                </a:r>
                <a:r>
                  <a:rPr kumimoji="1"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i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];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return</a:t>
                </a:r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P4;</a:t>
                </a: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}</a:t>
                </a:r>
                <a:endParaRPr lang="zh-CN" altLang="en-US" sz="20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980" y="1942465"/>
                <a:ext cx="7685405" cy="41541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#1: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eliminating</a:t>
                </a:r>
                <a:r>
                  <a:rPr kumimoji="1" lang="zh-CN" altLang="en-US" sz="2400">
                    <a:sym typeface="+mn-ea"/>
                  </a:rPr>
                  <a:t> </a:t>
                </a:r>
                <a:r>
                  <a:rPr kumimoji="1" lang="en-US" altLang="zh-CN" sz="2400">
                    <a:sym typeface="+mn-ea"/>
                  </a:rPr>
                  <a:t>array </a:t>
                </a:r>
                <a:r>
                  <a:rPr kumimoji="1" lang="en-US" altLang="zh-CN" sz="2400" dirty="0">
                    <a:sym typeface="+mn-ea"/>
                  </a:rPr>
                  <a:t>store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>
                    <a:solidFill>
                      <a:srgbClr val="0432FF"/>
                    </a:solidFill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zh-CN" altLang="en-US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above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of:</a:t>
                </a:r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240" y="2252980"/>
                <a:ext cx="8604885" cy="3415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olidFill>
                      <a:schemeClr val="tx1"/>
                    </a:solidFill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#3: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(only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index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 err="1">
                    <a:solidFill>
                      <a:srgbClr val="0432FF"/>
                    </a:solidFill>
                    <a:sym typeface="+mn-ea"/>
                  </a:rPr>
                  <a:t>i</a:t>
                </a:r>
                <a:r>
                  <a:rPr kumimoji="1" lang="en-US" altLang="zh-CN" sz="2400" dirty="0">
                    <a:sym typeface="+mn-ea"/>
                  </a:rPr>
                  <a:t>)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dirty="0">
                  <a:solidFill>
                    <a:srgbClr val="0432FF"/>
                  </a:solidFill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Simplify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to:</a:t>
                </a:r>
              </a:p>
              <a:p>
                <a:pPr marL="0" indent="0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zh-CN" altLang="en-US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∧</m:t>
                      </m:r>
                      <m:sSup>
                        <m:sSupPr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1890" y="2244090"/>
                <a:ext cx="7348855" cy="34150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dirty="0"/>
              <a:t>数组理论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294130" y="1298575"/>
            <a:ext cx="152654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kumimoji="1" lang="en-US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This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formulae:</a:t>
                </a:r>
                <a:endParaRPr kumimoji="1" lang="en-US" altLang="zh-CN" sz="2400" dirty="0"/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𝑠𝑡𝑜𝑟𝑒</m:t>
                      </m:r>
                      <m:d>
                        <m:dPr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solidFill>
                                <a:srgbClr val="0432FF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kumimoji="1" lang="en-US" altLang="zh-CN" sz="2400" i="1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kumimoji="1" lang="en-US" altLang="zh-CN" sz="2400" b="0" i="1" smtClean="0">
                          <a:solidFill>
                            <a:srgbClr val="0432FF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zh-CN" sz="2400" i="1" dirty="0">
                  <a:solidFill>
                    <a:srgbClr val="0432FF"/>
                  </a:solidFill>
                  <a:latin typeface="Cambria Math" panose="02040503050406030204" pitchFamily="18" charset="0"/>
                </a:endParaRPr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Step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#4: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array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read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elimination</a:t>
                </a:r>
                <a:endParaRPr kumimoji="1" lang="en-US" altLang="zh-CN" sz="2400" i="1" dirty="0">
                  <a:latin typeface="Cambria Math" panose="02040503050406030204" pitchFamily="18" charset="0"/>
                </a:endParaRPr>
              </a:p>
              <a:p>
                <a:pPr marL="0" indent="0" algn="ctr" fontAlgn="auto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sz="24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zh-CN" altLang="en-US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kumimoji="1" lang="en-US" altLang="zh-CN" sz="24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p>
                          <m:sSupPr>
                            <m:ctrlP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i="1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5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It’s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easy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to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check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 above formulae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UNSAT</a:t>
                </a:r>
                <a:r>
                  <a:rPr kumimoji="1" lang="en-US" altLang="zh-CN" sz="2400" dirty="0">
                    <a:sym typeface="+mn-ea"/>
                  </a:rPr>
                  <a:t>,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thus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the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original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proposition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is</a:t>
                </a:r>
                <a:r>
                  <a:rPr kumimoji="1" lang="zh-CN" altLang="en-US" sz="2400" dirty="0">
                    <a:sym typeface="+mn-ea"/>
                  </a:rPr>
                  <a:t> </a:t>
                </a:r>
                <a:r>
                  <a:rPr kumimoji="1" lang="en-US" altLang="zh-CN" sz="2400" dirty="0">
                    <a:sym typeface="+mn-ea"/>
                  </a:rPr>
                  <a:t>valid.</a:t>
                </a:r>
                <a:endParaRPr lang="zh-CN" altLang="en-US" sz="240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6760" y="2252980"/>
                <a:ext cx="8158480" cy="342646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79" y="2590663"/>
            <a:ext cx="5753100" cy="20955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4734" y="2067443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语法</a:t>
            </a:r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0E6D533-017B-2E71-D07D-5B055362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580" y="340709"/>
            <a:ext cx="10515600" cy="1325563"/>
          </a:xfrm>
        </p:spPr>
        <p:txBody>
          <a:bodyPr/>
          <a:lstStyle/>
          <a:p>
            <a:r>
              <a:rPr lang="en-US" altLang="en-US" sz="4400" b="1" dirty="0" err="1">
                <a:latin typeface="+mn-ea"/>
                <a:ea typeface="+mn-ea"/>
              </a:rPr>
              <a:t>指针理论</a:t>
            </a:r>
            <a:endParaRPr lang="zh-CN" altLang="en-US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sp>
        <p:nvSpPr>
          <p:cNvPr id="3" name="椭圆 2"/>
          <p:cNvSpPr/>
          <p:nvPr/>
        </p:nvSpPr>
        <p:spPr>
          <a:xfrm>
            <a:off x="7550870" y="9874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7550870" y="15970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7550870" y="22066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7550870" y="281625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074870" y="987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074870" y="1368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88</a:t>
            </a:r>
            <a:endParaRPr kumimoji="1"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9074870" y="1749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99</a:t>
            </a:r>
            <a:endParaRPr kumimoji="1" lang="zh-CN" altLang="en-US" dirty="0"/>
          </a:p>
        </p:txBody>
      </p:sp>
      <p:sp>
        <p:nvSpPr>
          <p:cNvPr id="10" name="矩形 9"/>
          <p:cNvSpPr/>
          <p:nvPr/>
        </p:nvSpPr>
        <p:spPr>
          <a:xfrm>
            <a:off x="9074870" y="2130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9074870" y="2511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9074870" y="2892458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箭头连接符 12"/>
          <p:cNvCxnSpPr>
            <a:stCxn id="3" idx="6"/>
            <a:endCxn id="8" idx="1"/>
          </p:cNvCxnSpPr>
          <p:nvPr/>
        </p:nvCxnSpPr>
        <p:spPr>
          <a:xfrm>
            <a:off x="7931870" y="1177958"/>
            <a:ext cx="1143000" cy="381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endCxn id="9" idx="1"/>
          </p:cNvCxnSpPr>
          <p:nvPr/>
        </p:nvCxnSpPr>
        <p:spPr>
          <a:xfrm>
            <a:off x="7931870" y="1805815"/>
            <a:ext cx="1143000" cy="134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/>
          <p:cNvCxnSpPr>
            <a:endCxn id="10" idx="1"/>
          </p:cNvCxnSpPr>
          <p:nvPr/>
        </p:nvCxnSpPr>
        <p:spPr>
          <a:xfrm flipV="1">
            <a:off x="7938439" y="2320958"/>
            <a:ext cx="1136431" cy="7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箭头连接符 15"/>
          <p:cNvCxnSpPr>
            <a:endCxn id="12" idx="1"/>
          </p:cNvCxnSpPr>
          <p:nvPr/>
        </p:nvCxnSpPr>
        <p:spPr>
          <a:xfrm>
            <a:off x="7926615" y="3003584"/>
            <a:ext cx="1148255" cy="79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19186" y="633193"/>
            <a:ext cx="1345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 符号表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636196" y="633193"/>
            <a:ext cx="10881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 内存</a:t>
            </a:r>
          </a:p>
        </p:txBody>
      </p:sp>
      <p:cxnSp>
        <p:nvCxnSpPr>
          <p:cNvPr id="19" name="曲线连接符 18"/>
          <p:cNvCxnSpPr>
            <a:stCxn id="10" idx="3"/>
            <a:endCxn id="9" idx="3"/>
          </p:cNvCxnSpPr>
          <p:nvPr/>
        </p:nvCxnSpPr>
        <p:spPr>
          <a:xfrm flipV="1">
            <a:off x="9836870" y="1939958"/>
            <a:ext cx="12700" cy="381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线连接符 19"/>
          <p:cNvCxnSpPr>
            <a:stCxn id="12" idx="3"/>
            <a:endCxn id="10" idx="3"/>
          </p:cNvCxnSpPr>
          <p:nvPr/>
        </p:nvCxnSpPr>
        <p:spPr>
          <a:xfrm flipV="1">
            <a:off x="9836870" y="2320958"/>
            <a:ext cx="12700" cy="762000"/>
          </a:xfrm>
          <a:prstGeom prst="curvedConnector3">
            <a:avLst>
              <a:gd name="adj1" fmla="val 2627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10543540" y="897255"/>
            <a:ext cx="13049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88;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&amp;y;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&amp;p;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216770" y="1597058"/>
                <a:ext cx="6070907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sz="3200" b="1" dirty="0"/>
                  <a:t>假设有内存模型：</a:t>
                </a:r>
                <a:endParaRPr kumimoji="1" lang="en-US" altLang="zh-CN" sz="3200" b="1" dirty="0"/>
              </a:p>
              <a:p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内存中存储整型</a:t>
                </a:r>
                <a:endParaRPr kumimoji="1" lang="en-US" altLang="zh-CN" sz="2400" dirty="0"/>
              </a:p>
              <a:p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内存地址也用整型表示</a:t>
                </a:r>
                <a:endParaRPr kumimoji="1" lang="en-US" altLang="zh-CN" sz="2400" dirty="0"/>
              </a:p>
              <a:p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S: x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表示将变量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x</a:t>
                </a:r>
                <a:r>
                  <a:rPr kumimoji="1" lang="zh-CN" altLang="en-US" sz="2400" dirty="0"/>
                  <a:t> 映射到地址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</a:p>
              <a:p>
                <a:r>
                  <a:rPr kumimoji="1" lang="zh-CN" altLang="en-US" sz="2400" dirty="0"/>
                  <a:t>   </a:t>
                </a:r>
                <a:r>
                  <a:rPr kumimoji="1" lang="en-US" altLang="zh-CN" sz="2400" dirty="0"/>
                  <a:t>-</a:t>
                </a:r>
                <a:r>
                  <a:rPr kumimoji="1" lang="zh-CN" altLang="en-US" sz="2400" dirty="0"/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H:</a:t>
                </a:r>
                <a:r>
                  <a:rPr kumimoji="1" lang="zh-CN" alt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  <a:r>
                  <a:rPr kumimoji="1" lang="zh-CN" altLang="en-US" sz="2400" dirty="0"/>
                  <a:t>表示将地址 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a</a:t>
                </a:r>
                <a:r>
                  <a:rPr kumimoji="1" lang="zh-CN" altLang="en-US" sz="2400" dirty="0"/>
                  <a:t> 映射到值</a:t>
                </a:r>
                <a:r>
                  <a:rPr kumimoji="1" lang="en-US" altLang="zh-CN" sz="2400" dirty="0">
                    <a:solidFill>
                      <a:schemeClr val="accent1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70" y="1597058"/>
                <a:ext cx="6070907" cy="2062103"/>
              </a:xfrm>
              <a:prstGeom prst="rect">
                <a:avLst/>
              </a:prstGeom>
              <a:blipFill>
                <a:blip r:embed="rId2"/>
                <a:stretch>
                  <a:fillRect l="-2720" t="-3681" b="-61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kumimoji="1"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𝑆</m:t>
                        </m:r>
                        <m:d>
                          <m:dPr>
                            <m:ctrlP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kumimoji="1"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  </a:t>
                </a:r>
                <a:r>
                  <a:rPr kumimoji="1" lang="zh-CN" altLang="en-US" sz="2800" dirty="0"/>
                  <a:t> </a:t>
                </a:r>
                <a:r>
                  <a:rPr kumimoji="1" lang="en-US" altLang="zh-CN" sz="2800" dirty="0"/>
                  <a:t>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sz="2800" dirty="0"/>
              </a:p>
              <a:p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&amp;∗</m:t>
                        </m:r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kumimoji="1" lang="en-US" altLang="zh-CN" sz="2800" dirty="0"/>
                  <a:t>     =</a:t>
                </a:r>
                <a:r>
                  <a:rPr kumimoji="1" lang="zh-CN" alt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⟦"/>
                        <m:endChr m:val="⟧"/>
                        <m:ctrlPr>
                          <a:rPr kumimoji="1"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kumimoji="1" lang="zh-CN" altLang="en-US" sz="2800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79" y="4179217"/>
                <a:ext cx="6070907" cy="1871346"/>
              </a:xfrm>
              <a:prstGeom prst="rect">
                <a:avLst/>
              </a:prstGeom>
              <a:blipFill rotWithShape="1">
                <a:blip r:embed="rId3"/>
                <a:stretch>
                  <a:fillRect l="-5" t="-15" r="10" b="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转换到EUF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A77050-1DC2-5161-65B9-F8905A7BCE93}"/>
                  </a:ext>
                </a:extLst>
              </p:cNvPr>
              <p:cNvSpPr txBox="1"/>
              <p:nvPr/>
            </p:nvSpPr>
            <p:spPr>
              <a:xfrm>
                <a:off x="2063520" y="5146277"/>
                <a:ext cx="3889276" cy="5746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1A77050-1DC2-5161-65B9-F8905A7BC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520" y="5146277"/>
                <a:ext cx="3889276" cy="574644"/>
              </a:xfrm>
              <a:prstGeom prst="rect">
                <a:avLst/>
              </a:prstGeom>
              <a:blipFill>
                <a:blip r:embed="rId6"/>
                <a:stretch>
                  <a:fillRect l="-3257" t="-2174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转换到EUF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3586"/>
            <a:ext cx="4521200" cy="29591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5934" y="1223586"/>
            <a:ext cx="4165600" cy="23749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1343" y="1161614"/>
            <a:ext cx="2819400" cy="2755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721" y="1066996"/>
            <a:ext cx="2616200" cy="1028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36875" y="4318756"/>
            <a:ext cx="26532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b="1" dirty="0"/>
              <a:t>转换到</a:t>
            </a:r>
            <a:r>
              <a:rPr lang="en-US" altLang="zh-CN" sz="3200" b="1" dirty="0"/>
              <a:t>EUF</a:t>
            </a:r>
            <a:r>
              <a:rPr lang="zh-CN" altLang="en-US" sz="3200" b="1" dirty="0"/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9F4F7A-D2DC-5061-41B0-507A3BE47EA9}"/>
                  </a:ext>
                </a:extLst>
              </p:cNvPr>
              <p:cNvSpPr txBox="1"/>
              <p:nvPr/>
            </p:nvSpPr>
            <p:spPr>
              <a:xfrm>
                <a:off x="4626152" y="4422451"/>
                <a:ext cx="7033866" cy="186512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=1→ 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=&amp;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⟦"/>
                          <m:endChr m:val="⟧"/>
                          <m:ctrlPr>
                            <a:rPr kumimoji="1"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kumimoji="1" lang="en-US" altLang="zh-CN" sz="2400" dirty="0"/>
              </a:p>
              <a:p>
                <a:pPr marL="0" indent="0" fontAlgn="auto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))=1→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)=1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C9F4F7A-D2DC-5061-41B0-507A3BE47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6152" y="4422451"/>
                <a:ext cx="7033866" cy="1865126"/>
              </a:xfrm>
              <a:prstGeom prst="rect">
                <a:avLst/>
              </a:prstGeom>
              <a:blipFill>
                <a:blip r:embed="rId6"/>
                <a:stretch>
                  <a:fillRect l="-180" b="-27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76BF12-C6BE-715D-37BE-6BD32E792925}"/>
                  </a:ext>
                </a:extLst>
              </p:cNvPr>
              <p:cNvSpPr txBox="1"/>
              <p:nvPr/>
            </p:nvSpPr>
            <p:spPr>
              <a:xfrm>
                <a:off x="736875" y="5183984"/>
                <a:ext cx="3889276" cy="574644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p=&amp;a</a:t>
                </a:r>
                <a:r>
                  <a:rPr kumimoji="1" lang="en-US" altLang="zh-CN" sz="2800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 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a=1 </a:t>
                </a:r>
                <a14:m>
                  <m:oMath xmlns:m="http://schemas.openxmlformats.org/officeDocument/2006/math">
                    <m:r>
                      <a:rPr kumimoji="1" lang="en-US" altLang="zh-CN" sz="28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kumimoji="1" lang="en-US" altLang="zh-CN" sz="2800" dirty="0">
                    <a:solidFill>
                      <a:srgbClr val="0432FF"/>
                    </a:solidFill>
                    <a:sym typeface="+mn-ea"/>
                  </a:rPr>
                  <a:t> *p=1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C76BF12-C6BE-715D-37BE-6BD32E79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875" y="5183984"/>
                <a:ext cx="3889276" cy="574644"/>
              </a:xfrm>
              <a:prstGeom prst="rect">
                <a:avLst/>
              </a:prstGeom>
              <a:blipFill>
                <a:blip r:embed="rId7"/>
                <a:stretch>
                  <a:fillRect l="-3257" t="-2174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5370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椭圆 13"/>
          <p:cNvSpPr/>
          <p:nvPr/>
        </p:nvSpPr>
        <p:spPr>
          <a:xfrm>
            <a:off x="9283073" y="365839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9312952" y="428390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4" name="直线箭头连接符 23"/>
          <p:cNvCxnSpPr>
            <a:stCxn id="14" idx="6"/>
            <a:endCxn id="19" idx="1"/>
          </p:cNvCxnSpPr>
          <p:nvPr/>
        </p:nvCxnSpPr>
        <p:spPr>
          <a:xfrm>
            <a:off x="9664073" y="3848898"/>
            <a:ext cx="1211317" cy="718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线箭头连接符 24"/>
          <p:cNvCxnSpPr>
            <a:stCxn id="15" idx="6"/>
            <a:endCxn id="21" idx="1"/>
          </p:cNvCxnSpPr>
          <p:nvPr/>
        </p:nvCxnSpPr>
        <p:spPr>
          <a:xfrm>
            <a:off x="9693952" y="4474406"/>
            <a:ext cx="1181438" cy="855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43" name="曲线连接符 42"/>
          <p:cNvCxnSpPr>
            <a:stCxn id="21" idx="3"/>
            <a:endCxn id="20" idx="3"/>
          </p:cNvCxnSpPr>
          <p:nvPr/>
        </p:nvCxnSpPr>
        <p:spPr>
          <a:xfrm flipV="1">
            <a:off x="11637390" y="4948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曲线连接符 44"/>
          <p:cNvCxnSpPr>
            <a:stCxn id="20" idx="3"/>
            <a:endCxn id="18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线连接符 49"/>
          <p:cNvCxnSpPr>
            <a:stCxn id="19" idx="3"/>
            <a:endCxn id="18" idx="3"/>
          </p:cNvCxnSpPr>
          <p:nvPr/>
        </p:nvCxnSpPr>
        <p:spPr>
          <a:xfrm flipV="1">
            <a:off x="11637390" y="4186882"/>
            <a:ext cx="12700" cy="381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</p:spTree>
    <p:extLst>
      <p:ext uri="{BB962C8B-B14F-4D97-AF65-F5344CB8AC3E}">
        <p14:creationId xmlns:p14="http://schemas.microsoft.com/office/powerpoint/2010/main" val="111645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</a:t>
            </a:r>
            <a:r>
              <a:rPr kumimoji="1" lang="zh-CN" altLang="en-US" sz="2000" dirty="0">
                <a:solidFill>
                  <a:srgbClr val="C00000"/>
                </a:solidFill>
              </a:rPr>
              <a:t>纯变量</a:t>
            </a:r>
            <a:r>
              <a:rPr kumimoji="1" lang="zh-CN" altLang="en-US" sz="2000" dirty="0"/>
              <a:t>（没有取址操作的变量）：</a:t>
            </a:r>
            <a:endParaRPr kumimoji="1" lang="en-US" altLang="zh-CN" sz="2000" dirty="0"/>
          </a:p>
        </p:txBody>
      </p:sp>
      <p:sp>
        <p:nvSpPr>
          <p:cNvPr id="16" name="矩形 15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29" name="剪去对角的矩形 2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30" name="矩形 2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矩形 3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剪去对角的矩形 3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35" name="剪去对角的矩形 3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</a:t>
            </a:r>
            <a:r>
              <a:rPr kumimoji="1" lang="zh-CN" altLang="en-US" sz="2000" dirty="0">
                <a:solidFill>
                  <a:srgbClr val="C00000"/>
                </a:solidFill>
              </a:rPr>
              <a:t>纯变量</a:t>
            </a:r>
            <a:r>
              <a:rPr kumimoji="1" lang="zh-CN" altLang="en-US" sz="2000" dirty="0"/>
              <a:t>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9" name="剪去对角的矩形 48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0" name="矩形 49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矩形 51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剪去对角的矩形 53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5" name="剪去对角的矩形 54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6" name="直线箭头连接符 55"/>
          <p:cNvCxnSpPr>
            <a:stCxn id="55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9" name="直线箭头连接符 58"/>
          <p:cNvCxnSpPr>
            <a:stCxn id="54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曲线连接符 59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5" y="3497097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5" y="4037472"/>
            <a:ext cx="290335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H</a:t>
            </a:r>
            <a:r>
              <a:rPr kumimoji="1" lang="zh-CN" altLang="en-US" sz="2000" dirty="0">
                <a:solidFill>
                  <a:srgbClr val="C00000"/>
                </a:solidFill>
              </a:rPr>
              <a:t>：</a:t>
            </a:r>
            <a:r>
              <a:rPr kumimoji="1" lang="en-US" altLang="zh-CN" sz="2000" dirty="0">
                <a:solidFill>
                  <a:srgbClr val="C00000"/>
                </a:solidFill>
              </a:rPr>
              <a:t>int-&gt;int</a:t>
            </a:r>
            <a:r>
              <a:rPr kumimoji="1" lang="zh-CN" altLang="en-US" sz="2000" dirty="0">
                <a:solidFill>
                  <a:srgbClr val="C00000"/>
                </a:solidFill>
              </a:rPr>
              <a:t>  就不管用了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endParaRPr kumimoji="1" lang="en-US" altLang="zh-CN" sz="2000" dirty="0"/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H1</a:t>
            </a:r>
            <a:r>
              <a:rPr kumimoji="1" lang="zh-CN" altLang="en-US" sz="2000" dirty="0">
                <a:solidFill>
                  <a:srgbClr val="C00000"/>
                </a:solidFill>
              </a:rPr>
              <a:t>：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-&gt;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H2:</a:t>
            </a:r>
            <a:r>
              <a:rPr kumimoji="1" lang="zh-CN" altLang="en-US" sz="2000" dirty="0">
                <a:solidFill>
                  <a:srgbClr val="C00000"/>
                </a:solidFill>
              </a:rPr>
              <a:t>  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-&gt;</a:t>
            </a:r>
            <a:r>
              <a:rPr kumimoji="1" lang="zh-CN" altLang="en-US" sz="2000" dirty="0">
                <a:solidFill>
                  <a:srgbClr val="C00000"/>
                </a:solidFill>
              </a:rPr>
              <a:t>  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8328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H</a:t>
            </a:r>
            <a:r>
              <a:rPr kumimoji="1" lang="zh-CN" altLang="en-US" sz="2000" dirty="0">
                <a:solidFill>
                  <a:srgbClr val="C00000"/>
                </a:solidFill>
              </a:rPr>
              <a:t>：</a:t>
            </a:r>
            <a:r>
              <a:rPr kumimoji="1" lang="en-US" altLang="zh-CN" sz="2000" dirty="0">
                <a:solidFill>
                  <a:srgbClr val="C00000"/>
                </a:solidFill>
              </a:rPr>
              <a:t>int-&gt;int</a:t>
            </a:r>
            <a:r>
              <a:rPr kumimoji="1" lang="zh-CN" altLang="en-US" sz="2000" dirty="0">
                <a:solidFill>
                  <a:srgbClr val="C00000"/>
                </a:solidFill>
              </a:rPr>
              <a:t> 就不管用了</a:t>
            </a:r>
            <a:endParaRPr kumimoji="1" lang="en-US" altLang="zh-CN" sz="2000" dirty="0">
              <a:solidFill>
                <a:srgbClr val="C00000"/>
              </a:solidFill>
            </a:endParaRPr>
          </a:p>
          <a:p>
            <a:endParaRPr kumimoji="1" lang="en-US" altLang="zh-CN" sz="2000" dirty="0">
              <a:solidFill>
                <a:srgbClr val="C00000"/>
              </a:solidFill>
            </a:endParaRP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H1</a:t>
            </a:r>
            <a:r>
              <a:rPr kumimoji="1" lang="zh-CN" altLang="en-US" sz="2000" dirty="0">
                <a:solidFill>
                  <a:srgbClr val="C00000"/>
                </a:solidFill>
              </a:rPr>
              <a:t>：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-&gt;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int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H2:</a:t>
            </a:r>
            <a:r>
              <a:rPr kumimoji="1" lang="zh-CN" altLang="en-US" sz="2000" dirty="0">
                <a:solidFill>
                  <a:srgbClr val="C00000"/>
                </a:solidFill>
              </a:rPr>
              <a:t>   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r>
              <a:rPr kumimoji="1" lang="zh-CN" altLang="en-US" sz="2000" dirty="0">
                <a:solidFill>
                  <a:srgbClr val="C00000"/>
                </a:solidFill>
              </a:rPr>
              <a:t> </a:t>
            </a:r>
            <a:r>
              <a:rPr kumimoji="1" lang="en-US" altLang="zh-CN" sz="2000" dirty="0">
                <a:solidFill>
                  <a:srgbClr val="C00000"/>
                </a:solidFill>
              </a:rPr>
              <a:t>-&gt;</a:t>
            </a:r>
            <a:r>
              <a:rPr kumimoji="1" lang="zh-CN" altLang="en-US" sz="2000" dirty="0">
                <a:solidFill>
                  <a:srgbClr val="C00000"/>
                </a:solidFill>
              </a:rPr>
              <a:t>  </a:t>
            </a:r>
            <a:r>
              <a:rPr kumimoji="1" lang="en-US" altLang="zh-CN" sz="2000" dirty="0" err="1">
                <a:solidFill>
                  <a:srgbClr val="C00000"/>
                </a:solidFill>
              </a:rPr>
              <a:t>addr</a:t>
            </a:r>
            <a:endParaRPr kumimoji="1" lang="en-US" altLang="zh-CN" sz="20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60" y="1085675"/>
            <a:ext cx="5041900" cy="965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1902060"/>
                <a:ext cx="8473089" cy="461665"/>
              </a:xfrm>
              <a:prstGeom prst="rect">
                <a:avLst/>
              </a:prstGeom>
              <a:blipFill rotWithShape="1">
                <a:blip r:embed="rId3"/>
                <a:stretch>
                  <a:fillRect l="-3" t="-51" r="6" b="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矩形 9"/>
          <p:cNvSpPr/>
          <p:nvPr/>
        </p:nvSpPr>
        <p:spPr>
          <a:xfrm>
            <a:off x="647305" y="2554311"/>
            <a:ext cx="79496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假设我们的内存模型用寄存器存储 纯变量（没有取址操作的变量）：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))=1∧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)))=1→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6" y="2996157"/>
                <a:ext cx="6658746" cy="461665"/>
              </a:xfrm>
              <a:prstGeom prst="rect">
                <a:avLst/>
              </a:prstGeom>
              <a:blipFill rotWithShape="1">
                <a:blip r:embed="rId4"/>
                <a:stretch>
                  <a:fillRect l="-4" t="-49" r="6" b="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矩形 38"/>
          <p:cNvSpPr/>
          <p:nvPr/>
        </p:nvSpPr>
        <p:spPr>
          <a:xfrm>
            <a:off x="647303" y="3523915"/>
            <a:ext cx="40318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假设我们区分内存中的地址与整数</a:t>
            </a:r>
            <a:endParaRPr kumimoji="1" lang="en-US" altLang="zh-CN" sz="2000" dirty="0"/>
          </a:p>
        </p:txBody>
      </p:sp>
      <p:sp>
        <p:nvSpPr>
          <p:cNvPr id="40" name="矩形 39"/>
          <p:cNvSpPr/>
          <p:nvPr/>
        </p:nvSpPr>
        <p:spPr>
          <a:xfrm>
            <a:off x="10875390" y="3234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10875390" y="3615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10875390" y="3996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43" name="矩形 42"/>
          <p:cNvSpPr/>
          <p:nvPr/>
        </p:nvSpPr>
        <p:spPr>
          <a:xfrm>
            <a:off x="10875390" y="4377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10875390" y="4758382"/>
            <a:ext cx="762000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0x04</a:t>
            </a:r>
            <a:endParaRPr kumimoji="1" lang="zh-CN" altLang="en-US" dirty="0"/>
          </a:p>
        </p:txBody>
      </p:sp>
      <p:sp>
        <p:nvSpPr>
          <p:cNvPr id="45" name="矩形 44"/>
          <p:cNvSpPr/>
          <p:nvPr/>
        </p:nvSpPr>
        <p:spPr>
          <a:xfrm>
            <a:off x="10875390" y="5139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140074" y="3234382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S:</a:t>
            </a:r>
            <a:r>
              <a:rPr kumimoji="1" lang="zh-CN" altLang="en-US" dirty="0"/>
              <a:t>符号表</a:t>
            </a:r>
          </a:p>
        </p:txBody>
      </p:sp>
      <p:sp>
        <p:nvSpPr>
          <p:cNvPr id="47" name="剪去对角的矩形 46"/>
          <p:cNvSpPr/>
          <p:nvPr/>
        </p:nvSpPr>
        <p:spPr>
          <a:xfrm>
            <a:off x="9351390" y="1710382"/>
            <a:ext cx="457200" cy="381000"/>
          </a:xfrm>
          <a:prstGeom prst="snip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10875390" y="2853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10875390" y="2472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0871586" y="1711560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" name="矩形 50"/>
          <p:cNvSpPr/>
          <p:nvPr/>
        </p:nvSpPr>
        <p:spPr>
          <a:xfrm>
            <a:off x="10875390" y="2091382"/>
            <a:ext cx="762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2" name="剪去对角的矩形 51"/>
          <p:cNvSpPr/>
          <p:nvPr/>
        </p:nvSpPr>
        <p:spPr>
          <a:xfrm>
            <a:off x="9351390" y="21675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53" name="剪去对角的矩形 52"/>
          <p:cNvSpPr/>
          <p:nvPr/>
        </p:nvSpPr>
        <p:spPr>
          <a:xfrm>
            <a:off x="9351390" y="2624782"/>
            <a:ext cx="457200" cy="381000"/>
          </a:xfrm>
          <a:prstGeom prst="snip2Diag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54" name="直线箭头连接符 53"/>
          <p:cNvCxnSpPr>
            <a:stCxn id="53" idx="0"/>
            <a:endCxn id="44" idx="1"/>
          </p:cNvCxnSpPr>
          <p:nvPr/>
        </p:nvCxnSpPr>
        <p:spPr>
          <a:xfrm>
            <a:off x="9808590" y="2815282"/>
            <a:ext cx="1066800" cy="2133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/>
          <p:cNvSpPr txBox="1"/>
          <p:nvPr/>
        </p:nvSpPr>
        <p:spPr>
          <a:xfrm>
            <a:off x="8087890" y="1327263"/>
            <a:ext cx="1213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R:</a:t>
            </a:r>
            <a:r>
              <a:rPr kumimoji="1" lang="zh-CN" altLang="en-US" dirty="0"/>
              <a:t> 寄存器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10086048" y="1340338"/>
            <a:ext cx="114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H:</a:t>
            </a:r>
            <a:r>
              <a:rPr kumimoji="1" lang="zh-CN" altLang="en-US" dirty="0"/>
              <a:t>内存</a:t>
            </a:r>
          </a:p>
        </p:txBody>
      </p:sp>
      <p:cxnSp>
        <p:nvCxnSpPr>
          <p:cNvPr id="57" name="直线箭头连接符 56"/>
          <p:cNvCxnSpPr>
            <a:stCxn id="52" idx="0"/>
            <a:endCxn id="42" idx="1"/>
          </p:cNvCxnSpPr>
          <p:nvPr/>
        </p:nvCxnSpPr>
        <p:spPr>
          <a:xfrm>
            <a:off x="9808590" y="2358082"/>
            <a:ext cx="1066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线连接符 57"/>
          <p:cNvCxnSpPr>
            <a:stCxn id="44" idx="3"/>
            <a:endCxn id="42" idx="3"/>
          </p:cNvCxnSpPr>
          <p:nvPr/>
        </p:nvCxnSpPr>
        <p:spPr>
          <a:xfrm flipV="1">
            <a:off x="11637390" y="4186882"/>
            <a:ext cx="12700" cy="762000"/>
          </a:xfrm>
          <a:prstGeom prst="curved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10136898" y="5193615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0x01</a:t>
            </a:r>
            <a:endParaRPr lang="zh-CN" altLang="en-US" dirty="0"/>
          </a:p>
        </p:txBody>
      </p:sp>
      <p:sp>
        <p:nvSpPr>
          <p:cNvPr id="59" name="矩形 58"/>
          <p:cNvSpPr/>
          <p:nvPr/>
        </p:nvSpPr>
        <p:spPr>
          <a:xfrm>
            <a:off x="10136898" y="4824283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0x02</a:t>
            </a:r>
            <a:endParaRPr lang="zh-CN" altLang="en-US" dirty="0"/>
          </a:p>
        </p:txBody>
      </p:sp>
      <p:sp>
        <p:nvSpPr>
          <p:cNvPr id="60" name="矩形 59"/>
          <p:cNvSpPr/>
          <p:nvPr/>
        </p:nvSpPr>
        <p:spPr>
          <a:xfrm>
            <a:off x="10136897" y="4449117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0x03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10136897" y="4093001"/>
            <a:ext cx="6848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/>
              <a:t>0x04</a:t>
            </a:r>
            <a:endParaRPr lang="zh-CN" altLang="en-US" dirty="0"/>
          </a:p>
        </p:txBody>
      </p:sp>
      <p:sp>
        <p:nvSpPr>
          <p:cNvPr id="62" name="矩形 61"/>
          <p:cNvSpPr/>
          <p:nvPr/>
        </p:nvSpPr>
        <p:spPr>
          <a:xfrm>
            <a:off x="647303" y="4000625"/>
            <a:ext cx="275588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000" dirty="0"/>
              <a:t>H</a:t>
            </a:r>
            <a:r>
              <a:rPr kumimoji="1" lang="zh-CN" altLang="en-US" sz="2000" dirty="0"/>
              <a:t>：</a:t>
            </a:r>
            <a:r>
              <a:rPr kumimoji="1" lang="en-US" altLang="zh-CN" sz="2000" dirty="0"/>
              <a:t>int-&gt;int</a:t>
            </a:r>
            <a:r>
              <a:rPr kumimoji="1" lang="zh-CN" altLang="en-US" sz="2000" dirty="0"/>
              <a:t> 就不管用了</a:t>
            </a:r>
            <a:endParaRPr kumimoji="1" lang="en-US" altLang="zh-CN" sz="2000" dirty="0"/>
          </a:p>
          <a:p>
            <a:endParaRPr kumimoji="1" lang="en-US" altLang="zh-CN" sz="2000" dirty="0"/>
          </a:p>
          <a:p>
            <a:r>
              <a:rPr kumimoji="1" lang="en-US" altLang="zh-CN" sz="2000" dirty="0"/>
              <a:t>H1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int</a:t>
            </a:r>
          </a:p>
          <a:p>
            <a:r>
              <a:rPr kumimoji="1" lang="en-US" altLang="zh-CN" sz="2000" dirty="0"/>
              <a:t>H2: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-&gt;</a:t>
            </a:r>
            <a:r>
              <a:rPr kumimoji="1" lang="zh-CN" altLang="en-US" sz="2000" dirty="0"/>
              <a:t>  </a:t>
            </a:r>
            <a:r>
              <a:rPr kumimoji="1" lang="en-US" altLang="zh-CN" sz="2000" dirty="0" err="1"/>
              <a:t>addr</a:t>
            </a:r>
            <a:endParaRPr kumimoji="1"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647303" y="6278971"/>
                <a:ext cx="95992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2(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)))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!=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03" y="6278971"/>
                <a:ext cx="9599231" cy="461665"/>
              </a:xfrm>
              <a:prstGeom prst="rect">
                <a:avLst/>
              </a:prstGeom>
              <a:blipFill rotWithShape="1">
                <a:blip r:embed="rId5"/>
                <a:stretch>
                  <a:fillRect l="-2" t="-20" r="2" b="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/\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1(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2(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))) = 1 −&gt;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 != 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147" y="5386970"/>
                <a:ext cx="8002512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7" t="-57" r="2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1675200-3901-A7C1-D5D2-AAC8D0A3F989}"/>
              </a:ext>
            </a:extLst>
          </p:cNvPr>
          <p:cNvSpPr/>
          <p:nvPr/>
        </p:nvSpPr>
        <p:spPr>
          <a:xfrm>
            <a:off x="647305" y="5894059"/>
            <a:ext cx="48013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000" dirty="0"/>
              <a:t>如果这时候内存模型里面没有寄存器呢？</a:t>
            </a:r>
            <a:endParaRPr kumimoji="1" lang="en-US" altLang="zh-CN" sz="2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40BCC3-8BDC-B131-4127-425B4B9C4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1" y="1480641"/>
            <a:ext cx="4979541" cy="59571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66705F2-AFBF-2A6D-D66B-46A2A7FDD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79" y="2962794"/>
            <a:ext cx="4521200" cy="29591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AD73608B-2A7D-9DAA-B767-72318F11B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13" y="2962794"/>
            <a:ext cx="4165600" cy="23749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42E9C7B-BE6D-D3C0-25C8-1EE69E16E2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3422" y="2900822"/>
            <a:ext cx="2819400" cy="27559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70DB856-9B19-28E2-64E2-4724346DE6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5800" y="2806204"/>
            <a:ext cx="26162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2765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en-US" altLang="en-US" sz="4400" b="1" dirty="0">
                <a:latin typeface="+mn-ea"/>
                <a:ea typeface="+mn-ea"/>
              </a:rPr>
              <a:t>指针理论</a:t>
            </a:r>
            <a:r>
              <a:rPr lang="zh-CN" altLang="en-US" sz="4400" b="1" dirty="0">
                <a:latin typeface="+mn-ea"/>
                <a:ea typeface="+mn-ea"/>
              </a:rPr>
              <a:t>：</a:t>
            </a:r>
            <a:r>
              <a:rPr lang="en-US" altLang="en-US" sz="4400" b="1" dirty="0">
                <a:latin typeface="+mn-ea"/>
                <a:ea typeface="+mn-ea"/>
              </a:rPr>
              <a:t>内存模型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EC5CE9-072D-F170-42B5-FBD5F374088B}"/>
                  </a:ext>
                </a:extLst>
              </p:cNvPr>
              <p:cNvSpPr/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1" lang="en-US" altLang="zh-CN" sz="24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FEC5CE9-072D-F170-42B5-FBD5F3740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7" y="2329443"/>
                <a:ext cx="11043664" cy="745460"/>
              </a:xfrm>
              <a:prstGeom prst="rect">
                <a:avLst/>
              </a:prstGeom>
              <a:blipFill>
                <a:blip r:embed="rId2"/>
                <a:stretch>
                  <a:fillRect l="-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4040BCC3-8BDC-B131-4127-425B4B9C4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21" y="1480641"/>
            <a:ext cx="4979541" cy="595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D00E7F2-B786-DF46-F13A-6A6C98F02934}"/>
                  </a:ext>
                </a:extLst>
              </p:cNvPr>
              <p:cNvSpPr/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4D00E7F2-B786-DF46-F13A-6A6C98F029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3327993"/>
                <a:ext cx="9027792" cy="645048"/>
              </a:xfrm>
              <a:prstGeom prst="rect">
                <a:avLst/>
              </a:prstGeom>
              <a:blipFill>
                <a:blip r:embed="rId4"/>
                <a:stretch>
                  <a:fillRect l="-1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68A61B-484E-9843-0717-7069791ACFC5}"/>
                  </a:ext>
                </a:extLst>
              </p:cNvPr>
              <p:cNvSpPr/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zh-CN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e>
                      </m:d>
                      <m: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)→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r>
                        <m:rPr>
                          <m:sty m:val="p"/>
                        </m:rPr>
                        <a:rPr kumimoji="1"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d>
                        <m:dPr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m:rPr>
                              <m:sty m:val="p"/>
                            </m:rPr>
                            <a:rPr kumimoji="1"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a</m:t>
                          </m:r>
                          <m:d>
                            <m:dPr>
                              <m:ctrlP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d>
                                <m:dPr>
                                  <m:ctrlPr>
                                    <a:rPr kumimoji="1"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sz="24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kumimoji="1"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𝐻𝑖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zh-CN" dirty="0"/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F668A61B-484E-9843-0717-7069791ACF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426" y="4426955"/>
                <a:ext cx="9659183" cy="645048"/>
              </a:xfrm>
              <a:prstGeom prst="rect">
                <a:avLst/>
              </a:prstGeom>
              <a:blipFill>
                <a:blip r:embed="rId5"/>
                <a:stretch>
                  <a:fillRect l="-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1602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2123" y="1462420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987254" y="2405380"/>
                <a:ext cx="9274810" cy="3268587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fontAlgn="auto">
                  <a:lnSpc>
                    <a:spcPct val="120000"/>
                  </a:lnSpc>
                </a:pPr>
                <a:r>
                  <a:rPr kumimoji="1" lang="en-US" altLang="zh-CN" sz="2400" b="1" dirty="0">
                    <a:solidFill>
                      <a:srgbClr val="FF0000"/>
                    </a:solidFill>
                    <a:sym typeface="+mn-ea"/>
                  </a:rPr>
                  <a:t>Step #1: Purification </a:t>
                </a:r>
                <a:endParaRPr kumimoji="1" lang="en-US" altLang="zh-CN" sz="2400" b="1" dirty="0">
                  <a:solidFill>
                    <a:srgbClr val="FF0000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     </a:t>
                </a:r>
                <a:r>
                  <a:rPr lang="zh-CN" altLang="en-US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净化</a:t>
                </a:r>
                <a:r>
                  <a:rPr lang="en-US" altLang="zh-CN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(</a:t>
                </a:r>
                <a:r>
                  <a:rPr lang="en" altLang="zh-CN" sz="2000" dirty="0">
                    <a:effectLst/>
                    <a:latin typeface="STSongti-SC-Regular" panose="02010600040101010101" pitchFamily="2" charset="-122"/>
                    <a:ea typeface="STSongti-SC-Regular" panose="02010600040101010101" pitchFamily="2" charset="-122"/>
                  </a:rPr>
                  <a:t>Purification</a:t>
                </a:r>
                <a:r>
                  <a:rPr lang="en" altLang="zh-CN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)</a:t>
                </a:r>
                <a:r>
                  <a:rPr lang="zh-CN" altLang="en-US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的目标是使用辅助变量，来简 化理论组合的表达式 </a:t>
                </a:r>
                <a:r>
                  <a:rPr lang="en" altLang="zh-CN" sz="2000" dirty="0">
                    <a:effectLst/>
                    <a:latin typeface="CMMI12"/>
                    <a:ea typeface="STSongti-SC-Regular" panose="02010600040101010101" pitchFamily="2" charset="-122"/>
                  </a:rPr>
                  <a:t>E</a:t>
                </a:r>
                <a:r>
                  <a:rPr lang="zh-CN" altLang="en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，</a:t>
                </a:r>
                <a:r>
                  <a:rPr lang="zh-CN" altLang="en-US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达到对命题 </a:t>
                </a:r>
                <a:r>
                  <a:rPr lang="en" altLang="zh-CN" sz="2000" dirty="0">
                    <a:effectLst/>
                    <a:latin typeface="CMMI12"/>
                    <a:ea typeface="STSongti-SC-Regular" panose="02010600040101010101" pitchFamily="2" charset="-122"/>
                  </a:rPr>
                  <a:t>P </a:t>
                </a:r>
                <a:r>
                  <a:rPr lang="zh-CN" altLang="en-US" sz="2000" dirty="0">
                    <a:effectLst/>
                    <a:latin typeface="STSongti-SC-Light" panose="02010600040101010101" pitchFamily="2" charset="-122"/>
                    <a:ea typeface="STSongti-SC-Light" panose="02010600040101010101" pitchFamily="2" charset="-122"/>
                  </a:rPr>
                  <a:t>进行解耦的目的 </a:t>
                </a:r>
                <a:endParaRPr lang="zh-CN" altLang="en-US" sz="2000" dirty="0">
                  <a:effectLst/>
                  <a:latin typeface="STSongti-SC-Regular" panose="02010600040101010101" pitchFamily="2" charset="-122"/>
                  <a:ea typeface="STSongti-SC-Regular" panose="02010600040101010101" pitchFamily="2" charset="-122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endParaRPr kumimoji="1" lang="en-US" altLang="zh-CN" sz="2400" dirty="0">
                  <a:sym typeface="+mn-ea"/>
                </a:endParaRPr>
              </a:p>
              <a:p>
                <a:pPr marL="0" lvl="0" indent="0" fontAlgn="auto">
                  <a:lnSpc>
                    <a:spcPct val="120000"/>
                  </a:lnSpc>
                  <a:buNone/>
                </a:pPr>
                <a:r>
                  <a:rPr kumimoji="1" lang="en-US" altLang="zh-CN" sz="2400" dirty="0">
                    <a:sym typeface="+mn-ea"/>
                  </a:rPr>
                  <a:t>Example with LA and EUF:</a:t>
                </a:r>
                <a:endParaRPr kumimoji="1" lang="en-US" altLang="zh-CN" sz="2400" dirty="0"/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kumimoji="1" lang="en-US" altLang="zh-CN" sz="2400" dirty="0">
                  <a:solidFill>
                    <a:srgbClr val="FF0000"/>
                  </a:solidFill>
                </a:endParaRPr>
              </a:p>
              <a:p>
                <a:pPr lvl="1"/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x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0432FF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0432FF"/>
                    </a:solidFill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400" dirty="0">
                    <a:sym typeface="+mn-ea"/>
                  </a:rPr>
                  <a:t> </a:t>
                </a:r>
                <a:endParaRPr kumimoji="1" lang="en-US" altLang="zh-CN" sz="2400" dirty="0"/>
              </a:p>
              <a:p>
                <a:pPr marL="457200" lvl="1" indent="0">
                  <a:buNone/>
                </a:pPr>
                <a:r>
                  <a:rPr kumimoji="1" lang="zh-CN" altLang="en-US" sz="2400" dirty="0">
                    <a:solidFill>
                      <a:srgbClr val="FF0000"/>
                    </a:solidFill>
                    <a:sym typeface="+mn-ea"/>
                  </a:rPr>
                  <a:t>   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t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=f(x</a:t>
                </a:r>
                <a:r>
                  <a:rPr kumimoji="1" lang="en-US" altLang="zh-CN" sz="2400" baseline="-25000" dirty="0">
                    <a:solidFill>
                      <a:srgbClr val="FF0000"/>
                    </a:solidFill>
                    <a:sym typeface="+mn-ea"/>
                  </a:rPr>
                  <a:t>1</a:t>
                </a:r>
                <a:r>
                  <a:rPr kumimoji="1" lang="en-US" altLang="zh-CN" sz="2400" dirty="0">
                    <a:solidFill>
                      <a:srgbClr val="FF0000"/>
                    </a:solidFill>
                    <a:sym typeface="+mn-ea"/>
                  </a:rPr>
                  <a:t>)</a:t>
                </a:r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54" y="2405380"/>
                <a:ext cx="9274810" cy="3268587"/>
              </a:xfrm>
              <a:prstGeom prst="rect">
                <a:avLst/>
              </a:prstGeom>
              <a:blipFill>
                <a:blip r:embed="rId2"/>
                <a:stretch>
                  <a:fillRect l="-958" r="-137" b="-31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4988" y="1498993"/>
            <a:ext cx="229616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</a:t>
            </a:r>
            <a:endParaRPr lang="zh-CN" altLang="en-US" sz="2800" b="1" dirty="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66470" y="2221230"/>
            <a:ext cx="10258425" cy="354648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lvl="0" indent="0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Step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#2:</a:t>
            </a:r>
            <a:r>
              <a:rPr kumimoji="1"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Divide-and-conquer </a:t>
            </a:r>
          </a:p>
          <a:p>
            <a:pPr>
              <a:lnSpc>
                <a:spcPct val="120000"/>
              </a:lnSpc>
            </a:pP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分治</a:t>
            </a:r>
            <a:r>
              <a:rPr lang="en-US" altLang="zh-C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: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分别判定理论 </a:t>
            </a:r>
            <a:r>
              <a:rPr lang="en" altLang="zh-CN" sz="2000" dirty="0">
                <a:effectLst/>
                <a:latin typeface="CMSY10"/>
                <a:ea typeface="STSongti-SC-Regular" panose="02010600040101010101" pitchFamily="2" charset="-122"/>
              </a:rPr>
              <a:t>T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1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中的命题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P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1</a:t>
            </a:r>
            <a:r>
              <a:rPr lang="zh-CN" altLang="e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、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理论 </a:t>
            </a:r>
            <a:r>
              <a:rPr lang="en" altLang="zh-CN" sz="2000" dirty="0">
                <a:effectLst/>
                <a:latin typeface="CMSY10"/>
                <a:ea typeface="STSongti-SC-Regular" panose="02010600040101010101" pitchFamily="2" charset="-122"/>
              </a:rPr>
              <a:t>T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中的命题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P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的可满足性</a:t>
            </a:r>
            <a:r>
              <a:rPr lang="en-US" altLang="zh-C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;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如果任何一个命题不可满足，则可直接 判定命题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P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不可满足</a:t>
            </a:r>
            <a:r>
              <a:rPr lang="en-US" altLang="zh-C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; </a:t>
            </a:r>
          </a:p>
          <a:p>
            <a:pPr>
              <a:lnSpc>
                <a:spcPct val="120000"/>
              </a:lnSpc>
            </a:pPr>
            <a:endParaRPr lang="en-US" altLang="zh-CN" sz="2000" dirty="0">
              <a:latin typeface="STSongti-SC-Light" panose="02010600040101010101" pitchFamily="2" charset="-122"/>
              <a:ea typeface="STSongti-SC-Light" panose="02010600040101010101" pitchFamily="2" charset="-122"/>
            </a:endParaRPr>
          </a:p>
          <a:p>
            <a:pPr marL="0" lvl="0" indent="0" fontAlgn="auto">
              <a:lnSpc>
                <a:spcPct val="12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Step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#2:</a:t>
            </a:r>
            <a:r>
              <a:rPr kumimoji="1" lang="zh-CN" altLang="en-US" sz="2400" b="1" dirty="0">
                <a:solidFill>
                  <a:srgbClr val="FF0000"/>
                </a:solidFill>
                <a:sym typeface="+mn-ea"/>
              </a:rPr>
              <a:t> </a:t>
            </a:r>
            <a:r>
              <a:rPr kumimoji="1" lang="en-US" altLang="zh-CN" sz="2400" b="1" dirty="0">
                <a:solidFill>
                  <a:srgbClr val="FF0000"/>
                </a:solidFill>
                <a:sym typeface="+mn-ea"/>
              </a:rPr>
              <a:t>Propagate</a:t>
            </a:r>
          </a:p>
          <a:p>
            <a:pPr marL="0" lvl="0" indent="0" fontAlgn="auto">
              <a:lnSpc>
                <a:spcPct val="120000"/>
              </a:lnSpc>
              <a:buNone/>
            </a:pP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等式传播</a:t>
            </a:r>
            <a:r>
              <a:rPr lang="en-US" altLang="zh-C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: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设命题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P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1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蕴含等式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E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1 </a:t>
            </a:r>
            <a:r>
              <a:rPr lang="en" altLang="zh-CN" sz="2000" dirty="0">
                <a:effectLst/>
                <a:latin typeface="CMR12"/>
                <a:ea typeface="STSongti-SC-Regular" panose="02010600040101010101" pitchFamily="2" charset="-122"/>
              </a:rPr>
              <a:t>=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E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2</a:t>
            </a:r>
            <a:r>
              <a:rPr lang="zh-CN" altLang="e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，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需要把等式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E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1 </a:t>
            </a:r>
            <a:r>
              <a:rPr lang="en" altLang="zh-CN" sz="2000" dirty="0">
                <a:effectLst/>
                <a:latin typeface="CMR12"/>
                <a:ea typeface="STSongti-SC-Regular" panose="02010600040101010101" pitchFamily="2" charset="-122"/>
              </a:rPr>
              <a:t>=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E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合取到命题 </a:t>
            </a:r>
            <a:r>
              <a:rPr lang="en" altLang="zh-CN" sz="2000" dirty="0">
                <a:effectLst/>
                <a:latin typeface="CMMI12"/>
                <a:ea typeface="STSongti-SC-Regular" panose="02010600040101010101" pitchFamily="2" charset="-122"/>
              </a:rPr>
              <a:t>P</a:t>
            </a:r>
            <a:r>
              <a:rPr lang="en" altLang="zh-CN" sz="2000" dirty="0">
                <a:effectLst/>
                <a:latin typeface="CMR10"/>
                <a:ea typeface="STSongti-SC-Regular" panose="02010600040101010101" pitchFamily="2" charset="-122"/>
              </a:rPr>
              <a:t>2</a:t>
            </a:r>
            <a:r>
              <a:rPr lang="zh-CN" altLang="en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，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跳转到第 </a:t>
            </a:r>
            <a:r>
              <a:rPr lang="en-US" altLang="zh-CN" sz="2000" dirty="0">
                <a:effectLst/>
                <a:latin typeface="STSongti-SC-Regular" panose="02010600040101010101" pitchFamily="2" charset="-122"/>
                <a:ea typeface="STSongti-SC-Regular" panose="02010600040101010101" pitchFamily="2" charset="-122"/>
              </a:rPr>
              <a:t>2 </a:t>
            </a:r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步继续执行。 </a:t>
            </a:r>
            <a:endParaRPr lang="zh-CN" altLang="en-US" sz="2000" dirty="0">
              <a:effectLst/>
              <a:latin typeface="STSongti-SC-Regular" panose="02010600040101010101" pitchFamily="2" charset="-122"/>
              <a:ea typeface="STSongti-SC-Regular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sz="2000" dirty="0">
              <a:effectLst/>
              <a:latin typeface="STSongti-SC-Light" panose="02010600040101010101" pitchFamily="2" charset="-122"/>
              <a:ea typeface="STSongti-SC-Light" panose="02010600040101010101" pitchFamily="2" charset="-122"/>
            </a:endParaRPr>
          </a:p>
          <a:p>
            <a:pPr>
              <a:lnSpc>
                <a:spcPct val="120000"/>
              </a:lnSpc>
            </a:pPr>
            <a:endParaRPr kumimoji="1" lang="en-US" altLang="zh-CN" sz="2000" b="1" dirty="0">
              <a:solidFill>
                <a:srgbClr val="FF0000"/>
              </a:solidFill>
              <a:latin typeface="STSongti-SC-Light" panose="02010600040101010101" pitchFamily="2" charset="-122"/>
              <a:ea typeface="STSongti-SC-Light" panose="020106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2708843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/>
              <p:cNvSpPr>
                <a:spLocks noGrp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-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)) 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0)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f(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)!= f(x</a:t>
                </a:r>
                <a:r>
                  <a:rPr kumimoji="1" lang="en-US" altLang="zh-CN" sz="2000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-t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endParaRPr kumimoji="1" lang="en-US" altLang="zh-CN" sz="20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3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f(x</a:t>
                </a:r>
                <a:r>
                  <a:rPr kumimoji="1" lang="en-US" altLang="zh-CN" sz="2000" b="1" baseline="-25000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</a:t>
                </a:r>
                <a:r>
                  <a:rPr kumimoji="1" lang="en-US" altLang="zh-CN" sz="2000" b="1" dirty="0">
                    <a:solidFill>
                      <a:srgbClr val="FF00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" name="内容占位符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0340" y="2508250"/>
                <a:ext cx="8576310" cy="3341370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</p:spTree>
    <p:extLst>
      <p:ext uri="{BB962C8B-B14F-4D97-AF65-F5344CB8AC3E}">
        <p14:creationId xmlns:p14="http://schemas.microsoft.com/office/powerpoint/2010/main" val="25802293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40715" y="1480820"/>
            <a:ext cx="37884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 algn="ctr">
              <a:buNone/>
            </a:pPr>
            <a:r>
              <a:rPr kumimoji="1" lang="en-US" altLang="zh-CN" sz="2800" b="1" dirty="0">
                <a:latin typeface="Times New Roman" panose="02020603050405020304" charset="0"/>
                <a:cs typeface="Times New Roman" panose="02020603050405020304" charset="0"/>
                <a:sym typeface="+mn-ea"/>
              </a:rPr>
              <a:t>Nelson-</a:t>
            </a:r>
            <a:r>
              <a:rPr kumimoji="1" lang="en-US" altLang="zh-CN" sz="2800" b="1" dirty="0" err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Oppen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3360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x2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x1</a:t>
                          </a:r>
                        </a:p>
                        <a:p>
                          <a:r>
                            <a:rPr lang="en-US" altLang="zh-CN" dirty="0"/>
                            <a:t>x1-x3&gt;=x2</a:t>
                          </a:r>
                        </a:p>
                        <a:p>
                          <a:r>
                            <a:rPr lang="en-US" altLang="zh-CN" dirty="0"/>
                            <a:t>x3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zh-CN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zh-CN" dirty="0"/>
                            <a:t>0</a:t>
                          </a:r>
                        </a:p>
                        <a:p>
                          <a:r>
                            <a:rPr lang="en-US" altLang="zh-CN" dirty="0"/>
                            <a:t>t1=t2-t3</a:t>
                          </a:r>
                        </a:p>
                        <a:p>
                          <a:endParaRPr lang="en-US" altLang="zh-CN" dirty="0"/>
                        </a:p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/>
              <p:cNvGraphicFramePr>
                <a:graphicFrameLocks noGrp="1"/>
              </p:cNvGraphicFramePr>
              <p:nvPr/>
            </p:nvGraphicFramePr>
            <p:xfrm>
              <a:off x="3719195" y="2910840"/>
              <a:ext cx="4038600" cy="3205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5000"/>
                    <a:gridCol w="2133600"/>
                  </a:tblGrid>
                  <a:tr h="370840">
                    <a:tc>
                      <a:txBody>
                        <a:bodyPr/>
                        <a:p>
                          <a:r>
                            <a:rPr lang="en-US" altLang="zh-CN" dirty="0"/>
                            <a:t>LA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p>
                          <a:r>
                            <a:rPr lang="en-US" altLang="zh-CN" dirty="0"/>
                            <a:t>EUF</a:t>
                          </a:r>
                          <a:endParaRPr lang="zh-CN" altLang="en-US" dirty="0"/>
                        </a:p>
                      </a:txBody>
                      <a:tcPr/>
                    </a:tc>
                  </a:tr>
                  <a:tr h="28346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</a:blipFill>
                      </a:tcPr>
                    </a:tc>
                    <a:tc>
                      <a:txBody>
                        <a:bodyPr/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f(t1) != f(x3)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t2=f(x1)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r>
                            <a:rPr lang="en-US" altLang="zh-CN" dirty="0"/>
                            <a:t>t3=f(x2)</a:t>
                          </a: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en-US" altLang="zh-CN" dirty="0"/>
                        </a:p>
                        <a:p>
                          <a:pPr marL="0" marR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defRPr/>
                          </a:pPr>
                          <a:endParaRPr lang="zh-CN" altLang="en-US" dirty="0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文本框 9"/>
          <p:cNvSpPr txBox="1"/>
          <p:nvPr/>
        </p:nvSpPr>
        <p:spPr>
          <a:xfrm>
            <a:off x="3719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x3=0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14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x1=x2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624195" y="531594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t2=t3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754883" y="564627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t1=0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5624195" y="564910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t1=0</a:t>
            </a:r>
            <a:endParaRPr kumimoji="1" lang="zh-CN" altLang="en-US" dirty="0"/>
          </a:p>
        </p:txBody>
      </p:sp>
      <p:sp>
        <p:nvSpPr>
          <p:cNvPr id="20" name="文本框 19"/>
          <p:cNvSpPr txBox="1"/>
          <p:nvPr/>
        </p:nvSpPr>
        <p:spPr>
          <a:xfrm>
            <a:off x="5624195" y="6198870"/>
            <a:ext cx="1259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UNSAT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5624195" y="467510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x3=0</a:t>
            </a:r>
            <a:endParaRPr kumimoji="1"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5619372" y="4984234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x1=x2</a:t>
            </a:r>
            <a:endParaRPr kumimoji="1" lang="zh-CN" altLang="en-US" dirty="0"/>
          </a:p>
        </p:txBody>
      </p:sp>
      <p:sp>
        <p:nvSpPr>
          <p:cNvPr id="25" name="文本框 24"/>
          <p:cNvSpPr txBox="1"/>
          <p:nvPr/>
        </p:nvSpPr>
        <p:spPr>
          <a:xfrm>
            <a:off x="3754883" y="535307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t2=t3</a:t>
            </a:r>
            <a:endParaRPr kumimoji="1" lang="zh-CN" altLang="en-US" dirty="0"/>
          </a:p>
        </p:txBody>
      </p:sp>
      <p:sp>
        <p:nvSpPr>
          <p:cNvPr id="7" name="右箭头 6"/>
          <p:cNvSpPr/>
          <p:nvPr/>
        </p:nvSpPr>
        <p:spPr>
          <a:xfrm>
            <a:off x="4862195" y="4865132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610484" y="4613477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broadcast</a:t>
            </a:r>
            <a:endParaRPr kumimoji="1" lang="zh-CN" altLang="en-US" sz="1600" dirty="0"/>
          </a:p>
        </p:txBody>
      </p:sp>
      <p:sp>
        <p:nvSpPr>
          <p:cNvPr id="15" name="右箭头 14"/>
          <p:cNvSpPr/>
          <p:nvPr/>
        </p:nvSpPr>
        <p:spPr>
          <a:xfrm flipH="1">
            <a:off x="4852549" y="5353070"/>
            <a:ext cx="762000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4862195" y="5730240"/>
            <a:ext cx="757177" cy="3317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71995" y="329184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!=</a:t>
            </a:r>
            <a:r>
              <a:rPr kumimoji="1" lang="zh-CN" altLang="en-US" sz="1600" dirty="0">
                <a:solidFill>
                  <a:srgbClr val="FF0000"/>
                </a:solidFill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</a:rPr>
              <a:t>f(0)</a:t>
            </a:r>
            <a:endParaRPr kumimoji="1" lang="zh-CN" altLang="en-US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marL="0" indent="0">
                  <a:buNone/>
                </a:pP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//</a:t>
                </a:r>
                <a:r>
                  <a:rPr kumimoji="1" lang="zh-CN" altLang="en-US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</a:t>
                </a:r>
                <a:r>
                  <a:rPr kumimoji="1" lang="en-US" altLang="zh-CN" b="1" dirty="0"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The initial proposition:</a:t>
                </a:r>
                <a:endParaRPr kumimoji="1" lang="en-US" altLang="zh-CN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-x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0)</a:t>
                </a:r>
                <a:r>
                  <a:rPr kumimoji="1"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  <a:sym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 f(f(x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1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 -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2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)) != f(x</a:t>
                </a:r>
                <a:r>
                  <a:rPr kumimoji="1" lang="en-US" altLang="zh-CN" b="1" baseline="-25000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3</a:t>
                </a:r>
                <a:r>
                  <a:rPr kumimoji="1" lang="en-US" altLang="zh-CN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  <a:sym typeface="+mn-ea"/>
                  </a:rPr>
                  <a:t>)</a:t>
                </a:r>
                <a:endParaRPr lang="zh-CN" altLang="en-US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940" y="2183130"/>
                <a:ext cx="7818755" cy="645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7" grpId="0"/>
      <p:bldP spid="18" grpId="0"/>
      <p:bldP spid="20" grpId="0"/>
      <p:bldP spid="21" grpId="0"/>
      <p:bldP spid="22" grpId="0"/>
      <p:bldP spid="25" grpId="0"/>
      <p:bldP spid="7" grpId="0" bldLvl="0" animBg="1"/>
      <p:bldP spid="8" grpId="0"/>
      <p:bldP spid="15" grpId="0" bldLvl="0" animBg="1"/>
      <p:bldP spid="16" grpId="0" bldLvl="0" animBg="1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/>
              <p:cNvSpPr>
                <a:spLocks noGrp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The initial proposition (suppose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x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∈</m:t>
                    </m:r>
                    <m:r>
                      <a:rPr kumimoji="1" lang="en-US" altLang="zh-CN" sz="2000" b="1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ℤ</m:t>
                    </m:r>
                  </m:oMath>
                </a14:m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):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1)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zh-CN" altLang="en-US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(x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2)</a:t>
                </a:r>
                <a:r>
                  <a:rPr kumimoji="1"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P(x)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~P(1) </a:t>
                </a:r>
                <a14:m>
                  <m:oMath xmlns:m="http://schemas.openxmlformats.org/officeDocument/2006/math">
                    <m:r>
                      <a:rPr kumimoji="1"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kumimoji="1"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~P(2) 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</a:t>
                </a:r>
                <a:r>
                  <a:rPr kumimoji="1" lang="zh-CN" altLang="en-US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After purification:</a:t>
                </a: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kumimoji="1"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Neither theory can imply an equality.</a:t>
                </a:r>
              </a:p>
              <a:p>
                <a:pPr marL="0" indent="0">
                  <a:buNone/>
                </a:pPr>
                <a:r>
                  <a:rPr kumimoji="1"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// But the proposition is UNSAT!</a:t>
                </a:r>
              </a:p>
            </p:txBody>
          </p:sp>
        </mc:Choice>
        <mc:Fallback xmlns="">
          <p:sp>
            <p:nvSpPr>
              <p:cNvPr id="4" name="内容占位符 3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95550" y="1825625"/>
                <a:ext cx="7200900" cy="4351655"/>
              </a:xfr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7113F785-0A82-81C3-6057-017F64C4A9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615" y="3200979"/>
            <a:ext cx="4435266" cy="1964189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B429F2-95DA-DD2B-CF32-BEF86C29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4" y="1480641"/>
            <a:ext cx="9197855" cy="27908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52E3FB-F32B-0F7C-A561-FBD218FE2769}"/>
              </a:ext>
            </a:extLst>
          </p:cNvPr>
          <p:cNvSpPr txBox="1"/>
          <p:nvPr/>
        </p:nvSpPr>
        <p:spPr>
          <a:xfrm>
            <a:off x="1105625" y="4652500"/>
            <a:ext cx="99807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如果合取命题 </a:t>
            </a:r>
            <a:r>
              <a:rPr lang="en" altLang="zh-CN" sz="2800" dirty="0">
                <a:effectLst/>
                <a:latin typeface="CMMI12"/>
              </a:rPr>
              <a:t>P 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蕴含满足析取关系的 </a:t>
            </a:r>
            <a:r>
              <a:rPr lang="en" altLang="zh-CN" sz="2800" dirty="0">
                <a:effectLst/>
                <a:latin typeface="CMMI12"/>
              </a:rPr>
              <a:t>n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个等式</a:t>
            </a:r>
            <a:r>
              <a:rPr lang="en" altLang="zh-CN" sz="2800" dirty="0">
                <a:effectLst/>
                <a:latin typeface="CMMI12"/>
              </a:rPr>
              <a:t>x</a:t>
            </a:r>
            <a:r>
              <a:rPr lang="en" altLang="zh-CN" dirty="0">
                <a:effectLst/>
                <a:latin typeface="CMMI10"/>
              </a:rPr>
              <a:t>i </a:t>
            </a:r>
            <a:r>
              <a:rPr lang="en" altLang="zh-CN" sz="2800" dirty="0">
                <a:effectLst/>
                <a:latin typeface="CMR12"/>
              </a:rPr>
              <a:t>=</a:t>
            </a:r>
            <a:r>
              <a:rPr lang="en" altLang="zh-CN" sz="2800" dirty="0" err="1">
                <a:effectLst/>
                <a:latin typeface="CMMI12"/>
              </a:rPr>
              <a:t>y</a:t>
            </a:r>
            <a:r>
              <a:rPr lang="en" altLang="zh-CN" dirty="0" err="1">
                <a:effectLst/>
                <a:latin typeface="CMMI10"/>
              </a:rPr>
              <a:t>i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、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en" altLang="zh-CN" sz="2800" dirty="0">
                <a:effectLst/>
                <a:latin typeface="CMSY10"/>
              </a:rPr>
              <a:t>≤</a:t>
            </a:r>
            <a:r>
              <a:rPr lang="en" altLang="zh-CN" sz="2800" dirty="0">
                <a:effectLst/>
                <a:latin typeface="CMMI12"/>
              </a:rPr>
              <a:t>i</a:t>
            </a:r>
            <a:r>
              <a:rPr lang="en" altLang="zh-CN" sz="2800" dirty="0">
                <a:effectLst/>
                <a:latin typeface="CMSY10"/>
              </a:rPr>
              <a:t>≤</a:t>
            </a:r>
            <a:r>
              <a:rPr lang="en" altLang="zh-CN" sz="2800" dirty="0">
                <a:effectLst/>
                <a:latin typeface="CMMI12"/>
              </a:rPr>
              <a:t>n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，</a:t>
            </a:r>
            <a:r>
              <a:rPr lang="en" altLang="zh-CN" sz="2800" dirty="0">
                <a:effectLst/>
                <a:latin typeface="CMMI12"/>
              </a:rPr>
              <a:t>n&gt;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是有限值</a:t>
            </a:r>
            <a:r>
              <a:rPr lang="en-US" altLang="zh-C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;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那么合取命题 </a:t>
            </a:r>
            <a:r>
              <a:rPr lang="en" altLang="zh-CN" sz="2800" dirty="0">
                <a:effectLst/>
                <a:latin typeface="CMMI12"/>
              </a:rPr>
              <a:t>P 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必定蕴含至少其中某一个等式 </a:t>
            </a:r>
            <a:r>
              <a:rPr lang="en" altLang="zh-CN" sz="2800" dirty="0" err="1">
                <a:effectLst/>
                <a:latin typeface="CMMI12"/>
              </a:rPr>
              <a:t>x</a:t>
            </a:r>
            <a:r>
              <a:rPr lang="en" altLang="zh-CN" dirty="0" err="1">
                <a:effectLst/>
                <a:latin typeface="CMMI10"/>
              </a:rPr>
              <a:t>k</a:t>
            </a:r>
            <a:r>
              <a:rPr lang="en" altLang="zh-CN" dirty="0">
                <a:effectLst/>
                <a:latin typeface="CMMI10"/>
              </a:rPr>
              <a:t> </a:t>
            </a:r>
            <a:r>
              <a:rPr lang="en" altLang="zh-CN" sz="2800" dirty="0">
                <a:effectLst/>
                <a:latin typeface="CMR12"/>
              </a:rPr>
              <a:t>= </a:t>
            </a:r>
            <a:r>
              <a:rPr lang="en" altLang="zh-CN" sz="2800" dirty="0" err="1">
                <a:effectLst/>
                <a:latin typeface="CMMI12"/>
              </a:rPr>
              <a:t>y</a:t>
            </a:r>
            <a:r>
              <a:rPr lang="en" altLang="zh-CN" dirty="0" err="1">
                <a:effectLst/>
                <a:latin typeface="CMMI10"/>
              </a:rPr>
              <a:t>k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、</a:t>
            </a:r>
            <a:r>
              <a:rPr lang="en" altLang="zh-CN" sz="2800" dirty="0">
                <a:effectLst/>
                <a:latin typeface="CMMI12"/>
              </a:rPr>
              <a:t>k </a:t>
            </a:r>
            <a:r>
              <a:rPr lang="en" altLang="zh-CN" sz="2800" dirty="0">
                <a:effectLst/>
                <a:latin typeface="CMSY10"/>
              </a:rPr>
              <a:t>∈ {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en" altLang="zh-CN" sz="2800" dirty="0">
                <a:effectLst/>
                <a:latin typeface="CMMI12"/>
              </a:rPr>
              <a:t>,...,n</a:t>
            </a:r>
            <a:r>
              <a:rPr lang="en" altLang="zh-CN" sz="2800" dirty="0">
                <a:effectLst/>
                <a:latin typeface="CMSY10"/>
              </a:rPr>
              <a:t>} </a:t>
            </a: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206213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6B429F2-95DA-DD2B-CF32-BEF86C298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634" y="1480641"/>
            <a:ext cx="9197855" cy="279088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752E3FB-F32B-0F7C-A561-FBD218FE2769}"/>
              </a:ext>
            </a:extLst>
          </p:cNvPr>
          <p:cNvSpPr txBox="1"/>
          <p:nvPr/>
        </p:nvSpPr>
        <p:spPr>
          <a:xfrm>
            <a:off x="1105625" y="4652500"/>
            <a:ext cx="998074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如果合取命题 </a:t>
            </a:r>
            <a:r>
              <a:rPr lang="en" altLang="zh-CN" sz="2800" dirty="0">
                <a:effectLst/>
                <a:latin typeface="CMMI12"/>
              </a:rPr>
              <a:t>P 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蕴含满足析取关系的 </a:t>
            </a:r>
            <a:r>
              <a:rPr lang="en" altLang="zh-CN" sz="2800" dirty="0">
                <a:effectLst/>
                <a:latin typeface="CMMI12"/>
              </a:rPr>
              <a:t>n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个等式</a:t>
            </a:r>
            <a:r>
              <a:rPr lang="en" altLang="zh-CN" sz="2800" dirty="0">
                <a:effectLst/>
                <a:latin typeface="CMMI12"/>
              </a:rPr>
              <a:t>x</a:t>
            </a:r>
            <a:r>
              <a:rPr lang="en" altLang="zh-CN" dirty="0">
                <a:effectLst/>
                <a:latin typeface="CMMI10"/>
              </a:rPr>
              <a:t>i </a:t>
            </a:r>
            <a:r>
              <a:rPr lang="en" altLang="zh-CN" sz="2800" dirty="0">
                <a:effectLst/>
                <a:latin typeface="CMR12"/>
              </a:rPr>
              <a:t>=</a:t>
            </a:r>
            <a:r>
              <a:rPr lang="en" altLang="zh-CN" sz="2800" dirty="0" err="1">
                <a:effectLst/>
                <a:latin typeface="CMMI12"/>
              </a:rPr>
              <a:t>y</a:t>
            </a:r>
            <a:r>
              <a:rPr lang="en" altLang="zh-CN" dirty="0" err="1">
                <a:effectLst/>
                <a:latin typeface="CMMI10"/>
              </a:rPr>
              <a:t>i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、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en" altLang="zh-CN" sz="2800" dirty="0">
                <a:effectLst/>
                <a:latin typeface="CMSY10"/>
              </a:rPr>
              <a:t>≤</a:t>
            </a:r>
            <a:r>
              <a:rPr lang="en" altLang="zh-CN" sz="2800" dirty="0">
                <a:effectLst/>
                <a:latin typeface="CMMI12"/>
              </a:rPr>
              <a:t>i</a:t>
            </a:r>
            <a:r>
              <a:rPr lang="en" altLang="zh-CN" sz="2800" dirty="0">
                <a:effectLst/>
                <a:latin typeface="CMSY10"/>
              </a:rPr>
              <a:t>≤</a:t>
            </a:r>
            <a:r>
              <a:rPr lang="en" altLang="zh-CN" sz="2800" dirty="0">
                <a:effectLst/>
                <a:latin typeface="CMMI12"/>
              </a:rPr>
              <a:t>n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，</a:t>
            </a:r>
            <a:r>
              <a:rPr lang="en" altLang="zh-CN" sz="2800" dirty="0">
                <a:effectLst/>
                <a:latin typeface="CMMI12"/>
              </a:rPr>
              <a:t>n&gt;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是有限值</a:t>
            </a:r>
            <a:r>
              <a:rPr lang="en-US" altLang="zh-C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;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那么合取命题 </a:t>
            </a:r>
            <a:r>
              <a:rPr lang="en" altLang="zh-CN" sz="2800" dirty="0">
                <a:effectLst/>
                <a:latin typeface="CMMI12"/>
              </a:rPr>
              <a:t>P </a:t>
            </a:r>
            <a:r>
              <a:rPr lang="zh-CN" altLang="en-US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必定蕴含至少其中某一个等式 </a:t>
            </a:r>
            <a:r>
              <a:rPr lang="en" altLang="zh-CN" sz="2800" dirty="0" err="1">
                <a:effectLst/>
                <a:latin typeface="CMMI12"/>
              </a:rPr>
              <a:t>x</a:t>
            </a:r>
            <a:r>
              <a:rPr lang="en" altLang="zh-CN" dirty="0" err="1">
                <a:effectLst/>
                <a:latin typeface="CMMI10"/>
              </a:rPr>
              <a:t>k</a:t>
            </a:r>
            <a:r>
              <a:rPr lang="en" altLang="zh-CN" dirty="0">
                <a:effectLst/>
                <a:latin typeface="CMMI10"/>
              </a:rPr>
              <a:t> </a:t>
            </a:r>
            <a:r>
              <a:rPr lang="en" altLang="zh-CN" sz="2800" dirty="0">
                <a:effectLst/>
                <a:latin typeface="CMR12"/>
              </a:rPr>
              <a:t>= </a:t>
            </a:r>
            <a:r>
              <a:rPr lang="en" altLang="zh-CN" sz="2800" dirty="0" err="1">
                <a:effectLst/>
                <a:latin typeface="CMMI12"/>
              </a:rPr>
              <a:t>y</a:t>
            </a:r>
            <a:r>
              <a:rPr lang="en" altLang="zh-CN" dirty="0" err="1">
                <a:effectLst/>
                <a:latin typeface="CMMI10"/>
              </a:rPr>
              <a:t>k</a:t>
            </a:r>
            <a:r>
              <a:rPr lang="zh-CN" altLang="en" sz="28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、</a:t>
            </a:r>
            <a:r>
              <a:rPr lang="en" altLang="zh-CN" sz="2800" dirty="0">
                <a:effectLst/>
                <a:latin typeface="CMMI12"/>
              </a:rPr>
              <a:t>k </a:t>
            </a:r>
            <a:r>
              <a:rPr lang="en" altLang="zh-CN" sz="2800" dirty="0">
                <a:effectLst/>
                <a:latin typeface="CMSY10"/>
              </a:rPr>
              <a:t>∈ {</a:t>
            </a:r>
            <a:r>
              <a:rPr lang="en" altLang="zh-CN" sz="2800" dirty="0">
                <a:effectLst/>
                <a:latin typeface="CMR12"/>
              </a:rPr>
              <a:t>1</a:t>
            </a:r>
            <a:r>
              <a:rPr lang="en" altLang="zh-CN" sz="2800" dirty="0">
                <a:effectLst/>
                <a:latin typeface="CMMI12"/>
              </a:rPr>
              <a:t>,...,n</a:t>
            </a:r>
            <a:r>
              <a:rPr lang="en" altLang="zh-CN" sz="2800" dirty="0">
                <a:effectLst/>
                <a:latin typeface="CMSY10"/>
              </a:rPr>
              <a:t>} </a:t>
            </a: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7683673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F33DD0-3789-80C8-45BB-A050175F0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933" y="1668543"/>
            <a:ext cx="7183227" cy="4506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4378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3463B-5347-5AB6-F163-DD67FDF5E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386" y="1376946"/>
            <a:ext cx="7455740" cy="515250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015F76C-DA9D-5772-806A-66413A96D316}"/>
              </a:ext>
            </a:extLst>
          </p:cNvPr>
          <p:cNvSpPr/>
          <p:nvPr/>
        </p:nvSpPr>
        <p:spPr>
          <a:xfrm>
            <a:off x="3139126" y="5995447"/>
            <a:ext cx="4958499" cy="534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37014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理论组合：非凸理论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64B2464-AA61-98E0-5CF9-A4B33DB424B8}"/>
              </a:ext>
            </a:extLst>
          </p:cNvPr>
          <p:cNvSpPr txBox="1"/>
          <p:nvPr/>
        </p:nvSpPr>
        <p:spPr>
          <a:xfrm>
            <a:off x="414734" y="1836983"/>
            <a:ext cx="4213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b="1" dirty="0"/>
              <a:t>凸理论到非凸理论的推广</a:t>
            </a:r>
            <a:r>
              <a:rPr kumimoji="1" lang="en-US" altLang="zh-CN" sz="2800" b="1" dirty="0"/>
              <a:t>:</a:t>
            </a:r>
            <a:endParaRPr kumimoji="1" lang="zh-CN" altLang="en-US" sz="28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D68897-99C3-B7DD-55DC-CBBCA3E8141A}"/>
              </a:ext>
            </a:extLst>
          </p:cNvPr>
          <p:cNvSpPr txBox="1"/>
          <p:nvPr/>
        </p:nvSpPr>
        <p:spPr>
          <a:xfrm>
            <a:off x="800053" y="2716546"/>
            <a:ext cx="9669545" cy="2252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+mn-ea"/>
              </a:rPr>
              <a:t>第一，净化，通过引入辅助变量对命 题进行解耦</a:t>
            </a:r>
            <a:r>
              <a:rPr lang="en-US" altLang="zh-CN" sz="2400" dirty="0">
                <a:effectLst/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+mn-ea"/>
              </a:rPr>
              <a:t>第二，分治，即判定解耦后的每个理论中的命题 是否可满足</a:t>
            </a:r>
            <a:r>
              <a:rPr lang="en-US" altLang="zh-CN" sz="2400" dirty="0">
                <a:effectLst/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effectLst/>
                <a:latin typeface="+mn-ea"/>
              </a:rPr>
              <a:t>第三，等式传播，将一个理论判定后得到的等 式，传播到其它理论</a:t>
            </a:r>
            <a:r>
              <a:rPr lang="en-US" altLang="zh-CN" sz="2400" dirty="0">
                <a:effectLst/>
                <a:latin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C00000"/>
                </a:solidFill>
                <a:effectLst/>
                <a:latin typeface="+mn-ea"/>
              </a:rPr>
              <a:t>第四，分裂</a:t>
            </a:r>
            <a:r>
              <a:rPr lang="en-US" altLang="zh-CN" sz="2400" dirty="0">
                <a:solidFill>
                  <a:srgbClr val="C00000"/>
                </a:solidFill>
                <a:effectLst/>
                <a:latin typeface="+mn-ea"/>
              </a:rPr>
              <a:t>(</a:t>
            </a:r>
            <a:r>
              <a:rPr lang="en" altLang="zh-CN" sz="2400" dirty="0">
                <a:solidFill>
                  <a:srgbClr val="C00000"/>
                </a:solidFill>
                <a:effectLst/>
                <a:latin typeface="+mn-ea"/>
              </a:rPr>
              <a:t>Splitting)</a:t>
            </a:r>
            <a:r>
              <a:rPr lang="zh-CN" altLang="en" sz="2400" dirty="0">
                <a:solidFill>
                  <a:srgbClr val="C00000"/>
                </a:solidFill>
                <a:effectLst/>
                <a:latin typeface="+mn-ea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effectLst/>
                <a:latin typeface="+mn-ea"/>
              </a:rPr>
              <a:t>对非凸理论， 递归进行判定。 </a:t>
            </a:r>
            <a:endParaRPr lang="zh-CN" altLang="en-US" sz="2400" dirty="0">
              <a:solidFill>
                <a:srgbClr val="C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951930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理论组合：非凸理论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9E16694-3CAF-337D-97E7-A8DE9E178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187540"/>
            <a:ext cx="7772400" cy="448291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37C6993-4E33-3702-7060-DB3471CFE4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1551" y="5546760"/>
            <a:ext cx="7376912" cy="99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110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理论组合：非凸理论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04F764-1DC0-7F87-DE97-A2A5B3E93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963"/>
            <a:ext cx="5372493" cy="2872250"/>
          </a:xfrm>
          <a:prstGeom prst="rect">
            <a:avLst/>
          </a:prstGeom>
        </p:spPr>
      </p:pic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7271F80A-8FC9-C15A-8224-32912EB98C63}"/>
              </a:ext>
            </a:extLst>
          </p:cNvPr>
          <p:cNvCxnSpPr>
            <a:endCxn id="6" idx="1"/>
          </p:cNvCxnSpPr>
          <p:nvPr/>
        </p:nvCxnSpPr>
        <p:spPr>
          <a:xfrm flipV="1">
            <a:off x="5369607" y="1808088"/>
            <a:ext cx="726393" cy="197206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图片 9">
            <a:extLst>
              <a:ext uri="{FF2B5EF4-FFF2-40B4-BE49-F238E27FC236}">
                <a16:creationId xmlns:a16="http://schemas.microsoft.com/office/drawing/2014/main" id="{D8313B3D-95B5-5D9E-01CA-ECA32F70B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3092" y="3666253"/>
            <a:ext cx="5273707" cy="28197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283668-4BEE-FCBE-C70D-B02905727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507" y="2733167"/>
            <a:ext cx="4450409" cy="2517792"/>
          </a:xfrm>
          <a:prstGeom prst="rect">
            <a:avLst/>
          </a:prstGeom>
        </p:spPr>
      </p:pic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99F0F515-7D31-60BD-FE04-F8A5EA01DFE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5369607" y="3780148"/>
            <a:ext cx="993485" cy="1295997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DA9D6639-6A93-465A-4D3B-93B87E1364EE}"/>
              </a:ext>
            </a:extLst>
          </p:cNvPr>
          <p:cNvSpPr/>
          <p:nvPr/>
        </p:nvSpPr>
        <p:spPr>
          <a:xfrm>
            <a:off x="1420682" y="4398421"/>
            <a:ext cx="169683" cy="25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9EBC7C1-E604-E1D8-96E1-F13FCB77ECBC}"/>
              </a:ext>
            </a:extLst>
          </p:cNvPr>
          <p:cNvSpPr/>
          <p:nvPr/>
        </p:nvSpPr>
        <p:spPr>
          <a:xfrm>
            <a:off x="7144826" y="5501797"/>
            <a:ext cx="169683" cy="25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5CC42740-1321-B83F-BE1D-9AB2681A9A92}"/>
              </a:ext>
            </a:extLst>
          </p:cNvPr>
          <p:cNvSpPr/>
          <p:nvPr/>
        </p:nvSpPr>
        <p:spPr>
          <a:xfrm>
            <a:off x="7011719" y="2272992"/>
            <a:ext cx="169683" cy="25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</a:rPr>
              <a:t>2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1DEE2C-3F6F-5EB3-918D-141F2109ABFD}"/>
              </a:ext>
            </a:extLst>
          </p:cNvPr>
          <p:cNvSpPr txBox="1"/>
          <p:nvPr/>
        </p:nvSpPr>
        <p:spPr>
          <a:xfrm>
            <a:off x="9619488" y="203092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UNSAT!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BCEDA4-5AE9-3F8D-935C-29F23417782A}"/>
              </a:ext>
            </a:extLst>
          </p:cNvPr>
          <p:cNvSpPr txBox="1"/>
          <p:nvPr/>
        </p:nvSpPr>
        <p:spPr>
          <a:xfrm>
            <a:off x="9832848" y="489147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UNSAT!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963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理论组合：非凸理论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F653D24-0F02-90D5-4C6A-DB7AACB3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03" y="1093902"/>
            <a:ext cx="6997346" cy="568910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7A0DA7F-BF98-1E53-72B5-215A82CD384D}"/>
              </a:ext>
            </a:extLst>
          </p:cNvPr>
          <p:cNvSpPr/>
          <p:nvPr/>
        </p:nvSpPr>
        <p:spPr>
          <a:xfrm>
            <a:off x="1140643" y="5222056"/>
            <a:ext cx="6249971" cy="10840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1635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549727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796217" y="4243869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377584" y="2680015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30569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BF4271-449A-8AF1-1278-0A9CF8C1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</a:t>
            </a:r>
            <a:r>
              <a:rPr lang="en-US" altLang="zh-CN" sz="4400" b="1" dirty="0">
                <a:latin typeface="+mn-ea"/>
                <a:ea typeface="+mn-ea"/>
              </a:rPr>
              <a:t>DPLL(T)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7AF6DC-9F63-2F6E-C026-82F59738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6612" y="1480641"/>
            <a:ext cx="4752036" cy="8764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F964567F-7D14-AF42-1794-16D0A8E8E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32" y="2470250"/>
            <a:ext cx="7772400" cy="400424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E8C615-0294-D5EC-ED32-1E22C7417B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427" y="5377359"/>
            <a:ext cx="20955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8614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BF4271-449A-8AF1-1278-0A9CF8C12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理论组合：</a:t>
            </a:r>
            <a:r>
              <a:rPr lang="en-US" altLang="zh-CN" sz="4400" b="1" dirty="0">
                <a:latin typeface="+mn-ea"/>
                <a:ea typeface="+mn-ea"/>
              </a:rPr>
              <a:t>DPLL(T)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4A88704-C85A-E944-891F-2EA91A498C40}"/>
              </a:ext>
            </a:extLst>
          </p:cNvPr>
          <p:cNvSpPr txBox="1"/>
          <p:nvPr/>
        </p:nvSpPr>
        <p:spPr>
          <a:xfrm>
            <a:off x="867266" y="157427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假设一：</a:t>
            </a:r>
            <a:endParaRPr kumimoji="1" lang="en-US" altLang="zh-CN" sz="2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BAFF447-B82B-BCB4-666A-B076A6176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7760" y="1414571"/>
            <a:ext cx="3116559" cy="62137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A5AAD2C-1815-9F88-50AE-AFBDABD10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3097" y="2035941"/>
            <a:ext cx="3861424" cy="66421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F9C6CC5-B10D-7315-EF20-4CC70F382EBA}"/>
              </a:ext>
            </a:extLst>
          </p:cNvPr>
          <p:cNvSpPr txBox="1"/>
          <p:nvPr/>
        </p:nvSpPr>
        <p:spPr>
          <a:xfrm>
            <a:off x="6469243" y="1805108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UNSAT!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49AAA-7BD0-119C-4C52-AC516A485F70}"/>
              </a:ext>
            </a:extLst>
          </p:cNvPr>
          <p:cNvSpPr txBox="1"/>
          <p:nvPr/>
        </p:nvSpPr>
        <p:spPr>
          <a:xfrm>
            <a:off x="793422" y="364974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假设二：</a:t>
            </a:r>
            <a:endParaRPr kumimoji="1" lang="en-US" altLang="zh-CN" sz="2400" b="1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9512159-E614-DC90-AA33-E53A20E8A6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760" y="3544589"/>
            <a:ext cx="3618240" cy="61326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11C8987B-FCDF-D1A7-9276-4F35E234A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3097" y="4277347"/>
            <a:ext cx="3497509" cy="53223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3430AB0A-43D4-6F2D-03CB-A8D38C09A0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8374" y="5094179"/>
            <a:ext cx="3835669" cy="6132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0FED7B47-601D-9C99-E14E-3BFE842FAD19}"/>
              </a:ext>
            </a:extLst>
          </p:cNvPr>
          <p:cNvSpPr txBox="1"/>
          <p:nvPr/>
        </p:nvSpPr>
        <p:spPr>
          <a:xfrm>
            <a:off x="6546229" y="4408697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b="1" dirty="0">
                <a:solidFill>
                  <a:srgbClr val="FF0000"/>
                </a:solidFill>
              </a:rPr>
              <a:t>UNSAT!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0B241B-6917-C808-38E9-307C969570C7}"/>
              </a:ext>
            </a:extLst>
          </p:cNvPr>
          <p:cNvSpPr txBox="1"/>
          <p:nvPr/>
        </p:nvSpPr>
        <p:spPr>
          <a:xfrm>
            <a:off x="4910011" y="599204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dirty="0">
                <a:solidFill>
                  <a:srgbClr val="FF0000"/>
                </a:solidFill>
              </a:rPr>
              <a:t>继续下去！</a:t>
            </a:r>
          </a:p>
        </p:txBody>
      </p:sp>
    </p:spTree>
    <p:extLst>
      <p:ext uri="{BB962C8B-B14F-4D97-AF65-F5344CB8AC3E}">
        <p14:creationId xmlns:p14="http://schemas.microsoft.com/office/powerpoint/2010/main" val="25225317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5037F6F-346B-FCDB-B954-396D588B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2" y="-1"/>
            <a:ext cx="10158594" cy="628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68354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19B94A1-C4E8-AECF-1A02-953B005B4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" y="0"/>
            <a:ext cx="11057143" cy="6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49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A0477EA-CAC8-0DA1-E6E2-4A80FDD98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133333" cy="63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1023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D9C4518-1D42-9423-CE45-A76DE2EA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90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690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1DF41B41-20EB-3F91-A04A-29B113128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6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5903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C5AE723-31C6-0768-F158-764646E7A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70" y="0"/>
            <a:ext cx="11954459" cy="670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88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6F16C-79A9-0C9D-DB1A-C5F07953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23" y="2241923"/>
            <a:ext cx="7772400" cy="19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06170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程序验证：公理语义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19261D4-2809-E957-493F-B380D1A46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8" y="1480641"/>
            <a:ext cx="7772400" cy="16932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784A17C-DFB0-48CB-0C8C-7D542F372A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37" y="3173841"/>
            <a:ext cx="7772400" cy="159512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94D1955-4CB5-2804-A130-A16D10B4F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98" y="4768961"/>
            <a:ext cx="7772400" cy="16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96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chemeClr val="tx1"/>
                </a:solidFill>
              </a:rPr>
              <a:t>Combination</a:t>
            </a:r>
            <a:endParaRPr kumimoji="1" lang="en-US" altLang="zh-CN" sz="14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56260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程序验证：公理语义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F88962A-0DED-5245-A395-CD878A967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66" y="1324167"/>
            <a:ext cx="7772400" cy="170213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26ED14-4AEC-1425-FF46-CEFCC031F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83" y="3026302"/>
            <a:ext cx="7772400" cy="156254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5556DEC-89B7-2677-AE22-56527FDD30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866" y="4728437"/>
            <a:ext cx="7772400" cy="1523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1712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程序验证：公理语义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956D6A7-9C38-DF42-4A4B-45EDD4C7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28" y="1480641"/>
            <a:ext cx="3162300" cy="17399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60EC3EB-D5C0-900A-B184-6FD492EAD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128" y="4683392"/>
            <a:ext cx="10895254" cy="16867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FD642E-ED3C-D114-3DD5-DE5A5066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3565" y="1496054"/>
            <a:ext cx="7772400" cy="15605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E0D248DF-4F8C-7552-CDF5-DB6656535A7D}"/>
              </a:ext>
            </a:extLst>
          </p:cNvPr>
          <p:cNvSpPr/>
          <p:nvPr/>
        </p:nvSpPr>
        <p:spPr>
          <a:xfrm>
            <a:off x="10463753" y="2460396"/>
            <a:ext cx="772212" cy="5962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32747E0-F4A2-17AC-DFEA-8CFB396CAE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6902" y="3325948"/>
            <a:ext cx="3452698" cy="95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18399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6F16C-79A9-0C9D-DB1A-C5F07953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323" y="2241923"/>
            <a:ext cx="7772400" cy="19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625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7A6F16C-79A9-0C9D-DB1A-C5F079531A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958" y="1582047"/>
            <a:ext cx="7772400" cy="194051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2850B41-A455-A738-4268-29D3BC663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468" y="4361206"/>
            <a:ext cx="2616462" cy="6156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67D0AA-4CA1-197E-34CA-249E0C63E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7692" y="3802094"/>
            <a:ext cx="3975100" cy="234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2440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A04E67-4E61-03C2-13BE-85EDAEC18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53" y="4339675"/>
            <a:ext cx="3606800" cy="57555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16F148D-F476-6FD0-8CE2-57ED16E2A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030" y="3603075"/>
            <a:ext cx="4089400" cy="7366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85B5DD-EB32-18B8-E3D8-1571592DFE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822" y="4264522"/>
            <a:ext cx="5143500" cy="24384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E922557-B056-B7F3-2AB2-DB8FC97BB1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064" y="1457875"/>
            <a:ext cx="5955711" cy="167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220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2602516-EBB9-8392-B638-679E5C34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30" y="1361015"/>
            <a:ext cx="7772400" cy="156214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8A2FFB-CB40-ED90-A674-735D798ECC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1010" y="3230650"/>
            <a:ext cx="6193802" cy="55892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C90FB92-BA22-4408-3721-31480064A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607" y="4129098"/>
            <a:ext cx="7772400" cy="15483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55583A3-720A-914D-D863-C8D10B9E5C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9025" y="5571618"/>
            <a:ext cx="7273564" cy="9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1214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E2D8DC-4431-037B-EE2D-B03D82D77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817" y="1339296"/>
            <a:ext cx="7772400" cy="16153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A00070D-2FE7-7A53-CADF-FC668C199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17" y="3142512"/>
            <a:ext cx="7772400" cy="298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1231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391798-9B46-F4C4-99DE-01F336E06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53" y="1291597"/>
            <a:ext cx="7772400" cy="250256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3DABD45-68FE-120D-1C0E-93A2C9849E6D}"/>
              </a:ext>
            </a:extLst>
          </p:cNvPr>
          <p:cNvSpPr/>
          <p:nvPr/>
        </p:nvSpPr>
        <p:spPr>
          <a:xfrm>
            <a:off x="2743200" y="3214540"/>
            <a:ext cx="4562573" cy="65045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267464-FAA6-D9E6-598C-1D49B30775AC}"/>
              </a:ext>
            </a:extLst>
          </p:cNvPr>
          <p:cNvSpPr txBox="1"/>
          <p:nvPr/>
        </p:nvSpPr>
        <p:spPr>
          <a:xfrm>
            <a:off x="7597218" y="3221610"/>
            <a:ext cx="1980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递归方程 </a:t>
            </a:r>
            <a:endParaRPr lang="zh-CN" altLang="en-US" sz="2800" dirty="0"/>
          </a:p>
          <a:p>
            <a:r>
              <a:rPr kumimoji="1" lang="zh-CN" altLang="en-US" sz="2800" dirty="0">
                <a:solidFill>
                  <a:srgbClr val="FF0000"/>
                </a:solidFill>
              </a:rPr>
              <a:t>可能无解！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FFE22C-1875-23B9-7C51-C7752A644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3" y="4457896"/>
            <a:ext cx="7162800" cy="1562100"/>
          </a:xfrm>
          <a:prstGeom prst="rect">
            <a:avLst/>
          </a:prstGeom>
        </p:spPr>
      </p:pic>
      <p:sp>
        <p:nvSpPr>
          <p:cNvPr id="13" name="矩形 12">
            <a:extLst>
              <a:ext uri="{FF2B5EF4-FFF2-40B4-BE49-F238E27FC236}">
                <a16:creationId xmlns:a16="http://schemas.microsoft.com/office/drawing/2014/main" id="{E28DC2C1-9FE0-F875-9906-FB82630AD27C}"/>
              </a:ext>
            </a:extLst>
          </p:cNvPr>
          <p:cNvSpPr/>
          <p:nvPr/>
        </p:nvSpPr>
        <p:spPr>
          <a:xfrm>
            <a:off x="2922308" y="5366209"/>
            <a:ext cx="179111" cy="6537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5975C18-657A-B368-F8A0-2A5557D50FF9}"/>
              </a:ext>
            </a:extLst>
          </p:cNvPr>
          <p:cNvSpPr/>
          <p:nvPr/>
        </p:nvSpPr>
        <p:spPr>
          <a:xfrm>
            <a:off x="5148606" y="5366209"/>
            <a:ext cx="252953" cy="653787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445391D-BC62-E89D-9C67-019912573660}"/>
              </a:ext>
            </a:extLst>
          </p:cNvPr>
          <p:cNvSpPr txBox="1"/>
          <p:nvPr/>
        </p:nvSpPr>
        <p:spPr>
          <a:xfrm>
            <a:off x="7695199" y="5493047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effectLst/>
                <a:latin typeface="STSongti-SC-Light" panose="02010600040101010101" pitchFamily="2" charset="-122"/>
                <a:ea typeface="STSongti-SC-Light" panose="02010600040101010101" pitchFamily="2" charset="-122"/>
              </a:rPr>
              <a:t>不动点！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9970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61515-78B4-677F-6BD4-B68959C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061541"/>
            <a:ext cx="57023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A88D18B-36C9-1E1A-AD71-FB5C90044A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022" y="2069604"/>
            <a:ext cx="4659531" cy="63588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881C088-3264-0EA7-D924-B1BFAB145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755" y="2793110"/>
            <a:ext cx="7772400" cy="113631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70ADD33-289E-844E-3EC6-3479BC048C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7527" y="3929425"/>
            <a:ext cx="37973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8529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61515-78B4-677F-6BD4-B68959C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061541"/>
            <a:ext cx="5702300" cy="838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960E880-2277-0B07-1024-BE52535CB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87" y="2066107"/>
            <a:ext cx="5600700" cy="2273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672EBEC-B71F-6DFF-DFE8-C748230EB4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66107"/>
            <a:ext cx="5257800" cy="17526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C6A081D-3D5B-4B41-1755-04AA06B71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74106" y="4588104"/>
            <a:ext cx="65913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084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" altLang="en-US" sz="4400" dirty="0">
                <a:latin typeface="+mj-ea"/>
              </a:rPr>
              <a:t>回顾：课程逻辑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9731CB-878A-F443-96C2-F86235F7DCA6}"/>
              </a:ext>
            </a:extLst>
          </p:cNvPr>
          <p:cNvSpPr/>
          <p:nvPr/>
        </p:nvSpPr>
        <p:spPr>
          <a:xfrm>
            <a:off x="914397" y="5430742"/>
            <a:ext cx="10385068" cy="1041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E68E089-A067-DA48-9B1B-4981752B1F20}"/>
              </a:ext>
            </a:extLst>
          </p:cNvPr>
          <p:cNvSpPr/>
          <p:nvPr/>
        </p:nvSpPr>
        <p:spPr>
          <a:xfrm>
            <a:off x="1213223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集合论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709F6A6-60F1-A846-8045-25FD3929F98F}"/>
              </a:ext>
            </a:extLst>
          </p:cNvPr>
          <p:cNvSpPr/>
          <p:nvPr/>
        </p:nvSpPr>
        <p:spPr>
          <a:xfrm>
            <a:off x="3714906" y="5806300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计算复杂性理论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A3745AA-7C11-A04A-902E-3EC612DCAD5C}"/>
              </a:ext>
            </a:extLst>
          </p:cNvPr>
          <p:cNvSpPr/>
          <p:nvPr/>
        </p:nvSpPr>
        <p:spPr>
          <a:xfrm>
            <a:off x="6216589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形式文法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CBE12A-3D6C-5D42-81A1-0E573F39EED6}"/>
              </a:ext>
            </a:extLst>
          </p:cNvPr>
          <p:cNvSpPr/>
          <p:nvPr/>
        </p:nvSpPr>
        <p:spPr>
          <a:xfrm>
            <a:off x="8718272" y="5806301"/>
            <a:ext cx="2278050" cy="56369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结构化归纳法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8C7D80A-6548-334A-BB08-0547B97DBBFD}"/>
              </a:ext>
            </a:extLst>
          </p:cNvPr>
          <p:cNvSpPr txBox="1"/>
          <p:nvPr/>
        </p:nvSpPr>
        <p:spPr>
          <a:xfrm>
            <a:off x="5703923" y="5430742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数学基础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5C96122-AF1F-E840-B5F4-FB68A3E6AA5D}"/>
              </a:ext>
            </a:extLst>
          </p:cNvPr>
          <p:cNvSpPr/>
          <p:nvPr/>
        </p:nvSpPr>
        <p:spPr>
          <a:xfrm>
            <a:off x="914397" y="4243870"/>
            <a:ext cx="10385068" cy="1041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006866-2195-E046-89E3-8D63EF6BBB06}"/>
              </a:ext>
            </a:extLst>
          </p:cNvPr>
          <p:cNvSpPr/>
          <p:nvPr/>
        </p:nvSpPr>
        <p:spPr>
          <a:xfrm>
            <a:off x="1221610" y="4619427"/>
            <a:ext cx="5153501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命题逻辑（符号系统、证明系统、推导规则）</a:t>
            </a:r>
            <a:endParaRPr kumimoji="1" lang="en-US" altLang="zh-CN" sz="2000" dirty="0">
              <a:solidFill>
                <a:srgbClr val="C00000"/>
              </a:solidFill>
              <a:ea typeface="SimHei" panose="02010609060101010101" pitchFamily="49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09F8620-2CA3-FE49-9790-8DB2A6674CDC}"/>
              </a:ext>
            </a:extLst>
          </p:cNvPr>
          <p:cNvSpPr/>
          <p:nvPr/>
        </p:nvSpPr>
        <p:spPr>
          <a:xfrm>
            <a:off x="6550197" y="4619427"/>
            <a:ext cx="1310235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C00000"/>
                </a:solidFill>
                <a:ea typeface="SimHei" panose="02010609060101010101" pitchFamily="49" charset="-122"/>
              </a:rPr>
              <a:t>构造逻辑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7D25D70-0D11-7049-B0A6-AB02B502EC8C}"/>
              </a:ext>
            </a:extLst>
          </p:cNvPr>
          <p:cNvSpPr/>
          <p:nvPr/>
        </p:nvSpPr>
        <p:spPr>
          <a:xfrm>
            <a:off x="8035518" y="4619427"/>
            <a:ext cx="1310234" cy="56369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FF0000"/>
                </a:solidFill>
                <a:ea typeface="SimHei" panose="02010609060101010101" pitchFamily="49" charset="-122"/>
              </a:rPr>
              <a:t>谓词逻辑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8D24F03-64A6-9448-9BB8-C87FB5743EB7}"/>
              </a:ext>
            </a:extLst>
          </p:cNvPr>
          <p:cNvSpPr txBox="1"/>
          <p:nvPr/>
        </p:nvSpPr>
        <p:spPr>
          <a:xfrm>
            <a:off x="5931837" y="4242097"/>
            <a:ext cx="1177076" cy="3755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逻辑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EB7A57D-451A-8044-A559-1775BC659BE9}"/>
              </a:ext>
            </a:extLst>
          </p:cNvPr>
          <p:cNvSpPr/>
          <p:nvPr/>
        </p:nvSpPr>
        <p:spPr>
          <a:xfrm>
            <a:off x="9564282" y="4619426"/>
            <a:ext cx="1406107" cy="56369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霍尔逻辑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B7C14C0-FFAE-A440-BDDB-1415095A94FC}"/>
              </a:ext>
            </a:extLst>
          </p:cNvPr>
          <p:cNvSpPr/>
          <p:nvPr/>
        </p:nvSpPr>
        <p:spPr>
          <a:xfrm>
            <a:off x="914397" y="2675047"/>
            <a:ext cx="10385068" cy="142357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4216EE0-E0EB-FA42-91D9-01B5FC0E5048}"/>
              </a:ext>
            </a:extLst>
          </p:cNvPr>
          <p:cNvSpPr/>
          <p:nvPr/>
        </p:nvSpPr>
        <p:spPr>
          <a:xfrm>
            <a:off x="1213222" y="3055573"/>
            <a:ext cx="1552696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C00000"/>
                </a:solidFill>
                <a:ea typeface="SimHei" panose="02010609060101010101" pitchFamily="49" charset="-122"/>
              </a:rPr>
              <a:t>SAT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4040D0C4-531C-7D43-BA80-769CDED29767}"/>
              </a:ext>
            </a:extLst>
          </p:cNvPr>
          <p:cNvSpPr/>
          <p:nvPr/>
        </p:nvSpPr>
        <p:spPr>
          <a:xfrm>
            <a:off x="2976060" y="3055573"/>
            <a:ext cx="8070574" cy="9406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ea typeface="SimHei" panose="02010609060101010101" pitchFamily="49" charset="-122"/>
              </a:rPr>
              <a:t>Theory</a:t>
            </a: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  <a:p>
            <a:pPr algn="ctr"/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F82756A-5461-B942-956E-BAB55DA1EEEC}"/>
              </a:ext>
            </a:extLst>
          </p:cNvPr>
          <p:cNvSpPr txBox="1"/>
          <p:nvPr/>
        </p:nvSpPr>
        <p:spPr>
          <a:xfrm>
            <a:off x="5453457" y="2675046"/>
            <a:ext cx="167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可满足性问题</a:t>
            </a: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AFEEBB16-32E2-1F46-8856-5AE195056DDA}"/>
              </a:ext>
            </a:extLst>
          </p:cNvPr>
          <p:cNvSpPr/>
          <p:nvPr/>
        </p:nvSpPr>
        <p:spPr>
          <a:xfrm>
            <a:off x="3205782" y="3386832"/>
            <a:ext cx="11447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EUF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F9F32B9-ADD4-FD40-8418-B1772E4D8623}"/>
              </a:ext>
            </a:extLst>
          </p:cNvPr>
          <p:cNvSpPr/>
          <p:nvPr/>
        </p:nvSpPr>
        <p:spPr>
          <a:xfrm>
            <a:off x="456024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LA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F21A5CB-53BD-C34E-9C1F-DC899138BCFB}"/>
              </a:ext>
            </a:extLst>
          </p:cNvPr>
          <p:cNvSpPr/>
          <p:nvPr/>
        </p:nvSpPr>
        <p:spPr>
          <a:xfrm>
            <a:off x="5721849" y="3386832"/>
            <a:ext cx="1298017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Bit Vector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DBEE12E-713F-324B-A104-59B7780FDED9}"/>
              </a:ext>
            </a:extLst>
          </p:cNvPr>
          <p:cNvSpPr/>
          <p:nvPr/>
        </p:nvSpPr>
        <p:spPr>
          <a:xfrm>
            <a:off x="7191988" y="3386832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Arrays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0065ECD-0F52-C542-9046-1DA85FD1D6EA}"/>
              </a:ext>
            </a:extLst>
          </p:cNvPr>
          <p:cNvSpPr/>
          <p:nvPr/>
        </p:nvSpPr>
        <p:spPr>
          <a:xfrm>
            <a:off x="8356273" y="3386831"/>
            <a:ext cx="989479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Pointer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F8A2CB-DA15-304A-B7D6-ACD769ED202B}"/>
              </a:ext>
            </a:extLst>
          </p:cNvPr>
          <p:cNvSpPr/>
          <p:nvPr/>
        </p:nvSpPr>
        <p:spPr>
          <a:xfrm>
            <a:off x="9468508" y="3386831"/>
            <a:ext cx="1461431" cy="48645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CN" sz="1600" dirty="0">
                <a:solidFill>
                  <a:srgbClr val="FF0000"/>
                </a:solidFill>
              </a:rPr>
              <a:t>Combination</a:t>
            </a:r>
            <a:endParaRPr kumimoji="1" lang="en-US" altLang="zh-CN" sz="1400" dirty="0">
              <a:solidFill>
                <a:srgbClr val="FF0000"/>
              </a:solidFill>
              <a:ea typeface="SimHei" panose="02010609060101010101" pitchFamily="49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03371A7-F645-8C4F-A16D-A6A26298D78E}"/>
              </a:ext>
            </a:extLst>
          </p:cNvPr>
          <p:cNvSpPr/>
          <p:nvPr/>
        </p:nvSpPr>
        <p:spPr>
          <a:xfrm>
            <a:off x="914397" y="1442805"/>
            <a:ext cx="10385068" cy="10416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accent3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DAB6485-532D-F341-9516-7AA75FF9DC5D}"/>
              </a:ext>
            </a:extLst>
          </p:cNvPr>
          <p:cNvSpPr/>
          <p:nvPr/>
        </p:nvSpPr>
        <p:spPr>
          <a:xfrm>
            <a:off x="1213222" y="1800886"/>
            <a:ext cx="2693848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FF0000"/>
                </a:solidFill>
                <a:ea typeface="SimHei" panose="02010609060101010101" pitchFamily="49" charset="-122"/>
              </a:rPr>
              <a:t>符号执行</a:t>
            </a:r>
            <a:r>
              <a:rPr kumimoji="1" lang="en-US" altLang="zh-CN" sz="2000" dirty="0">
                <a:solidFill>
                  <a:srgbClr val="FF0000"/>
                </a:solidFill>
                <a:ea typeface="SimHei" panose="02010609060101010101" pitchFamily="49" charset="-122"/>
              </a:rPr>
              <a:t>/</a:t>
            </a:r>
            <a:r>
              <a:rPr kumimoji="1" lang="zh-CN" altLang="en-US" sz="2000" dirty="0">
                <a:solidFill>
                  <a:srgbClr val="FF0000"/>
                </a:solidFill>
                <a:ea typeface="SimHei" panose="02010609060101010101" pitchFamily="49" charset="-122"/>
              </a:rPr>
              <a:t>混合执行</a:t>
            </a:r>
            <a:endParaRPr kumimoji="1" lang="en-US" altLang="zh-CN" sz="2000" dirty="0">
              <a:solidFill>
                <a:srgbClr val="FF0000"/>
              </a:solidFill>
              <a:ea typeface="SimHei" panose="02010609060101010101" pitchFamily="49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820E3C6-1510-B94F-AD75-14D15D77B23F}"/>
              </a:ext>
            </a:extLst>
          </p:cNvPr>
          <p:cNvSpPr txBox="1"/>
          <p:nvPr/>
        </p:nvSpPr>
        <p:spPr>
          <a:xfrm>
            <a:off x="5850176" y="1415456"/>
            <a:ext cx="1678009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应用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B7EF8B8-832B-AA4D-8C1A-1719A5ACDF4B}"/>
              </a:ext>
            </a:extLst>
          </p:cNvPr>
          <p:cNvSpPr/>
          <p:nvPr/>
        </p:nvSpPr>
        <p:spPr>
          <a:xfrm>
            <a:off x="4036112" y="1800886"/>
            <a:ext cx="2256350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rgbClr val="FF0000"/>
                </a:solidFill>
                <a:ea typeface="SimHei" panose="02010609060101010101" pitchFamily="49" charset="-122"/>
              </a:rPr>
              <a:t>程序验证</a:t>
            </a:r>
            <a:endParaRPr kumimoji="1" lang="en-US" altLang="zh-CN" sz="2000" dirty="0">
              <a:solidFill>
                <a:srgbClr val="FF0000"/>
              </a:solidFill>
              <a:ea typeface="SimHei" panose="02010609060101010101" pitchFamily="49" charset="-122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25863D9-8BBA-BC41-85E0-B911DF75F4F3}"/>
              </a:ext>
            </a:extLst>
          </p:cNvPr>
          <p:cNvSpPr/>
          <p:nvPr/>
        </p:nvSpPr>
        <p:spPr>
          <a:xfrm>
            <a:off x="6369356" y="1808963"/>
            <a:ext cx="2276896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/>
                </a:solidFill>
                <a:ea typeface="SimHei" panose="02010609060101010101" pitchFamily="49" charset="-122"/>
              </a:rPr>
              <a:t>程序分析</a:t>
            </a:r>
            <a:endParaRPr kumimoji="1" lang="en-US" altLang="zh-CN" sz="2000" dirty="0">
              <a:solidFill>
                <a:schemeClr val="tx1"/>
              </a:solidFill>
              <a:ea typeface="SimHei" panose="02010609060101010101" pitchFamily="49" charset="-122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F0704141-A100-904C-9D88-EFEF820DEB0F}"/>
              </a:ext>
            </a:extLst>
          </p:cNvPr>
          <p:cNvSpPr/>
          <p:nvPr/>
        </p:nvSpPr>
        <p:spPr>
          <a:xfrm>
            <a:off x="8763909" y="1808963"/>
            <a:ext cx="2236731" cy="5811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SimHei" panose="02010609060101010101" pitchFamily="49" charset="-122"/>
              </a:rPr>
              <a:t>程序合成</a:t>
            </a:r>
            <a:endParaRPr kumimoji="1" lang="en-US" altLang="zh-CN" sz="2000" dirty="0">
              <a:solidFill>
                <a:schemeClr val="tx1">
                  <a:lumMod val="95000"/>
                  <a:lumOff val="5000"/>
                </a:schemeClr>
              </a:solidFill>
              <a:ea typeface="SimHe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2920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B591-A5D2-E69F-407E-5CA1FDE91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722" y="155078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程序验证：最弱前条件</a:t>
            </a:r>
            <a:endParaRPr lang="en-US" altLang="en-US" sz="4400" b="1" dirty="0">
              <a:latin typeface="+mn-ea"/>
              <a:ea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9561515-78B4-677F-6BD4-B68959CB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850" y="1061541"/>
            <a:ext cx="5702300" cy="8382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A4402B-9771-5A2B-86AC-1B212E79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5850" y="2229018"/>
            <a:ext cx="7772400" cy="345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5748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2067" y="1255170"/>
            <a:ext cx="9605933" cy="2254793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atin typeface="黑体" panose="02010609060101010101" pitchFamily="49" charset="-122"/>
                <a:ea typeface="黑体" panose="02010609060101010101" pitchFamily="49" charset="-122"/>
              </a:rPr>
              <a:t>谢谢！</a:t>
            </a:r>
            <a:endParaRPr lang="en-US" altLang="en-US" sz="4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059" y="76355"/>
            <a:ext cx="10515600" cy="1325563"/>
          </a:xfrm>
        </p:spPr>
        <p:txBody>
          <a:bodyPr/>
          <a:lstStyle/>
          <a:p>
            <a:r>
              <a:rPr lang="" altLang="en-US" sz="4400" b="1" dirty="0">
                <a:latin typeface="+mj-ea"/>
              </a:rPr>
              <a:t>习题</a:t>
            </a:r>
            <a:r>
              <a:rPr lang="en-US" altLang="en-US" b="1" dirty="0" err="1">
                <a:latin typeface="+mj-ea"/>
              </a:rPr>
              <a:t>与</a:t>
            </a:r>
            <a:r>
              <a:rPr lang="" altLang="en-US" sz="4400" b="1" dirty="0">
                <a:latin typeface="+mj-ea"/>
              </a:rPr>
              <a:t>回顾课程内容</a:t>
            </a:r>
            <a:endParaRPr lang="" altLang="en-US" sz="4400" b="1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3194"/>
            <a:ext cx="10515600" cy="613340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" altLang="en-US" dirty="0"/>
          </a:p>
          <a:p>
            <a:pPr marL="0" indent="0">
              <a:buNone/>
            </a:pPr>
            <a:r>
              <a:rPr lang="" altLang="en-US" sz="2800" b="1" dirty="0">
                <a:solidFill>
                  <a:srgbClr val="C00000"/>
                </a:solidFill>
              </a:rPr>
              <a:t>一</a:t>
            </a:r>
            <a:r>
              <a:rPr lang="zh-CN" altLang="en-US" sz="2800" b="1" dirty="0">
                <a:solidFill>
                  <a:srgbClr val="C00000"/>
                </a:solidFill>
              </a:rPr>
              <a:t>、</a:t>
            </a:r>
            <a:r>
              <a:rPr lang="" altLang="en-US" sz="2800" b="1" dirty="0">
                <a:solidFill>
                  <a:srgbClr val="C00000"/>
                </a:solidFill>
              </a:rPr>
              <a:t>课程内容回顾与补充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sz="2000" dirty="0">
                <a:latin typeface="+mn-ea"/>
              </a:rPr>
              <a:t> </a:t>
            </a:r>
            <a:r>
              <a:rPr lang="zh-CN" altLang="en-US" dirty="0">
                <a:latin typeface="+mn-ea"/>
              </a:rPr>
              <a:t>数据结构理论回顾</a:t>
            </a:r>
            <a:endParaRPr lang="en-US" altLang="zh-CN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 理论组合回顾</a:t>
            </a:r>
            <a:endParaRPr lang="en-US" altLang="zh-CN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 符号执行回顾</a:t>
            </a:r>
            <a:endParaRPr lang="en-US" altLang="zh-CN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>
                <a:latin typeface="+mn-ea"/>
              </a:rPr>
              <a:t> 程序验证回顾</a:t>
            </a:r>
            <a:endParaRPr lang="en-US" altLang="zh-CN" dirty="0">
              <a:latin typeface="+mn-ea"/>
            </a:endParaRPr>
          </a:p>
          <a:p>
            <a:pPr lvl="1">
              <a:buFont typeface="Wingdings" pitchFamily="2" charset="2"/>
              <a:buChar char="Ø"/>
            </a:pPr>
            <a:endParaRPr lang="" altLang="en-US" sz="2800" dirty="0"/>
          </a:p>
          <a:p>
            <a:pPr marL="0" indent="0">
              <a:buNone/>
            </a:pPr>
            <a:r>
              <a:rPr lang="en-US" altLang="en-US" b="1" dirty="0" err="1"/>
              <a:t>二</a:t>
            </a:r>
            <a:r>
              <a:rPr lang="zh-CN" altLang="en-US" b="1" dirty="0"/>
              <a:t>、</a:t>
            </a:r>
            <a:r>
              <a:rPr lang="en-US" altLang="en-US" b="1" dirty="0"/>
              <a:t>作业问题讲解</a:t>
            </a:r>
            <a:endParaRPr lang="en-US" altLang="en-US" sz="2800" b="1" dirty="0"/>
          </a:p>
          <a:p>
            <a:pPr marL="457200" indent="-457200">
              <a:buAutoNum type="arabicPeriod"/>
            </a:pPr>
            <a:endParaRPr lang="" altLang="en-US" sz="2800" dirty="0"/>
          </a:p>
          <a:p>
            <a:pPr marL="0" indent="0">
              <a:buNone/>
            </a:pPr>
            <a:r>
              <a:rPr lang="" altLang="en-US" sz="2800" b="1" dirty="0"/>
              <a:t>三</a:t>
            </a:r>
            <a:r>
              <a:rPr lang="zh-CN" altLang="en-US" b="1" dirty="0"/>
              <a:t>、</a:t>
            </a:r>
            <a:r>
              <a:rPr lang="" altLang="en-US" sz="2800" b="1" dirty="0"/>
              <a:t>疑问解答</a:t>
            </a:r>
            <a:endParaRPr lang="" altLang="en-US" b="1" dirty="0"/>
          </a:p>
        </p:txBody>
      </p:sp>
    </p:spTree>
    <p:extLst>
      <p:ext uri="{BB962C8B-B14F-4D97-AF65-F5344CB8AC3E}">
        <p14:creationId xmlns:p14="http://schemas.microsoft.com/office/powerpoint/2010/main" val="3015685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905" y="107033"/>
            <a:ext cx="10515600" cy="1325563"/>
          </a:xfrm>
        </p:spPr>
        <p:txBody>
          <a:bodyPr/>
          <a:lstStyle/>
          <a:p>
            <a:r>
              <a:rPr lang="zh-CN" altLang="en-US" sz="4400" b="1" dirty="0">
                <a:latin typeface="+mn-ea"/>
                <a:ea typeface="+mn-ea"/>
              </a:rPr>
              <a:t>比特向量</a:t>
            </a:r>
            <a:endParaRPr lang="en-US" altLang="en-US" sz="4400" b="1" dirty="0">
              <a:latin typeface="+mn-ea"/>
              <a:ea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83035" y="1490701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语法：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22" y="2245707"/>
            <a:ext cx="5484495" cy="190119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C64BF5C-C2C9-4E18-7DC2-7758D8D5276E}"/>
              </a:ext>
            </a:extLst>
          </p:cNvPr>
          <p:cNvSpPr txBox="1"/>
          <p:nvPr/>
        </p:nvSpPr>
        <p:spPr>
          <a:xfrm>
            <a:off x="6096000" y="160627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2800" b="1" dirty="0">
                <a:latin typeface="Times New Roman" panose="02020603050405020304" charset="0"/>
                <a:cs typeface="Times New Roman" panose="02020603050405020304" charset="0"/>
              </a:rPr>
              <a:t>语意：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48FDCA-B9CA-2314-F9C5-06738AA0BD15}"/>
                  </a:ext>
                </a:extLst>
              </p:cNvPr>
              <p:cNvSpPr txBox="1"/>
              <p:nvPr/>
            </p:nvSpPr>
            <p:spPr>
              <a:xfrm>
                <a:off x="6096000" y="2245707"/>
                <a:ext cx="5736649" cy="4196923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1. Bitwise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	Extensions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of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the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single-bit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2. Arithmetic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operations</a:t>
                </a:r>
              </a:p>
              <a:p>
                <a:pPr algn="l" fontAlgn="auto">
                  <a:lnSpc>
                    <a:spcPct val="150000"/>
                  </a:lnSpc>
                </a:pPr>
                <a:r>
                  <a:rPr kumimoji="1" lang="en-US" altLang="zh-CN" sz="2000" dirty="0">
                    <a:sym typeface="+mn-ea"/>
                  </a:rPr>
                  <a:t>Standard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interpretations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kumimoji="1" lang="en-US" altLang="zh-CN" sz="200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000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zh-CN" sz="2000" dirty="0">
                    <a:sym typeface="+mn-ea"/>
                  </a:rPr>
                  <a:t>,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for</a:t>
                </a:r>
                <a:r>
                  <a:rPr kumimoji="1" lang="zh-CN" altLang="en-US" sz="2000" dirty="0">
                    <a:sym typeface="+mn-ea"/>
                  </a:rPr>
                  <a:t> </a:t>
                </a:r>
                <a:r>
                  <a:rPr kumimoji="1" lang="en-US" altLang="zh-CN" sz="2000" dirty="0">
                    <a:sym typeface="+mn-ea"/>
                  </a:rPr>
                  <a:t>b:</a:t>
                </a:r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</m:sSub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marL="0" indent="0" algn="l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kumimoji="1" lang="en-US" altLang="zh-CN" sz="2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kumimoji="1" lang="zh-CN" altLang="en-US" sz="2000" i="1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kumimoji="1" lang="en-US" altLang="zh-CN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kumimoji="1" lang="en-US" altLang="zh-CN" sz="2000" i="1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1" lang="zh-CN" altLang="en-US" sz="20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kumimoji="1" lang="en-US" altLang="zh-CN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kumimoji="1" lang="en-US" altLang="zh-CN" sz="2000" dirty="0"/>
              </a:p>
              <a:p>
                <a:pPr algn="l" fontAlgn="auto">
                  <a:lnSpc>
                    <a:spcPct val="150000"/>
                  </a:lnSpc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F048FDCA-B9CA-2314-F9C5-06738AA0B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45707"/>
                <a:ext cx="5736649" cy="4196923"/>
              </a:xfrm>
              <a:prstGeom prst="rect">
                <a:avLst/>
              </a:prstGeom>
              <a:blipFill>
                <a:blip r:embed="rId3"/>
                <a:stretch>
                  <a:fillRect l="-1106" b="-219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5584</TotalTime>
  <Words>3024</Words>
  <Application>Microsoft Macintosh PowerPoint</Application>
  <PresentationFormat>宽屏</PresentationFormat>
  <Paragraphs>508</Paragraphs>
  <Slides>71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71</vt:i4>
      </vt:variant>
    </vt:vector>
  </HeadingPairs>
  <TitlesOfParts>
    <vt:vector size="88" baseType="lpstr">
      <vt:lpstr>等线</vt:lpstr>
      <vt:lpstr>等线 Light</vt:lpstr>
      <vt:lpstr>SimHei</vt:lpstr>
      <vt:lpstr>SimHei</vt:lpstr>
      <vt:lpstr>CMMI10</vt:lpstr>
      <vt:lpstr>CMMI12</vt:lpstr>
      <vt:lpstr>CMR10</vt:lpstr>
      <vt:lpstr>CMR12</vt:lpstr>
      <vt:lpstr>CMSY10</vt:lpstr>
      <vt:lpstr>STSongti-SC-Light</vt:lpstr>
      <vt:lpstr>STSongti-SC-Regular</vt:lpstr>
      <vt:lpstr>Arial</vt:lpstr>
      <vt:lpstr>Cambria Math</vt:lpstr>
      <vt:lpstr>Courier New</vt:lpstr>
      <vt:lpstr>Times New Roman</vt:lpstr>
      <vt:lpstr>Wingdings</vt:lpstr>
      <vt:lpstr>Office 主题​​</vt:lpstr>
      <vt:lpstr>Formal Method 2024-Spring</vt:lpstr>
      <vt:lpstr>习题与回顾课程内容</vt:lpstr>
      <vt:lpstr>回顾：课程逻辑</vt:lpstr>
      <vt:lpstr>回顾：课程逻辑</vt:lpstr>
      <vt:lpstr>回顾：课程逻辑</vt:lpstr>
      <vt:lpstr>回顾：课程逻辑</vt:lpstr>
      <vt:lpstr>回顾：课程逻辑</vt:lpstr>
      <vt:lpstr>习题与回顾课程内容</vt:lpstr>
      <vt:lpstr>比特向量</vt:lpstr>
      <vt:lpstr>比特向量</vt:lpstr>
      <vt:lpstr>比特向量</vt:lpstr>
      <vt:lpstr>比特向量</vt:lpstr>
      <vt:lpstr>比特向量</vt:lpstr>
      <vt:lpstr>比特向量</vt:lpstr>
      <vt:lpstr>比特向量</vt:lpstr>
      <vt:lpstr>比特向量</vt:lpstr>
      <vt:lpstr>比特向量</vt:lpstr>
      <vt:lpstr>数组理论</vt:lpstr>
      <vt:lpstr>数组理论</vt:lpstr>
      <vt:lpstr>数组理论</vt:lpstr>
      <vt:lpstr>数组理论</vt:lpstr>
      <vt:lpstr>数组理论</vt:lpstr>
      <vt:lpstr>数组理论</vt:lpstr>
      <vt:lpstr>数组理论</vt:lpstr>
      <vt:lpstr>指针理论</vt:lpstr>
      <vt:lpstr>指针理论：内存模型</vt:lpstr>
      <vt:lpstr>指针理论：转换到EUF</vt:lpstr>
      <vt:lpstr>指针理论：转换到EUF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指针理论：内存模型</vt:lpstr>
      <vt:lpstr>理论组合</vt:lpstr>
      <vt:lpstr>理论组合</vt:lpstr>
      <vt:lpstr>理论组合</vt:lpstr>
      <vt:lpstr>理论组合</vt:lpstr>
      <vt:lpstr>理论组合：凸理论</vt:lpstr>
      <vt:lpstr>理论组合：凸理论</vt:lpstr>
      <vt:lpstr>理论组合：凸理论</vt:lpstr>
      <vt:lpstr>理论组合：凸理论</vt:lpstr>
      <vt:lpstr>理论组合：凸理论</vt:lpstr>
      <vt:lpstr>理论组合：非凸理论</vt:lpstr>
      <vt:lpstr>理论组合：非凸理论</vt:lpstr>
      <vt:lpstr>理论组合：非凸理论</vt:lpstr>
      <vt:lpstr>理论组合：非凸理论</vt:lpstr>
      <vt:lpstr>理论组合：DPLL(T)</vt:lpstr>
      <vt:lpstr>理论组合：DPLL(T)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程序验证：最弱前条件</vt:lpstr>
      <vt:lpstr>程序验证：公理语义</vt:lpstr>
      <vt:lpstr>程序验证：公理语义</vt:lpstr>
      <vt:lpstr>程序验证：公理语义</vt:lpstr>
      <vt:lpstr>程序验证：最弱前条件</vt:lpstr>
      <vt:lpstr>程序验证：最弱前条件</vt:lpstr>
      <vt:lpstr>程序验证：最弱前条件</vt:lpstr>
      <vt:lpstr>程序验证：最弱前条件</vt:lpstr>
      <vt:lpstr>程序验证：最弱前条件</vt:lpstr>
      <vt:lpstr>程序验证：最弱前条件</vt:lpstr>
      <vt:lpstr>程序验证：最弱前条件</vt:lpstr>
      <vt:lpstr>程序验证：最弱前条件</vt:lpstr>
      <vt:lpstr>程序验证：最弱前条件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Formal Method 2023-Fall</dc:title>
  <dc:creator>潘 志中</dc:creator>
  <cp:lastModifiedBy>志中 潘</cp:lastModifiedBy>
  <cp:revision>456</cp:revision>
  <dcterms:created xsi:type="dcterms:W3CDTF">2023-12-15T02:34:53Z</dcterms:created>
  <dcterms:modified xsi:type="dcterms:W3CDTF">2024-06-27T06:00:14Z</dcterms:modified>
</cp:coreProperties>
</file>