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8"/>
  </p:handoutMasterIdLst>
  <p:sldIdLst>
    <p:sldId id="256" r:id="rId2"/>
    <p:sldId id="306" r:id="rId3"/>
    <p:sldId id="311" r:id="rId4"/>
    <p:sldId id="312" r:id="rId5"/>
    <p:sldId id="274" r:id="rId6"/>
    <p:sldId id="309" r:id="rId7"/>
    <p:sldId id="308" r:id="rId8"/>
    <p:sldId id="313" r:id="rId9"/>
    <p:sldId id="287" r:id="rId10"/>
    <p:sldId id="310" r:id="rId11"/>
    <p:sldId id="288" r:id="rId12"/>
    <p:sldId id="305" r:id="rId13"/>
    <p:sldId id="295" r:id="rId14"/>
    <p:sldId id="314" r:id="rId15"/>
    <p:sldId id="303" r:id="rId16"/>
    <p:sldId id="304" r:id="rId17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8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8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8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8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8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8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8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8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8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FB79614D-13DE-514C-93E7-57A8BB3CE43E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56CEFF4-1CB8-C149-9E1E-18EC59564F5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C555C-B874-8940-8475-A51856F0356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22266-2377-B243-8ED9-F9592BF45FF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89D18-BAB0-6C47-906A-6803D723830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F17B6-86A0-4C42-99A9-A4E3CAB68D9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6422D-5A0F-BE4E-9759-D8CEC74FA34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9D37B-BEB9-8D4F-829B-2F65E753B74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6D314-0784-554C-B36C-07F3B78CFC7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5C386-1567-094D-8307-0C5FCCC0E3A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F39E9-9572-9E49-B134-FDEC1AE55A6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90570-B74F-4942-B2AA-60B2857892F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6341646-FDBD-CE4B-9805-936968DD15EC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Overview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Course</a:t>
            </a:r>
            <a:r>
              <a:rPr lang="zh-CN" altLang="en-US"/>
              <a:t> </a:t>
            </a:r>
            <a:r>
              <a:rPr lang="en-US" altLang="zh-CN"/>
              <a:t>webpages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homepage:</a:t>
            </a:r>
          </a:p>
          <a:p>
            <a:pPr lvl="1" eaLnBrk="1" hangingPunct="1"/>
            <a:r>
              <a:rPr lang="en-US" altLang="zh-CN" sz="2000" dirty="0"/>
              <a:t>https://</a:t>
            </a:r>
            <a:r>
              <a:rPr lang="en-US" altLang="zh-CN" sz="2000" dirty="0" err="1"/>
              <a:t>csslab-ustc.github.io</a:t>
            </a:r>
            <a:r>
              <a:rPr lang="en-US" altLang="zh-CN" sz="2000" dirty="0"/>
              <a:t>/courses/theory/</a:t>
            </a:r>
          </a:p>
          <a:p>
            <a:pPr eaLnBrk="1" hangingPunct="1"/>
            <a:r>
              <a:rPr lang="en-US" altLang="zh-CN" dirty="0"/>
              <a:t>People:</a:t>
            </a:r>
          </a:p>
          <a:p>
            <a:pPr lvl="1" eaLnBrk="1" hangingPunct="1"/>
            <a:r>
              <a:rPr lang="en-US" altLang="zh-CN" sz="2400" dirty="0" err="1"/>
              <a:t>Baojian</a:t>
            </a:r>
            <a:r>
              <a:rPr lang="zh-CN" altLang="en-US" sz="2400" dirty="0"/>
              <a:t> </a:t>
            </a:r>
            <a:r>
              <a:rPr lang="en-US" altLang="zh-CN" sz="2400" dirty="0"/>
              <a:t>Hua</a:t>
            </a:r>
            <a:r>
              <a:rPr lang="zh-CN" altLang="en-US" sz="2400" dirty="0"/>
              <a:t> </a:t>
            </a:r>
            <a:r>
              <a:rPr lang="en-US" altLang="zh-CN" sz="2400" dirty="0"/>
              <a:t>(instructor)</a:t>
            </a:r>
          </a:p>
          <a:p>
            <a:pPr lvl="1" eaLnBrk="1" hangingPunct="1"/>
            <a:r>
              <a:rPr lang="en-US" altLang="zh-CN" sz="2400" dirty="0"/>
              <a:t>Meng</a:t>
            </a:r>
            <a:r>
              <a:rPr lang="zh-CN" altLang="en-US" sz="2400" dirty="0"/>
              <a:t> </a:t>
            </a:r>
            <a:r>
              <a:rPr lang="en-US" altLang="zh-CN" sz="2400" dirty="0"/>
              <a:t>Wu</a:t>
            </a:r>
            <a:r>
              <a:rPr lang="zh-CN" altLang="en-US" sz="2400" dirty="0"/>
              <a:t> </a:t>
            </a:r>
            <a:r>
              <a:rPr lang="en-US" altLang="zh-CN" sz="2400" dirty="0"/>
              <a:t>(TA)</a:t>
            </a:r>
          </a:p>
          <a:p>
            <a:pPr lvl="1" eaLnBrk="1" hangingPunct="1"/>
            <a:r>
              <a:rPr lang="en-US" altLang="zh-CN" sz="2400" dirty="0" err="1"/>
              <a:t>Ziyao</a:t>
            </a:r>
            <a:r>
              <a:rPr lang="zh-CN" altLang="en-US" sz="2400" dirty="0"/>
              <a:t> </a:t>
            </a:r>
            <a:r>
              <a:rPr lang="en-US" altLang="zh-CN" sz="2400" dirty="0"/>
              <a:t>Zhang</a:t>
            </a:r>
            <a:r>
              <a:rPr lang="zh-CN" altLang="en-US" sz="2400" dirty="0"/>
              <a:t> </a:t>
            </a:r>
            <a:r>
              <a:rPr lang="en-US" altLang="zh-CN" sz="2400" dirty="0"/>
              <a:t>(TA)</a:t>
            </a:r>
          </a:p>
          <a:p>
            <a:pPr eaLnBrk="1" hangingPunct="1"/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webpages,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details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Structure of this course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i="1" dirty="0">
                <a:solidFill>
                  <a:srgbClr val="0000FF"/>
                </a:solidFill>
              </a:rPr>
              <a:t>Lectures</a:t>
            </a:r>
          </a:p>
          <a:p>
            <a:pPr lvl="1" eaLnBrk="1" hangingPunct="1"/>
            <a:r>
              <a:rPr lang="en-US" altLang="zh-CN"/>
              <a:t>Friday, </a:t>
            </a:r>
            <a:r>
              <a:rPr lang="en-US" altLang="zh-CN" dirty="0"/>
              <a:t>14pm</a:t>
            </a:r>
          </a:p>
          <a:p>
            <a:pPr lvl="1" eaLnBrk="1" hangingPunct="1"/>
            <a:r>
              <a:rPr lang="en-US" altLang="zh-CN" dirty="0"/>
              <a:t>On blackboard lecture</a:t>
            </a:r>
            <a:r>
              <a:rPr lang="zh-CN" altLang="en-US" dirty="0"/>
              <a:t> </a:t>
            </a:r>
            <a:r>
              <a:rPr lang="en-US" altLang="zh-CN" dirty="0"/>
              <a:t>+ slides</a:t>
            </a:r>
          </a:p>
          <a:p>
            <a:pPr eaLnBrk="1" hangingPunct="1"/>
            <a:r>
              <a:rPr lang="en-US" altLang="zh-CN" i="1" dirty="0">
                <a:solidFill>
                  <a:srgbClr val="0432FF"/>
                </a:solidFill>
              </a:rPr>
              <a:t>Recitation</a:t>
            </a:r>
          </a:p>
          <a:p>
            <a:pPr lvl="1" eaLnBrk="1" hangingPunct="1"/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month,</a:t>
            </a:r>
            <a:r>
              <a:rPr lang="zh-CN" altLang="en-US" dirty="0"/>
              <a:t> </a:t>
            </a:r>
            <a:r>
              <a:rPr lang="en-US" altLang="zh-CN" dirty="0"/>
              <a:t>led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TAs</a:t>
            </a:r>
          </a:p>
          <a:p>
            <a:pPr eaLnBrk="1" hangingPunct="1"/>
            <a:r>
              <a:rPr lang="en-US" altLang="zh-CN" i="1" dirty="0">
                <a:solidFill>
                  <a:srgbClr val="0000FF"/>
                </a:solidFill>
              </a:rPr>
              <a:t>Assignment (Practice first)</a:t>
            </a:r>
          </a:p>
          <a:p>
            <a:pPr lvl="1" eaLnBrk="1" hangingPunct="1"/>
            <a:r>
              <a:rPr lang="en-US" altLang="zh-CN" dirty="0"/>
              <a:t>9</a:t>
            </a:r>
            <a:r>
              <a:rPr lang="zh-CN" altLang="en-US" dirty="0"/>
              <a:t> </a:t>
            </a:r>
            <a:r>
              <a:rPr lang="en-US" altLang="zh-CN" dirty="0"/>
              <a:t>assignments</a:t>
            </a:r>
            <a:r>
              <a:rPr lang="zh-CN" altLang="en-US" dirty="0"/>
              <a:t> </a:t>
            </a:r>
            <a:r>
              <a:rPr lang="en-US" altLang="zh-CN" dirty="0"/>
              <a:t>planned</a:t>
            </a:r>
          </a:p>
          <a:p>
            <a:pPr eaLnBrk="1" hangingPunct="1"/>
            <a:r>
              <a:rPr lang="en-US" altLang="zh-CN" i="1" dirty="0">
                <a:solidFill>
                  <a:srgbClr val="0000FF"/>
                </a:solidFill>
              </a:rPr>
              <a:t>Test</a:t>
            </a:r>
          </a:p>
          <a:p>
            <a:pPr lvl="1" eaLnBrk="1" hangingPunct="1"/>
            <a:r>
              <a:rPr lang="en-US" altLang="zh-CN" dirty="0"/>
              <a:t>final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Textbooks &amp; Reference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required</a:t>
            </a:r>
            <a:r>
              <a:rPr lang="zh-CN" altLang="en-US" dirty="0"/>
              <a:t> </a:t>
            </a:r>
            <a:r>
              <a:rPr lang="en-US" altLang="zh-CN" dirty="0"/>
              <a:t>textbook,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various</a:t>
            </a:r>
            <a:r>
              <a:rPr lang="zh-CN" altLang="en-US" dirty="0"/>
              <a:t> </a:t>
            </a:r>
            <a:r>
              <a:rPr lang="en-US" altLang="zh-CN" dirty="0"/>
              <a:t>sources</a:t>
            </a:r>
          </a:p>
          <a:p>
            <a:pPr eaLnBrk="1" hangingPunct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books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useful:</a:t>
            </a:r>
          </a:p>
          <a:p>
            <a:pPr lvl="1" eaLnBrk="1" hangingPunct="1"/>
            <a:r>
              <a:rPr lang="en-US" altLang="zh-CN" i="1" dirty="0"/>
              <a:t>A Mathematical Introduction to Logic</a:t>
            </a:r>
          </a:p>
          <a:p>
            <a:pPr lvl="1" eaLnBrk="1" hangingPunct="1"/>
            <a:r>
              <a:rPr lang="en-US" altLang="zh-CN" i="1" dirty="0"/>
              <a:t>Constructive Logic</a:t>
            </a:r>
          </a:p>
          <a:p>
            <a:pPr lvl="1" eaLnBrk="1" hangingPunct="1"/>
            <a:r>
              <a:rPr lang="en-US" altLang="zh-CN" i="1" dirty="0"/>
              <a:t>Lectures on the Curry-Howard Isomorphism</a:t>
            </a:r>
          </a:p>
          <a:p>
            <a:pPr lvl="1" eaLnBrk="1" hangingPunct="1"/>
            <a:r>
              <a:rPr lang="en-US" altLang="zh-CN" i="1" dirty="0"/>
              <a:t>Decision</a:t>
            </a:r>
            <a:r>
              <a:rPr lang="zh-CN" altLang="en-US" i="1" dirty="0"/>
              <a:t> </a:t>
            </a:r>
            <a:r>
              <a:rPr lang="en-US" altLang="zh-CN" i="1" dirty="0"/>
              <a:t>Procedures:</a:t>
            </a:r>
            <a:r>
              <a:rPr lang="zh-CN" altLang="en-US" i="1" dirty="0"/>
              <a:t> </a:t>
            </a:r>
            <a:r>
              <a:rPr lang="en-US" altLang="zh-CN" i="1" dirty="0"/>
              <a:t>An Algorithmic Point of View</a:t>
            </a:r>
          </a:p>
          <a:p>
            <a:pPr lvl="1" eaLnBrk="1" hangingPunct="1"/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Discussion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We’ll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discussion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hosted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Piazza</a:t>
            </a:r>
          </a:p>
          <a:p>
            <a:pPr lvl="1" eaLnBrk="1" hangingPunct="1"/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pages</a:t>
            </a:r>
          </a:p>
          <a:p>
            <a:pPr eaLnBrk="1" hangingPunct="1"/>
            <a:r>
              <a:rPr lang="en-US" altLang="zh-CN" dirty="0"/>
              <a:t>Feel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post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discussion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</a:p>
          <a:p>
            <a:pPr lvl="1" eaLnBrk="1" hangingPunct="1"/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</a:p>
          <a:p>
            <a:pPr lvl="1" eaLnBrk="1" hangingPunct="1"/>
            <a:r>
              <a:rPr lang="en-US" altLang="zh-CN" dirty="0"/>
              <a:t>Anyone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anyone’s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Grading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30% for homework</a:t>
            </a:r>
          </a:p>
          <a:p>
            <a:pPr eaLnBrk="1" hangingPunct="1"/>
            <a:r>
              <a:rPr lang="en-US" altLang="zh-CN" dirty="0"/>
              <a:t>70% </a:t>
            </a:r>
            <a:r>
              <a:rPr lang="en-US" altLang="zh-CN"/>
              <a:t>for final </a:t>
            </a:r>
            <a:r>
              <a:rPr lang="en-US" altLang="zh-CN" dirty="0"/>
              <a:t>test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This is a course</a:t>
            </a:r>
            <a:r>
              <a:rPr lang="zh-CN" altLang="en-US" dirty="0"/>
              <a:t> </a:t>
            </a:r>
            <a:r>
              <a:rPr lang="en-US" altLang="zh-CN" dirty="0"/>
              <a:t>combining</a:t>
            </a:r>
            <a:r>
              <a:rPr lang="zh-CN" altLang="en-US" dirty="0"/>
              <a:t> </a:t>
            </a:r>
            <a:r>
              <a:rPr lang="en-US" altLang="zh-CN" dirty="0"/>
              <a:t>theory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</a:p>
          <a:p>
            <a:pPr lvl="1" eaLnBrk="1" hangingPunct="1"/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theory,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applies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various</a:t>
            </a:r>
            <a:r>
              <a:rPr lang="zh-CN" altLang="en-US" dirty="0"/>
              <a:t> </a:t>
            </a:r>
            <a:r>
              <a:rPr lang="en-US" altLang="zh-CN" dirty="0"/>
              <a:t>interesting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</a:p>
          <a:p>
            <a:pPr eaLnBrk="1" hangingPunct="1"/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course,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hope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beautiful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math/CS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Last Thing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#1:</a:t>
            </a:r>
            <a:r>
              <a:rPr lang="zh-CN" altLang="en-US" dirty="0"/>
              <a:t> </a:t>
            </a:r>
            <a:r>
              <a:rPr lang="en-US" altLang="zh-CN" dirty="0"/>
              <a:t>install the software</a:t>
            </a:r>
          </a:p>
          <a:p>
            <a:pPr eaLnBrk="1" hangingPunct="1"/>
            <a:r>
              <a:rPr lang="en-US" altLang="zh-CN" dirty="0"/>
              <a:t>Read the assigned</a:t>
            </a:r>
            <a:r>
              <a:rPr lang="zh-CN" altLang="en-US" dirty="0"/>
              <a:t> </a:t>
            </a:r>
            <a:r>
              <a:rPr lang="en-US" altLang="zh-CN" dirty="0"/>
              <a:t>reading</a:t>
            </a:r>
          </a:p>
          <a:p>
            <a:pPr lvl="1" eaLnBrk="1" hangingPunct="1"/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expect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everything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sitting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/>
              <a:t>classroom</a:t>
            </a:r>
            <a:endParaRPr lang="en-US" altLang="zh-CN" dirty="0"/>
          </a:p>
          <a:p>
            <a:pPr eaLnBrk="1" hangingPunct="1"/>
            <a:r>
              <a:rPr lang="en-US" altLang="zh-CN" dirty="0"/>
              <a:t>Join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discussion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</a:p>
          <a:p>
            <a:pPr lvl="1" eaLnBrk="1" hangingPunct="1"/>
            <a:r>
              <a:rPr lang="en-US" altLang="zh-CN" dirty="0"/>
              <a:t>Feel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ask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This course is about math</a:t>
            </a:r>
            <a:r>
              <a:rPr lang="en-US" altLang="zh-CN">
                <a:latin typeface="Verdana" panose="020B0604030504040204" pitchFamily="34" charset="0"/>
              </a:rPr>
              <a:t>…</a:t>
            </a:r>
            <a:endParaRPr lang="en-US" altLang="zh-CN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Lots of different math used</a:t>
            </a:r>
            <a:r>
              <a:rPr lang="zh-CN" altLang="en-US"/>
              <a:t> </a:t>
            </a:r>
            <a:r>
              <a:rPr lang="en-US" altLang="zh-CN"/>
              <a:t>(in CS)</a:t>
            </a:r>
          </a:p>
          <a:p>
            <a:pPr lvl="1" eaLnBrk="1" hangingPunct="1"/>
            <a:r>
              <a:rPr lang="en-US" altLang="zh-CN"/>
              <a:t>Calculus in algorithm analysis</a:t>
            </a:r>
          </a:p>
          <a:p>
            <a:pPr lvl="1" eaLnBrk="1" hangingPunct="1"/>
            <a:r>
              <a:rPr lang="en-US" altLang="zh-CN"/>
              <a:t>Discrete mathematics in data structures</a:t>
            </a:r>
          </a:p>
          <a:p>
            <a:pPr lvl="1" eaLnBrk="1" hangingPunct="1"/>
            <a:r>
              <a:rPr lang="en-US" altLang="zh-CN"/>
              <a:t>Linear algebra in DL,</a:t>
            </a:r>
            <a:r>
              <a:rPr lang="zh-CN" altLang="en-US"/>
              <a:t> </a:t>
            </a:r>
            <a:r>
              <a:rPr lang="en-US" altLang="zh-CN"/>
              <a:t>etc..</a:t>
            </a:r>
          </a:p>
          <a:p>
            <a:pPr eaLnBrk="1" hangingPunct="1"/>
            <a:r>
              <a:rPr lang="en-US" altLang="zh-CN"/>
              <a:t>A different viewpoint in this course</a:t>
            </a:r>
          </a:p>
          <a:p>
            <a:pPr lvl="1" eaLnBrk="1" hangingPunct="1"/>
            <a:r>
              <a:rPr lang="en-US" altLang="zh-CN"/>
              <a:t>Mathematical logics</a:t>
            </a:r>
          </a:p>
          <a:p>
            <a:pPr lvl="2" eaLnBrk="1" hangingPunct="1"/>
            <a:r>
              <a:rPr lang="en-US" altLang="zh-CN"/>
              <a:t>The formal syntax</a:t>
            </a:r>
          </a:p>
          <a:p>
            <a:pPr lvl="2" eaLnBrk="1" hangingPunct="1"/>
            <a:r>
              <a:rPr lang="en-US" altLang="zh-CN"/>
              <a:t>The proof system</a:t>
            </a:r>
          </a:p>
          <a:p>
            <a:pPr lvl="2" eaLnBrk="1" hangingPunct="1"/>
            <a:r>
              <a:rPr lang="en-US" altLang="zh-CN"/>
              <a:t>The satisfiability problem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…and it’s application in CS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Software</a:t>
            </a:r>
            <a:r>
              <a:rPr lang="zh-CN" altLang="en-US" sz="2800" dirty="0"/>
              <a:t> </a:t>
            </a:r>
            <a:r>
              <a:rPr lang="en-US" altLang="zh-CN" sz="2800" dirty="0"/>
              <a:t>testing</a:t>
            </a:r>
          </a:p>
          <a:p>
            <a:pPr eaLnBrk="1" hangingPunct="1"/>
            <a:r>
              <a:rPr lang="en-US" altLang="zh-CN" sz="2800" dirty="0"/>
              <a:t>Program</a:t>
            </a:r>
            <a:r>
              <a:rPr lang="zh-CN" altLang="en-US" sz="2800" dirty="0"/>
              <a:t> </a:t>
            </a:r>
            <a:r>
              <a:rPr lang="en-US" altLang="zh-CN" sz="2800" dirty="0"/>
              <a:t>verification</a:t>
            </a:r>
          </a:p>
          <a:p>
            <a:pPr eaLnBrk="1" hangingPunct="1"/>
            <a:r>
              <a:rPr lang="en-US" altLang="zh-CN" sz="2800" dirty="0"/>
              <a:t>Program</a:t>
            </a:r>
            <a:r>
              <a:rPr lang="zh-CN" altLang="en-US" sz="2800" dirty="0"/>
              <a:t> </a:t>
            </a:r>
            <a:r>
              <a:rPr lang="en-US" altLang="zh-CN" sz="2800" dirty="0"/>
              <a:t>synthesis</a:t>
            </a:r>
          </a:p>
          <a:p>
            <a:pPr eaLnBrk="1" hangingPunct="1"/>
            <a:r>
              <a:rPr lang="en-US" altLang="zh-CN" sz="2800" dirty="0"/>
              <a:t>Malware</a:t>
            </a:r>
            <a:r>
              <a:rPr lang="zh-CN" altLang="en-US" sz="2800" dirty="0"/>
              <a:t> </a:t>
            </a:r>
            <a:r>
              <a:rPr lang="en-US" altLang="zh-CN" sz="2800" dirty="0"/>
              <a:t>analysis</a:t>
            </a:r>
          </a:p>
          <a:p>
            <a:pPr eaLnBrk="1" hangingPunct="1"/>
            <a:r>
              <a:rPr lang="en-US" altLang="zh-CN" sz="2800" dirty="0"/>
              <a:t>Model</a:t>
            </a:r>
            <a:r>
              <a:rPr lang="zh-CN" altLang="en-US" sz="2800" dirty="0"/>
              <a:t> </a:t>
            </a:r>
            <a:r>
              <a:rPr lang="en-US" altLang="zh-CN" sz="2800" dirty="0"/>
              <a:t>checking</a:t>
            </a:r>
          </a:p>
          <a:p>
            <a:pPr eaLnBrk="1" hangingPunct="1"/>
            <a:r>
              <a:rPr lang="en-US" altLang="zh-CN" sz="2800" dirty="0"/>
              <a:t>Test</a:t>
            </a:r>
            <a:r>
              <a:rPr lang="zh-CN" altLang="en-US" sz="2800" dirty="0"/>
              <a:t> </a:t>
            </a:r>
            <a:r>
              <a:rPr lang="en-US" altLang="zh-CN" sz="2800" dirty="0"/>
              <a:t>cases</a:t>
            </a:r>
            <a:r>
              <a:rPr lang="zh-CN" altLang="en-US" sz="2800" dirty="0"/>
              <a:t> </a:t>
            </a:r>
            <a:r>
              <a:rPr lang="en-US" altLang="zh-CN" sz="2800" dirty="0"/>
              <a:t>generation</a:t>
            </a:r>
          </a:p>
          <a:p>
            <a:pPr eaLnBrk="1" hangingPunct="1"/>
            <a:r>
              <a:rPr lang="en-US" altLang="zh-CN" sz="2800" dirty="0"/>
              <a:t>Type</a:t>
            </a:r>
            <a:r>
              <a:rPr lang="zh-CN" altLang="en-US" sz="2800" dirty="0"/>
              <a:t> </a:t>
            </a:r>
            <a:r>
              <a:rPr lang="en-US" altLang="zh-CN" sz="2800" dirty="0"/>
              <a:t>theory</a:t>
            </a:r>
            <a:r>
              <a:rPr lang="zh-CN" altLang="en-US" sz="2800" dirty="0"/>
              <a:t> </a:t>
            </a:r>
            <a:r>
              <a:rPr lang="en-US" altLang="zh-CN" sz="2800" dirty="0"/>
              <a:t>(polymorphism)</a:t>
            </a:r>
          </a:p>
          <a:p>
            <a:pPr eaLnBrk="1" hangingPunct="1"/>
            <a:r>
              <a:rPr lang="en-US" altLang="zh-CN" sz="2800" dirty="0"/>
              <a:t>Optimizations</a:t>
            </a:r>
          </a:p>
          <a:p>
            <a:pPr eaLnBrk="1" hangingPunct="1"/>
            <a:r>
              <a:rPr lang="en-US" altLang="zh-CN" sz="2800" dirty="0"/>
              <a:t>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Inter-disciplined</a:t>
            </a:r>
            <a:r>
              <a:rPr lang="zh-CN" altLang="en-US" dirty="0"/>
              <a:t> </a:t>
            </a:r>
            <a:r>
              <a:rPr lang="en-US" altLang="zh-CN" dirty="0"/>
              <a:t>subject</a:t>
            </a:r>
          </a:p>
        </p:txBody>
      </p:sp>
      <p:sp>
        <p:nvSpPr>
          <p:cNvPr id="2" name="椭圆 1"/>
          <p:cNvSpPr/>
          <p:nvPr/>
        </p:nvSpPr>
        <p:spPr>
          <a:xfrm>
            <a:off x="1962944" y="2514600"/>
            <a:ext cx="35052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Math</a:t>
            </a:r>
          </a:p>
        </p:txBody>
      </p:sp>
      <p:sp>
        <p:nvSpPr>
          <p:cNvPr id="10" name="椭圆 9"/>
          <p:cNvSpPr/>
          <p:nvPr/>
        </p:nvSpPr>
        <p:spPr>
          <a:xfrm>
            <a:off x="3962400" y="2514600"/>
            <a:ext cx="3505200" cy="16764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>
                <a:solidFill>
                  <a:schemeClr val="tx1"/>
                </a:solidFill>
              </a:rPr>
              <a:t>CS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91000" y="3029634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Formal</a:t>
            </a:r>
          </a:p>
          <a:p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17538" y="4648200"/>
            <a:ext cx="6926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answered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course?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mathematics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CS?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	Say,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group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equalities.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programs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rigorously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math?</a:t>
            </a:r>
          </a:p>
          <a:p>
            <a:r>
              <a:rPr kumimoji="1" lang="en-US" altLang="zh-CN" dirty="0"/>
              <a:t>	say,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(free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bug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satisfy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	desired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properties).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Topics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this</a:t>
            </a:r>
            <a:r>
              <a:rPr lang="zh-CN" altLang="en-US"/>
              <a:t> </a:t>
            </a:r>
            <a:r>
              <a:rPr lang="en-US" altLang="zh-CN"/>
              <a:t>course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432FF"/>
                </a:solidFill>
              </a:rPr>
              <a:t>Mathematics</a:t>
            </a:r>
            <a:r>
              <a:rPr lang="en-US" altLang="zh-CN"/>
              <a:t> about programs, language, and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logic, model,</a:t>
            </a:r>
            <a:r>
              <a:rPr lang="zh-CN" altLang="en-US"/>
              <a:t> </a:t>
            </a:r>
            <a:r>
              <a:rPr lang="en-US" altLang="zh-CN"/>
              <a:t>soundness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completeness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432FF"/>
                </a:solidFill>
              </a:rPr>
              <a:t>Proof</a:t>
            </a:r>
            <a:r>
              <a:rPr lang="zh-CN" altLang="en-US"/>
              <a:t> </a:t>
            </a:r>
            <a:r>
              <a:rPr lang="en-US" altLang="zh-CN"/>
              <a:t>system &amp;</a:t>
            </a:r>
            <a:r>
              <a:rPr lang="zh-CN" altLang="en-US"/>
              <a:t> </a:t>
            </a:r>
            <a:r>
              <a:rPr lang="en-US" altLang="zh-CN">
                <a:solidFill>
                  <a:srgbClr val="0432FF"/>
                </a:solidFill>
              </a:rPr>
              <a:t>satisfiability</a:t>
            </a:r>
            <a:r>
              <a:rPr lang="en-US" altLang="zh-CN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Deduction</a:t>
            </a:r>
            <a:r>
              <a:rPr lang="zh-CN" altLang="en-US"/>
              <a:t> </a:t>
            </a:r>
            <a:r>
              <a:rPr lang="en-US" altLang="zh-CN"/>
              <a:t>SAT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propositional</a:t>
            </a:r>
            <a:r>
              <a:rPr lang="zh-CN" altLang="en-US"/>
              <a:t> </a:t>
            </a:r>
            <a:r>
              <a:rPr lang="en-US" altLang="zh-CN"/>
              <a:t>logic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SMT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theory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432FF"/>
                </a:solidFill>
              </a:rPr>
              <a:t>Modeling</a:t>
            </a:r>
            <a:r>
              <a:rPr lang="en-US" altLang="zh-CN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Applications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various</a:t>
            </a:r>
            <a:r>
              <a:rPr lang="zh-CN" altLang="en-US"/>
              <a:t> </a:t>
            </a:r>
            <a:r>
              <a:rPr lang="en-US" altLang="zh-CN"/>
              <a:t>fields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Topics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this</a:t>
            </a:r>
            <a:r>
              <a:rPr lang="zh-CN" altLang="en-US"/>
              <a:t> </a:t>
            </a:r>
            <a:r>
              <a:rPr lang="en-US" altLang="zh-CN"/>
              <a:t>course,</a:t>
            </a:r>
            <a:r>
              <a:rPr lang="zh-CN" altLang="en-US"/>
              <a:t> </a:t>
            </a:r>
            <a:r>
              <a:rPr lang="en-US" altLang="zh-CN"/>
              <a:t>cont’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505200" y="25146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Logic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752600" y="43434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Proof/</a:t>
            </a:r>
          </a:p>
          <a:p>
            <a:pPr algn="ctr">
              <a:defRPr/>
            </a:pPr>
            <a:r>
              <a:rPr kumimoji="1" lang="en-US" altLang="zh-CN" dirty="0"/>
              <a:t>Satisfiability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324475" y="43434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Modeling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stCxn id="7" idx="0"/>
            <a:endCxn id="4" idx="2"/>
          </p:cNvCxnSpPr>
          <p:nvPr/>
        </p:nvCxnSpPr>
        <p:spPr>
          <a:xfrm flipV="1">
            <a:off x="2628900" y="3505200"/>
            <a:ext cx="1752600" cy="8382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7" idx="3"/>
            <a:endCxn id="8" idx="1"/>
          </p:cNvCxnSpPr>
          <p:nvPr/>
        </p:nvCxnSpPr>
        <p:spPr>
          <a:xfrm>
            <a:off x="3505200" y="4838700"/>
            <a:ext cx="18192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8" idx="0"/>
            <a:endCxn id="4" idx="2"/>
          </p:cNvCxnSpPr>
          <p:nvPr/>
        </p:nvCxnSpPr>
        <p:spPr>
          <a:xfrm flipH="1" flipV="1">
            <a:off x="4381500" y="3505200"/>
            <a:ext cx="1819275" cy="8382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History and perspective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history</a:t>
            </a:r>
            <a:r>
              <a:rPr lang="zh-CN" altLang="en-US" dirty="0"/>
              <a:t> </a:t>
            </a:r>
            <a:r>
              <a:rPr lang="en-US" altLang="zh-CN" dirty="0"/>
              <a:t>&amp; well-developed:</a:t>
            </a:r>
          </a:p>
          <a:p>
            <a:pPr lvl="1" eaLnBrk="1" hangingPunct="1"/>
            <a:r>
              <a:rPr lang="en-US" altLang="zh-CN" dirty="0"/>
              <a:t>From Plato 2000 years ago, to Gödel today</a:t>
            </a:r>
          </a:p>
          <a:p>
            <a:pPr lvl="1" eaLnBrk="1" hangingPunct="1"/>
            <a:r>
              <a:rPr lang="en-US" altLang="zh-CN" dirty="0"/>
              <a:t>Wide applications</a:t>
            </a:r>
          </a:p>
          <a:p>
            <a:pPr lvl="2" eaLnBrk="1" hangingPunct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CS,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CS</a:t>
            </a:r>
          </a:p>
          <a:p>
            <a:pPr eaLnBrk="1" hangingPunct="1"/>
            <a:r>
              <a:rPr lang="en-US" altLang="zh-CN" dirty="0"/>
              <a:t>Most fruitful</a:t>
            </a:r>
          </a:p>
          <a:p>
            <a:pPr lvl="1" eaLnBrk="1" hangingPunct="1"/>
            <a:r>
              <a:rPr lang="en-US" altLang="zh-CN" dirty="0"/>
              <a:t>15 Turing awards (among</a:t>
            </a:r>
            <a:r>
              <a:rPr lang="zh-CN" altLang="en-US" dirty="0"/>
              <a:t> </a:t>
            </a:r>
            <a:r>
              <a:rPr lang="en-US" altLang="zh-CN" dirty="0"/>
              <a:t>44 totals)</a:t>
            </a:r>
          </a:p>
          <a:p>
            <a:pPr lvl="2" eaLnBrk="1" hangingPunct="1"/>
            <a:r>
              <a:rPr lang="en-US" altLang="zh-CN" dirty="0"/>
              <a:t>7 theory and algorithm</a:t>
            </a:r>
          </a:p>
          <a:p>
            <a:pPr lvl="2" eaLnBrk="1" hangingPunct="1"/>
            <a:r>
              <a:rPr lang="en-US" altLang="zh-CN" dirty="0"/>
              <a:t>7 AI</a:t>
            </a:r>
          </a:p>
          <a:p>
            <a:pPr lvl="2" eaLnBrk="1" hangingPunct="1"/>
            <a:r>
              <a:rPr lang="en-US" altLang="zh-CN" dirty="0"/>
              <a:t>3 database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math</a:t>
            </a:r>
            <a:r>
              <a:rPr lang="zh-CN" altLang="en-US" dirty="0"/>
              <a:t> </a:t>
            </a:r>
            <a:r>
              <a:rPr lang="en-US" altLang="zh-CN" dirty="0"/>
              <a:t>matter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CS?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6248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“我现在年纪大了</a:t>
            </a:r>
            <a:r>
              <a:rPr lang="en-US" altLang="zh-CN" dirty="0"/>
              <a:t>, </a:t>
            </a:r>
            <a:r>
              <a:rPr lang="zh-CN" altLang="en-US" dirty="0"/>
              <a:t>搞了这么多年软件</a:t>
            </a:r>
            <a:r>
              <a:rPr lang="en-US" altLang="zh-CN" dirty="0"/>
              <a:t>, </a:t>
            </a:r>
            <a:r>
              <a:rPr lang="zh-CN" altLang="en-US" dirty="0"/>
              <a:t>错误不知犯了多少</a:t>
            </a:r>
            <a:r>
              <a:rPr lang="en-US" altLang="zh-CN" dirty="0"/>
              <a:t>, </a:t>
            </a:r>
            <a:r>
              <a:rPr lang="zh-CN" altLang="en-US" dirty="0"/>
              <a:t>现在觉悟了。我想假如我早在</a:t>
            </a:r>
            <a:r>
              <a:rPr lang="zh-CN" altLang="en-US" dirty="0">
                <a:solidFill>
                  <a:srgbClr val="0432FF"/>
                </a:solidFill>
              </a:rPr>
              <a:t>数理逻辑</a:t>
            </a:r>
            <a:r>
              <a:rPr lang="zh-CN" altLang="en-US" dirty="0"/>
              <a:t>上好好下点功夫的话</a:t>
            </a:r>
            <a:r>
              <a:rPr lang="en-US" altLang="zh-CN" dirty="0"/>
              <a:t>, </a:t>
            </a:r>
            <a:r>
              <a:rPr lang="zh-CN" altLang="en-US" dirty="0"/>
              <a:t>我就不会犯这么多错误。不少东西逻辑学家早就说了</a:t>
            </a:r>
            <a:r>
              <a:rPr lang="en-US" altLang="zh-CN" dirty="0"/>
              <a:t>, </a:t>
            </a:r>
            <a:r>
              <a:rPr lang="zh-CN" altLang="en-US" dirty="0"/>
              <a:t>可我不知道。要是我能年轻</a:t>
            </a:r>
            <a:r>
              <a:rPr lang="en-US" altLang="zh-CN" dirty="0"/>
              <a:t>20</a:t>
            </a:r>
            <a:r>
              <a:rPr lang="zh-CN" altLang="en-US" dirty="0"/>
              <a:t>岁的话</a:t>
            </a:r>
            <a:r>
              <a:rPr lang="en-US" altLang="zh-CN" dirty="0"/>
              <a:t>, </a:t>
            </a:r>
            <a:r>
              <a:rPr lang="zh-CN" altLang="en-US" dirty="0"/>
              <a:t>就要回去学逻辑。”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dirty="0"/>
              <a:t>             </a:t>
            </a:r>
            <a:r>
              <a:rPr lang="en-US" altLang="zh-CN" dirty="0"/>
              <a:t>--- </a:t>
            </a:r>
            <a:r>
              <a:rPr lang="en-US" altLang="zh-CN" dirty="0" err="1"/>
              <a:t>Edsger</a:t>
            </a:r>
            <a:r>
              <a:rPr lang="en-US" altLang="zh-CN" dirty="0"/>
              <a:t> W. Dijkstra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057400"/>
            <a:ext cx="1981200" cy="26347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1981200" y="2971800"/>
            <a:ext cx="49863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>
                <a:solidFill>
                  <a:schemeClr val="folHlink"/>
                </a:solidFill>
              </a:rPr>
              <a:t>How This Course Works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3</TotalTime>
  <Words>568</Words>
  <Application>Microsoft Macintosh PowerPoint</Application>
  <PresentationFormat>全屏显示(4:3)</PresentationFormat>
  <Paragraphs>107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Arial</vt:lpstr>
      <vt:lpstr>Tahoma</vt:lpstr>
      <vt:lpstr>Verdana</vt:lpstr>
      <vt:lpstr>Wingdings</vt:lpstr>
      <vt:lpstr>Blends</vt:lpstr>
      <vt:lpstr>Overview</vt:lpstr>
      <vt:lpstr>This course is about math…</vt:lpstr>
      <vt:lpstr>…and it’s application in CS</vt:lpstr>
      <vt:lpstr>Inter-disciplined subject</vt:lpstr>
      <vt:lpstr>Topics in this course</vt:lpstr>
      <vt:lpstr>Topics in this course, cont’</vt:lpstr>
      <vt:lpstr>History and perspective</vt:lpstr>
      <vt:lpstr>Why does math matter in CS?</vt:lpstr>
      <vt:lpstr> </vt:lpstr>
      <vt:lpstr>Course webpages</vt:lpstr>
      <vt:lpstr>Structure of this course</vt:lpstr>
      <vt:lpstr>Textbooks &amp; Reference</vt:lpstr>
      <vt:lpstr>Discussion</vt:lpstr>
      <vt:lpstr>Grading</vt:lpstr>
      <vt:lpstr>Summary</vt:lpstr>
      <vt:lpstr>Last 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User</cp:lastModifiedBy>
  <cp:revision>1633</cp:revision>
  <cp:lastPrinted>2021-09-17T05:35:10Z</cp:lastPrinted>
  <dcterms:created xsi:type="dcterms:W3CDTF">2021-09-17T05:35:10Z</dcterms:created>
  <dcterms:modified xsi:type="dcterms:W3CDTF">2023-03-03T05:34:39Z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2052-3.8.1.6116</vt:lpwstr>
  </property>
</Properties>
</file>