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77" r:id="rId6"/>
    <p:sldId id="278" r:id="rId7"/>
    <p:sldId id="279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5" r:id="rId20"/>
    <p:sldId id="280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50"/>
    <p:restoredTop sz="86549"/>
  </p:normalViewPr>
  <p:slideViewPr>
    <p:cSldViewPr snapToGrid="0">
      <p:cViewPr varScale="1">
        <p:scale>
          <a:sx n="106" d="100"/>
          <a:sy n="106" d="100"/>
        </p:scale>
        <p:origin x="118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57" d="100"/>
          <a:sy n="157" d="100"/>
        </p:scale>
        <p:origin x="56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96F64-C4DE-824B-98DF-140574304D02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585F6-C94D-8A40-994A-96F61AF528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2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206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714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4908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9719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4836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508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9997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871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1649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126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5079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3522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345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24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4858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634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537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023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93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585F6-C94D-8A40-994A-96F61AF5289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677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D7126-29D9-0517-EF23-8DA1D8237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CEC8E-818D-8419-038B-55892EDC3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C43D1-541F-5F4C-C310-8A488A88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08DC5-FA11-79E0-9FC2-B6330A2A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9252F-4263-10AE-F836-A22B97F9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128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E1EB-E191-DEE3-D1DC-BE0FBFB2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C4D0DB-1CEE-EBA6-DC29-C37FFF6C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7D19C-4075-DFC1-3B92-7C467826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376B0-2CB1-276E-45C6-8158C41B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B0552-5DD0-1982-7BEA-C6E3F954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19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097CFB-4F97-1A55-6AA0-015AC9418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7795D6-A0A4-C65B-F4BB-670566C9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3AECB-EB6F-D91E-775E-D64A5AC0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4B166-65B7-573C-5243-42A43EB0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0CFFC-F9A9-010B-F78A-0FF98973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478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A2DD1-89A7-B773-4A8B-86EEECC9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3BEC3-861E-6F6B-F3CA-B816E3E0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E248F-C3EF-BB34-2D70-742C3C9E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B9ADD4-27BD-EA05-16B9-497E8E21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6780E-0CA1-2A6F-7F66-CC0EC85D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180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75504-CA4E-745E-64FF-0169D972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AF434-82D0-82F9-B36F-45868901D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CE84-9624-CD9C-B8CE-E3ECC705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05FF2D-DCAF-B51F-A535-7DEA354B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A476EF-A77C-637D-0FA4-BBC87F4E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37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D262E-0352-5466-778F-46308271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EFEB1C-337C-94D7-02E3-A36697E12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FC86EA-A29C-0026-B1B7-04FC82B79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54710-6FD4-24AA-1236-F495A570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C4C51B-E8BE-C761-8C6E-85C3EA0E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A9407-D335-E131-E30B-FE17FF3A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27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F6287C-F128-5D65-99F6-5F5AB7F6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BE7FCF-22C1-B336-0E16-0030F6A62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C921B7-E648-609A-7EE9-C3D9AF469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E1E070-F8A6-7188-C333-ED88C7627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30C8D8-8D60-7758-DBF2-FC0AF91E6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051DC4-62BF-2C76-8BEB-FEB2C8D0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78D80D-E4B5-A6D9-48ED-6043797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294EAB-536D-5921-8AFE-CC7804FB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3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0D40E-F077-5F0B-C45E-1CB95E69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8ACD0-DF99-BD97-E6F4-1922627A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523914-77A6-5A67-FE3E-A002C5D48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42E1B-B504-6B76-ADF9-9FC3800D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262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EC700C-0410-B119-B3F0-4F5C1E7E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777EE5-68EF-ABD6-9A1C-DE37AC34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80CE07-767C-1A8A-A137-4AEA2929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278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AC370-51A3-31A9-024E-19193EFC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3036F-7972-F99A-2301-44AF4679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8117D9-6354-451A-8080-3674BEED8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B7FB29-513A-43B2-E23C-559275CF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527769-D398-1992-E830-332C8797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66F50-D3F5-4FEB-D9E8-41EC10AB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50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CF16-DA00-11D8-02CE-B988F5FB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99C25A-21CB-CD0D-B0EB-7BC3BCBFA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AE91B9-B731-BBEA-01C8-280AB53AB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DD894-F91A-BB9F-A7A8-C782847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1464A0-1518-CF7A-3459-6EAB86BA0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B5623-C76F-56DA-1E95-A849B301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48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B842AE-5DAE-1E59-1BA5-030E42C9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6BBC1-285A-46D0-71AF-0B4785686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AC28C4-1244-DD49-A521-5F8ABF498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FA41F-1EE6-2A4D-B8C8-56E7FC4C43F3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136BC8-534D-571C-5E58-759AE8E4E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C5DB1-2C67-7BA3-C090-4EC37E346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D833-9422-BF45-9799-78FD84BB6AB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53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62793C-FB40-5683-050C-8FCC9D648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6806"/>
            <a:ext cx="9144000" cy="1655762"/>
          </a:xfrm>
        </p:spPr>
        <p:txBody>
          <a:bodyPr>
            <a:normAutofit fontScale="90000"/>
          </a:bodyPr>
          <a:lstStyle/>
          <a:p>
            <a:br>
              <a:rPr kumimoji="1" lang="en-US" altLang="zh-CN" dirty="0"/>
            </a:b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en-US" altLang="zh-CN" b="1" dirty="0"/>
              <a:t>System Programming in C</a:t>
            </a:r>
            <a:br>
              <a:rPr kumimoji="1" lang="en-US" altLang="zh-CN" dirty="0"/>
            </a:br>
            <a:r>
              <a:rPr kumimoji="1" lang="en-US" altLang="zh-CN" sz="4900" b="1" dirty="0"/>
              <a:t>coding</a:t>
            </a:r>
            <a:r>
              <a:rPr kumimoji="1" lang="zh-CN" altLang="en-US" sz="4900" b="1" dirty="0"/>
              <a:t> </a:t>
            </a:r>
            <a:r>
              <a:rPr kumimoji="1" lang="en-US" altLang="zh-CN" sz="4900" b="1" dirty="0"/>
              <a:t>part</a:t>
            </a:r>
            <a:endParaRPr kumimoji="1"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02CF4F-1DBE-0A05-4D69-2A4A623E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4907" y="459376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2022.10.09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0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24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The constructor of each AST </a:t>
            </a:r>
            <a:r>
              <a:rPr kumimoji="1" lang="en-US" altLang="zh-CN" sz="2800" b="1" dirty="0"/>
              <a:t>node</a:t>
            </a:r>
            <a:r>
              <a:rPr kumimoji="1" lang="en-US" altLang="zh-CN" sz="2800" dirty="0"/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5BFD33-51BF-8D06-37C7-BF6238E1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91" y="1518973"/>
            <a:ext cx="4724400" cy="1993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F27B9-73B9-ACED-548E-8CF8121A5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441" y="4045054"/>
            <a:ext cx="4889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2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scanner.l</a:t>
            </a:r>
            <a:r>
              <a:rPr kumimoji="1" lang="en-US" altLang="zh-CN" sz="2800" dirty="0"/>
              <a:t> is a flex file which is used as </a:t>
            </a:r>
            <a:r>
              <a:rPr kumimoji="1" lang="en-US" altLang="zh-CN" sz="2800" b="1" dirty="0"/>
              <a:t>lexical analyzer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2F535A-DD3F-B5D3-0656-40C0D7A9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09" y="1768839"/>
            <a:ext cx="10579691" cy="321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1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The constructor of each AST node called by bison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 err="1"/>
              <a:t>parser.y</a:t>
            </a:r>
            <a:r>
              <a:rPr kumimoji="1" lang="en-US" altLang="zh-CN" sz="2800" dirty="0"/>
              <a:t> is a bison file which is used as </a:t>
            </a:r>
            <a:r>
              <a:rPr kumimoji="1" lang="en-US" altLang="zh-CN" sz="2800" b="1" dirty="0"/>
              <a:t>syntax analyzer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135BF5-E26A-595A-F169-F8C5B129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91" y="2378260"/>
            <a:ext cx="9829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0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24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Print AST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C158F-E474-11BE-6511-A920D430F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1" y="1313116"/>
            <a:ext cx="11891339" cy="48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66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319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Print AST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We need to recursively traverse the AST</a:t>
            </a:r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3F1D29-CA46-EB50-D077-6C81C236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6" y="2084777"/>
            <a:ext cx="6708943" cy="30926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965C25-18FA-9719-5901-4BFFD593A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893" y="3346971"/>
            <a:ext cx="7374103" cy="297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74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800"/>
            </a:lvl1pPr>
            <a:lvl2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2pPr>
          </a:lstStyle>
          <a:p>
            <a:r>
              <a:rPr lang="en" altLang="zh-CN" dirty="0"/>
              <a:t>Run Command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E6111A-349B-254F-7062-B0DBE3A23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91" y="1336149"/>
            <a:ext cx="10758676" cy="49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800"/>
            </a:lvl1pPr>
            <a:lvl2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2pPr>
          </a:lstStyle>
          <a:p>
            <a:r>
              <a:rPr lang="en" altLang="zh-CN" dirty="0"/>
              <a:t>Run Command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2D9D73-B184-19BB-CEA3-60A6DB4AE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5" y="1780797"/>
            <a:ext cx="11608451" cy="218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9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800"/>
            </a:lvl1pPr>
            <a:lvl2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2pPr>
          </a:lstStyle>
          <a:p>
            <a:r>
              <a:rPr lang="en" altLang="zh-CN" dirty="0"/>
              <a:t>Run Command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794981-B5E0-0ABC-C5FA-667E1EDA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327" y="1215158"/>
            <a:ext cx="6498757" cy="54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81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23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800"/>
            </a:lvl1pPr>
            <a:lvl2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2pPr>
          </a:lstStyle>
          <a:p>
            <a:r>
              <a:rPr lang="en" altLang="zh-CN" dirty="0"/>
              <a:t>Run Command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compound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- sequence</a:t>
            </a:r>
          </a:p>
          <a:p>
            <a:pPr lvl="1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041A1D-AD25-7773-D9F0-DD88D8B4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577" y="1995116"/>
            <a:ext cx="5530523" cy="32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5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882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800"/>
            </a:lvl1pPr>
            <a:lvl2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 kumimoji="1" sz="2400"/>
            </a:lvl2pPr>
          </a:lstStyle>
          <a:p>
            <a:r>
              <a:rPr lang="en" altLang="zh-CN" dirty="0"/>
              <a:t>Run Command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compound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-back</a:t>
            </a:r>
            <a:endParaRPr lang="en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A78A4-F509-BB9B-1401-2301C056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369" y="2064470"/>
            <a:ext cx="5671639" cy="256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4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initializing</a:t>
            </a:r>
          </a:p>
          <a:p>
            <a:endParaRPr kumimoji="1"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Choose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 programming IDE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Create a project and fill in the indispensable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 configurations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type of the 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location of the 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language standard of the project(C99)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213390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其他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BB05-92D8-3DC5-502D-CAC3E0B56266}"/>
              </a:ext>
            </a:extLst>
          </p:cNvPr>
          <p:cNvSpPr>
            <a:spLocks noGrp="1"/>
          </p:cNvSpPr>
          <p:nvPr/>
        </p:nvSpPr>
        <p:spPr>
          <a:xfrm>
            <a:off x="416560" y="1228476"/>
            <a:ext cx="11358880" cy="4009445"/>
          </a:xfrm>
          <a:prstGeom prst="rect">
            <a:avLst/>
          </a:prstGeom>
        </p:spPr>
        <p:txBody>
          <a:bodyPr vert="horz" lIns="90000" tIns="46800" rIns="90000" bIns="46800" rtlCol="0">
            <a:normAutofit fontScale="975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Piazza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GB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https://</a:t>
            </a:r>
            <a:r>
              <a:rPr lang="en-GB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piazza.com</a:t>
            </a:r>
            <a:r>
              <a:rPr lang="en-GB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/class/l7zru7adpy5ph</a:t>
            </a:r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3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提问、讨论、答疑</a:t>
            </a:r>
            <a:endParaRPr lang="en-GB" altLang="zh-CN" sz="213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GB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课程主页：</a:t>
            </a:r>
            <a:r>
              <a:rPr lang="en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https://</a:t>
            </a:r>
            <a:r>
              <a:rPr lang="en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csslab-ustc.github.io</a:t>
            </a:r>
            <a:r>
              <a:rPr lang="en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/courses/</a:t>
            </a:r>
            <a:r>
              <a:rPr lang="en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sysprog</a:t>
            </a:r>
            <a:r>
              <a:rPr lang="en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en" altLang="zh-CN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index.html</a:t>
            </a:r>
            <a:endParaRPr lang="zh-CN" altLang="en-GB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25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+mn-ea"/>
              </a:rPr>
              <a:t>更新：</a:t>
            </a:r>
            <a:r>
              <a:rPr lang="zh-CN" altLang="en-GB" sz="213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课程资源、作业、课程安排</a:t>
            </a:r>
          </a:p>
          <a:p>
            <a:pPr>
              <a:buFont typeface="Wingdings" panose="05000000000000000000" charset="0"/>
              <a:buChar char="l"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QQ群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：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366321234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仅作通知用</a:t>
            </a:r>
          </a:p>
        </p:txBody>
      </p:sp>
    </p:spTree>
    <p:extLst>
      <p:ext uri="{BB962C8B-B14F-4D97-AF65-F5344CB8AC3E}">
        <p14:creationId xmlns:p14="http://schemas.microsoft.com/office/powerpoint/2010/main" val="4141257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4332202-A015-18DE-27F3-2FA34BFD4CEF}"/>
              </a:ext>
            </a:extLst>
          </p:cNvPr>
          <p:cNvSpPr txBox="1"/>
          <p:nvPr/>
        </p:nvSpPr>
        <p:spPr>
          <a:xfrm>
            <a:off x="3297838" y="2967335"/>
            <a:ext cx="5075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Have a nice day!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7597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infrastructure</a:t>
            </a:r>
          </a:p>
          <a:p>
            <a:endParaRPr kumimoji="1"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So far, we have a few files after initializing the project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main.c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CMakeLists.txt</a:t>
            </a:r>
            <a:endParaRPr kumimoji="1" lang="en-US" altLang="zh-CN" sz="24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cmake</a:t>
            </a:r>
            <a:r>
              <a:rPr kumimoji="1" lang="en-US" altLang="zh-CN" sz="2400" dirty="0"/>
              <a:t> version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project type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 standard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project name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related 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DA901A-4F0E-3C3B-0308-B24A0F3D5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794" y="2187575"/>
            <a:ext cx="5748753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2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infrastructure</a:t>
            </a:r>
          </a:p>
          <a:p>
            <a:endParaRPr kumimoji="1"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6776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Something happened behind the automated building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Configure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–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CMakeLists.txt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Generates the </a:t>
            </a:r>
            <a:r>
              <a:rPr kumimoji="1" lang="en-US" altLang="zh-CN" sz="2400" dirty="0" err="1"/>
              <a:t>Makefile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Compile – </a:t>
            </a:r>
            <a:r>
              <a:rPr kumimoji="1" lang="en-US" altLang="zh-CN" sz="2400" dirty="0" err="1"/>
              <a:t>main.c.obj</a:t>
            </a:r>
            <a:r>
              <a:rPr kumimoji="1" lang="en-US" altLang="zh-CN" sz="2400" dirty="0"/>
              <a:t>(on win) / </a:t>
            </a:r>
            <a:r>
              <a:rPr kumimoji="1" lang="en-US" altLang="zh-CN" sz="2400" dirty="0" err="1"/>
              <a:t>main.o</a:t>
            </a:r>
            <a:r>
              <a:rPr kumimoji="1" lang="en-US" altLang="zh-CN" sz="2400" dirty="0"/>
              <a:t>(on </a:t>
            </a:r>
            <a:r>
              <a:rPr kumimoji="1" lang="en-US" altLang="zh-CN" sz="2400" dirty="0" err="1"/>
              <a:t>linux</a:t>
            </a:r>
            <a:r>
              <a:rPr kumimoji="1" lang="en-US" altLang="zh-CN" sz="2400" dirty="0"/>
              <a:t>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#include&lt;</a:t>
            </a:r>
            <a:r>
              <a:rPr kumimoji="1" lang="en-US" altLang="zh-CN" sz="2400" dirty="0" err="1"/>
              <a:t>stdio.h</a:t>
            </a:r>
            <a:r>
              <a:rPr kumimoji="1" lang="en-US" altLang="zh-CN" sz="2400" dirty="0"/>
              <a:t>&gt;  (fixed path)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 </a:t>
            </a:r>
            <a:r>
              <a:rPr lang="en" altLang="zh-CN" sz="2400" dirty="0">
                <a:effectLst/>
              </a:rPr>
              <a:t>#include "</a:t>
            </a:r>
            <a:r>
              <a:rPr lang="en" altLang="zh-CN" sz="2400" dirty="0" err="1">
                <a:effectLst/>
              </a:rPr>
              <a:t>aaa.h</a:t>
            </a:r>
            <a:r>
              <a:rPr lang="en" altLang="zh-CN" sz="2400" dirty="0"/>
              <a:t>"  </a:t>
            </a:r>
            <a:endParaRPr kumimoji="1" lang="en-US" altLang="zh-CN" sz="24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Link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under 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file folder</a:t>
            </a:r>
            <a:r>
              <a:rPr lang="en" altLang="zh-CN" sz="2400" dirty="0">
                <a:effectLst/>
              </a:rPr>
              <a:t>  "</a:t>
            </a:r>
            <a:r>
              <a:rPr kumimoji="1" lang="en-US" altLang="zh-CN" sz="2400" dirty="0"/>
              <a:t>lib"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in binary form </a:t>
            </a:r>
            <a:r>
              <a:rPr lang="en" altLang="zh-CN" sz="2400" dirty="0">
                <a:effectLst/>
              </a:rPr>
              <a:t>" </a:t>
            </a:r>
            <a:r>
              <a:rPr kumimoji="1" lang="en-US" altLang="zh-CN" sz="2400" dirty="0" err="1"/>
              <a:t>xxx.o</a:t>
            </a:r>
            <a:r>
              <a:rPr lang="en" altLang="zh-CN" sz="2400" dirty="0">
                <a:effectLst/>
              </a:rPr>
              <a:t>"</a:t>
            </a:r>
            <a:r>
              <a:rPr kumimoji="1" lang="en-US" altLang="zh-CN" sz="2400" dirty="0"/>
              <a:t>, neither</a:t>
            </a:r>
            <a:r>
              <a:rPr lang="en" altLang="zh-CN" sz="2400" dirty="0">
                <a:effectLst/>
              </a:rPr>
              <a:t> "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stdio.c</a:t>
            </a:r>
            <a:r>
              <a:rPr lang="en" altLang="zh-CN" sz="2400" dirty="0">
                <a:effectLst/>
              </a:rPr>
              <a:t> "</a:t>
            </a:r>
            <a:r>
              <a:rPr kumimoji="1" lang="en-US" altLang="zh-CN" sz="2400" dirty="0"/>
              <a:t> nor </a:t>
            </a:r>
            <a:r>
              <a:rPr lang="en" altLang="zh-CN" sz="2400" dirty="0">
                <a:effectLst/>
              </a:rPr>
              <a:t>" </a:t>
            </a:r>
            <a:r>
              <a:rPr kumimoji="1" lang="en-US" altLang="zh-CN" sz="2400" dirty="0" err="1"/>
              <a:t>printf.c</a:t>
            </a:r>
            <a:r>
              <a:rPr lang="en" altLang="zh-CN" sz="2400" dirty="0">
                <a:effectLst/>
              </a:rPr>
              <a:t> "</a:t>
            </a:r>
            <a:r>
              <a:rPr kumimoji="1" lang="en-US" altLang="zh-CN" sz="2400" dirty="0"/>
              <a:t> (for source code is not open source)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sz="2400" dirty="0"/>
              <a:t>Generates the executable file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F083F3-9FA1-8619-3B18-0A43A0FF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61" y="1386900"/>
            <a:ext cx="4860787" cy="110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83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Some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key points for C programming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585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Have a general understanding 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difference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between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compiler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and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linker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Compiler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  compiler targets at single file when compiling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Key words like </a:t>
            </a:r>
            <a:r>
              <a:rPr kumimoji="1" lang="en-US" altLang="zh-CN" sz="2000" b="1" dirty="0"/>
              <a:t>extern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include behavior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Linker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Links </a:t>
            </a:r>
            <a:r>
              <a:rPr kumimoji="1" lang="en-US" altLang="zh-CN" sz="2400" dirty="0" err="1"/>
              <a:t>xxx.o</a:t>
            </a:r>
            <a:r>
              <a:rPr kumimoji="1" lang="en-US" altLang="zh-CN" sz="2400" dirty="0"/>
              <a:t> files and generates </a:t>
            </a:r>
            <a:r>
              <a:rPr kumimoji="1" lang="en-US" altLang="zh-CN" sz="2400" dirty="0" err="1"/>
              <a:t>xxx.out</a:t>
            </a:r>
            <a:r>
              <a:rPr kumimoji="1" lang="en-US" altLang="zh-CN" sz="2400" dirty="0"/>
              <a:t> file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Does some </a:t>
            </a:r>
            <a:r>
              <a:rPr kumimoji="1" lang="en-US" altLang="zh-CN" sz="2400" dirty="0" err="1"/>
              <a:t>checkings</a:t>
            </a:r>
            <a:endParaRPr kumimoji="1" lang="en-US" altLang="zh-CN" sz="2400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The implementations of functions in </a:t>
            </a:r>
            <a:r>
              <a:rPr kumimoji="1" lang="en-US" altLang="zh-CN" sz="2000" dirty="0" err="1"/>
              <a:t>xxx.h</a:t>
            </a:r>
            <a:r>
              <a:rPr kumimoji="1" lang="en-US" altLang="zh-CN" sz="2000" dirty="0"/>
              <a:t> files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Definitions or declarations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 variables from source files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182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Some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key points for C programming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5760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CDT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structure is defined in header 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Users can directly interact with the components of the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Sometimes unsafe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Sometimes flexible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ADT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structure is defined in </a:t>
            </a:r>
            <a:r>
              <a:rPr kumimoji="1" lang="en-US" altLang="zh-CN" sz="2400" dirty="0" err="1"/>
              <a:t>XXX.c</a:t>
            </a:r>
            <a:r>
              <a:rPr kumimoji="1" lang="en-US" altLang="zh-CN" sz="2400" dirty="0"/>
              <a:t> files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Users are unable to interact with the components of the structure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Often use pointers of the structure type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Safer than CDT but less flexible</a:t>
            </a:r>
          </a:p>
        </p:txBody>
      </p:sp>
    </p:spTree>
    <p:extLst>
      <p:ext uri="{BB962C8B-B14F-4D97-AF65-F5344CB8AC3E}">
        <p14:creationId xmlns:p14="http://schemas.microsoft.com/office/powerpoint/2010/main" val="3907218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6243CF04-0144-B234-D0D4-573792C85B31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Some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key points for C programming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2CD24F-D939-E95F-07DD-B96DF2E69627}"/>
              </a:ext>
            </a:extLst>
          </p:cNvPr>
          <p:cNvSpPr txBox="1"/>
          <p:nvPr/>
        </p:nvSpPr>
        <p:spPr>
          <a:xfrm>
            <a:off x="244699" y="695459"/>
            <a:ext cx="11526591" cy="585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In retrospect,  open source means what 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CLion</a:t>
            </a:r>
            <a:r>
              <a:rPr kumimoji="1" lang="en-US" altLang="zh-CN" sz="2400" dirty="0"/>
              <a:t> provides readable </a:t>
            </a:r>
            <a:r>
              <a:rPr kumimoji="1" lang="en-US" altLang="zh-CN" sz="2400" dirty="0" err="1"/>
              <a:t>XXX.h</a:t>
            </a:r>
            <a:r>
              <a:rPr kumimoji="1" lang="en-US" altLang="zh-CN" sz="2400" dirty="0"/>
              <a:t> under fixed path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CLion</a:t>
            </a:r>
            <a:r>
              <a:rPr kumimoji="1" lang="en-US" altLang="zh-CN" sz="2400" dirty="0"/>
              <a:t> provides </a:t>
            </a:r>
            <a:r>
              <a:rPr kumimoji="1" lang="en-US" altLang="zh-CN" sz="2400" dirty="0" err="1"/>
              <a:t>XXX.o</a:t>
            </a:r>
            <a:r>
              <a:rPr kumimoji="1" lang="en-US" altLang="zh-CN" sz="2400" dirty="0"/>
              <a:t> and </a:t>
            </a:r>
            <a:r>
              <a:rPr kumimoji="1" lang="en-US" altLang="zh-CN" sz="2400" dirty="0" err="1"/>
              <a:t>XXX.a</a:t>
            </a:r>
            <a:r>
              <a:rPr kumimoji="1" lang="en-US" altLang="zh-CN" sz="2400" dirty="0"/>
              <a:t> files under fixed path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 err="1"/>
              <a:t>CLion</a:t>
            </a:r>
            <a:r>
              <a:rPr kumimoji="1" lang="en-US" altLang="zh-CN" sz="2400" dirty="0"/>
              <a:t> does not provide </a:t>
            </a:r>
            <a:r>
              <a:rPr kumimoji="1" lang="en-US" altLang="zh-CN" sz="2400" dirty="0" err="1"/>
              <a:t>XXX.c</a:t>
            </a:r>
            <a:r>
              <a:rPr kumimoji="1" lang="en-US" altLang="zh-CN" sz="2400" dirty="0"/>
              <a:t> files at all</a:t>
            </a:r>
          </a:p>
          <a:p>
            <a:pPr lvl="1" algn="ctr">
              <a:lnSpc>
                <a:spcPct val="150000"/>
              </a:lnSpc>
            </a:pPr>
            <a:r>
              <a:rPr kumimoji="1" lang="en-US" altLang="zh-CN" sz="2800" b="1" dirty="0"/>
              <a:t>Code is not open source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dirty="0"/>
              <a:t>We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can do this either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Generates the </a:t>
            </a:r>
            <a:r>
              <a:rPr kumimoji="1" lang="en-US" altLang="zh-CN" sz="2400" dirty="0" err="1"/>
              <a:t>xxx.o</a:t>
            </a:r>
            <a:r>
              <a:rPr kumimoji="1" lang="en-US" altLang="zh-CN" sz="2400" dirty="0"/>
              <a:t>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Deletes the </a:t>
            </a:r>
            <a:r>
              <a:rPr kumimoji="1" lang="en-US" altLang="zh-CN" sz="2400" dirty="0" err="1"/>
              <a:t>xxx.c</a:t>
            </a:r>
            <a:r>
              <a:rPr kumimoji="1" lang="en-US" altLang="zh-CN" sz="2400" dirty="0"/>
              <a:t>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Modifies the </a:t>
            </a:r>
            <a:r>
              <a:rPr kumimoji="1" lang="en-US" altLang="zh-CN" sz="2400" dirty="0" err="1"/>
              <a:t>CMakeLists.txt</a:t>
            </a:r>
            <a:endParaRPr kumimoji="1" lang="en-US" altLang="zh-CN" sz="2400" dirty="0"/>
          </a:p>
          <a:p>
            <a:pPr lvl="2" algn="ctr">
              <a:lnSpc>
                <a:spcPct val="150000"/>
              </a:lnSpc>
            </a:pPr>
            <a:r>
              <a:rPr kumimoji="1" lang="en-US" altLang="zh-CN" sz="2400" b="1"/>
              <a:t>ADT &amp; CDT </a:t>
            </a:r>
            <a:r>
              <a:rPr kumimoji="1" lang="en-US" altLang="zh-CN" sz="2400" b="1" dirty="0"/>
              <a:t>Have Their Own Advantages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And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43809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290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We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have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exercise and 1 challenge in lab1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The constructor of each AST node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Print AST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Run command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400" b="0" i="0" dirty="0">
                <a:solidFill>
                  <a:srgbClr val="000000"/>
                </a:solidFill>
                <a:effectLst/>
                <a:ea typeface="PingFang SC" panose="020B0400000000000000" pitchFamily="34" charset="-122"/>
              </a:rPr>
              <a:t>Implement the input redirection (challenge)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5435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243CCEF-522A-2BA5-038B-A4056FAC0CE8}"/>
              </a:ext>
            </a:extLst>
          </p:cNvPr>
          <p:cNvSpPr txBox="1"/>
          <p:nvPr/>
        </p:nvSpPr>
        <p:spPr>
          <a:xfrm>
            <a:off x="0" y="0"/>
            <a:ext cx="1208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Assignment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93349A-116A-EC55-CFF7-D7EA8C592A11}"/>
              </a:ext>
            </a:extLst>
          </p:cNvPr>
          <p:cNvSpPr txBox="1"/>
          <p:nvPr/>
        </p:nvSpPr>
        <p:spPr>
          <a:xfrm>
            <a:off x="119921" y="539646"/>
            <a:ext cx="12072079" cy="1242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The constructor of each AST node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F63208-3ED0-1A50-29E8-64E6402C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939" y="1859698"/>
            <a:ext cx="7095850" cy="23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3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587</Words>
  <Application>Microsoft Macintosh PowerPoint</Application>
  <PresentationFormat>宽屏</PresentationFormat>
  <Paragraphs>119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等线 Light</vt:lpstr>
      <vt:lpstr>Microsoft YaHei</vt:lpstr>
      <vt:lpstr>Arial</vt:lpstr>
      <vt:lpstr>Wingdings</vt:lpstr>
      <vt:lpstr>Office 主题​​</vt:lpstr>
      <vt:lpstr>   System Programming in C coding part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part</dc:title>
  <dc:creator>Z WL</dc:creator>
  <cp:lastModifiedBy>Z WL</cp:lastModifiedBy>
  <cp:revision>418</cp:revision>
  <dcterms:created xsi:type="dcterms:W3CDTF">2022-10-07T08:01:28Z</dcterms:created>
  <dcterms:modified xsi:type="dcterms:W3CDTF">2022-10-09T14:29:12Z</dcterms:modified>
</cp:coreProperties>
</file>