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63" r:id="rId3"/>
    <p:sldId id="464" r:id="rId4"/>
    <p:sldId id="305" r:id="rId5"/>
    <p:sldId id="466" r:id="rId6"/>
    <p:sldId id="467" r:id="rId7"/>
    <p:sldId id="468" r:id="rId8"/>
    <p:sldId id="495" r:id="rId9"/>
    <p:sldId id="497" r:id="rId10"/>
    <p:sldId id="472" r:id="rId11"/>
    <p:sldId id="499" r:id="rId12"/>
    <p:sldId id="498" r:id="rId13"/>
    <p:sldId id="500" r:id="rId14"/>
    <p:sldId id="474" r:id="rId15"/>
    <p:sldId id="451" r:id="rId16"/>
    <p:sldId id="440" r:id="rId17"/>
    <p:sldId id="475" r:id="rId18"/>
    <p:sldId id="477" r:id="rId19"/>
    <p:sldId id="476" r:id="rId20"/>
    <p:sldId id="478" r:id="rId21"/>
    <p:sldId id="479" r:id="rId22"/>
    <p:sldId id="480" r:id="rId23"/>
    <p:sldId id="481" r:id="rId24"/>
    <p:sldId id="482" r:id="rId25"/>
    <p:sldId id="483" r:id="rId26"/>
    <p:sldId id="484" r:id="rId27"/>
    <p:sldId id="501" r:id="rId28"/>
    <p:sldId id="502" r:id="rId29"/>
    <p:sldId id="503" r:id="rId30"/>
    <p:sldId id="487" r:id="rId31"/>
    <p:sldId id="490" r:id="rId32"/>
    <p:sldId id="489" r:id="rId33"/>
    <p:sldId id="456" r:id="rId34"/>
    <p:sldId id="457" r:id="rId35"/>
    <p:sldId id="458" r:id="rId36"/>
    <p:sldId id="446" r:id="rId37"/>
    <p:sldId id="493" r:id="rId38"/>
    <p:sldId id="494" r:id="rId39"/>
    <p:sldId id="447" r:id="rId40"/>
    <p:sldId id="452" r:id="rId41"/>
    <p:sldId id="448" r:id="rId42"/>
    <p:sldId id="492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0"/>
  </p:normalViewPr>
  <p:slideViewPr>
    <p:cSldViewPr>
      <p:cViewPr varScale="1">
        <p:scale>
          <a:sx n="102" d="100"/>
          <a:sy n="102" d="100"/>
        </p:scale>
        <p:origin x="19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503DC04-8885-F203-73B8-728DA730423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68A051D-CC9C-6215-59A2-C89A95A722C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B216CFF-1989-09AF-7B94-8D73AB10EFA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AC868B2-98F5-7C8B-2189-2C251685314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4C90B413-9BC7-484F-8ED9-7AA9ECDC4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5B0F558-BC86-241D-8B5C-03E7FEF2FCF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D6827C37-5FBA-A846-A45E-1F9A7CD8140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421BB90-5108-CA40-5DCD-DCF40329177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DFA6C53-2B57-8293-67C7-D4CD08C709D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90893E02-01CF-2B7E-F441-97BB47F4C2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EC6B4437-1AAA-0C35-8920-BF2D6D4BB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0DF1CBDF-5450-424F-91B5-5995BCF246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61406B6D-B32B-691A-B438-9BCACC62CC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E2785A3-0B0C-2440-8D3C-ABD905B2F9A3}" type="slidenum">
              <a:rPr lang="en-US" altLang="zh-CN">
                <a:latin typeface="Arial" panose="020B0604020202020204" pitchFamily="34" charset="0"/>
              </a:rPr>
              <a:pPr eaLnBrk="1" hangingPunct="1"/>
              <a:t>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2A33BD07-817C-61FF-E67D-16F0A6EE8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A424635-2A43-1C7C-80FD-1536980A5D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B705A3-D424-C211-9A79-214C81C4E088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8B5AA35-4375-9513-E5DF-78C7B59E49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670A7E2-0C55-8B7C-42F1-9BC2397350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4FF61FE0-4AD0-2B7D-3AB2-BFDE9C8F2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9001401-1A77-747B-DEAE-D18E1B4CB0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75B5B09-E81B-9698-A3F1-7CE3C5118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EF5F9BA-10EC-549A-A8E0-A5C66D5329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BEF0EFE9-8FF8-D92E-439B-C12C138B23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F68887E4-9303-3676-D013-776297783B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6EADBD12-8B9D-1CA2-2B38-2215D38D93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4349B44B-C7F3-986B-772F-570AC94EE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98006E02-AE0E-22E6-7AD4-B777C53F5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D11E7C77-92B7-2D3E-8CEC-88EF9606FC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BC2DF84-2A9E-804D-8AAB-4E4408D20B5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571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79ACD94-8544-FE87-C7A7-6656C42B1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34BDBCA-14C0-9145-D833-9EDD084870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DDBBA58-DE99-E0C0-1239-77381EF0E3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44F093-8B14-B94A-A08B-91CE4822AD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412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10FE117-8113-AE7E-81F0-DD718397EB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F14216-BA78-1F7D-9769-B66B505858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3F7107D6-6214-6294-746C-E5FCE74F76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78BC5-62D9-8F4B-B420-3CD7695FDE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780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55C203D-3E01-6D97-A7E3-480AF5A087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D39360BC-C9A9-3A3C-C3EA-11ABB7ABA3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70577CC-5ECC-BF82-5CC2-086B8CED89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C1AB1A-42B1-964B-9511-46FD9854389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6368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374D7A-0E2C-B2B5-2126-62B5DB66BC1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212EBF4E-07C0-37C2-51AD-4E70FA144F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4EA49690-69B0-9685-42CB-58B99B885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E2DBD5-251B-6E4F-9F07-369279D88E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76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8240ADD-6879-7A89-86D7-F6B6C7F93F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81D28832-F3CC-FF42-2CA5-5A2D77A692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1AC15E4-C300-FBEC-0247-32D67BC6A9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4E8F14-29EF-2D46-9AD4-8B2ACB3E6E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027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FE900321-2022-F86F-3F4B-2590611B0B1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0B1DFE1-F20E-4174-F183-DC901FCA6D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14274480-1BE1-774B-B874-94EA6A9648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0DF506-35A2-AA43-B76D-BBD47B8E14B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588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CC2EAB5-DB70-ECA2-8EF8-3BB50BE1C3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56E38A37-2964-AB04-15E2-349419308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6A519F3C-0C65-8C47-BA5A-9DBAFBAF1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CC56E-1420-8D45-ABC3-EBC286C3BE4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245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DD6B671C-CABC-1969-F584-41762F05DB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878DAC73-41E5-8282-3361-C1BFE92269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858C0C8F-A695-4E97-EEDB-6676F01820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DC2BB5-4117-4646-826B-1BF68190FE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84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919F0DC-BFC2-AAFF-01CB-A5D67A6673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17E94761-3CB9-3D4E-7F42-34A5BD3EAA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6EEC7812-D226-90C9-0038-5636B41B99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732E75-FFB3-E74D-AFE6-357A20F464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474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9156387-F477-8637-E260-4849E416C7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BE3751CA-889C-A65E-D811-EF8E522FD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947ECA9-26B2-59CF-D789-8E466FA7F0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ADCC72-A896-244E-A7EA-342D5455557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9073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444CF7C-C419-F0AB-B440-E10A8A90F1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BFE28A4-E213-DE55-0434-90FF90B8D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E31F40EC-07B8-4385-B21E-8ADA48F2BD5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B2862077-6E21-9484-8012-F5A0EFCFAAB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7FCA23D3-55E4-7734-D381-68EFCC0911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1CD3D9C-31DF-A81C-3FB8-B8C05F9602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7BBFBCA-BD20-D0C8-2A51-FE0D3EC3E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CF2AE3E6-0CAB-74E1-C1F2-5BA8D39A04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DFD9A41C-DB2E-7B24-E23D-7F0F28023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8B62F34-5543-61C2-95DF-B0F7A7461DF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9A8A6B-0199-C268-BF75-65CD00714A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B20DF476-27DF-C4B2-6644-1F2BD2C2476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2B5A5F6-F8AA-B24B-8F16-E6DCE3DBCE3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96A19270-E2F0-3204-D754-66DB7DB68E6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Closure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60AB0F3E-5F50-5A63-FFA7-EEBB1748FF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observation</a:t>
            </a:r>
            <a:endParaRPr lang="zh-CN" altLang="en-US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Function arguments or locals may live </a:t>
            </a:r>
            <a:r>
              <a:rPr lang="en-US" altLang="zh-CN" sz="2800" dirty="0">
                <a:solidFill>
                  <a:srgbClr val="0000FF"/>
                </a:solidFill>
              </a:rPr>
              <a:t>longer</a:t>
            </a:r>
            <a:r>
              <a:rPr lang="en-US" altLang="zh-CN" sz="2800" dirty="0"/>
              <a:t> than the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el-GR" altLang="zh-CN" sz="2800" dirty="0"/>
              <a:t> </a:t>
            </a:r>
            <a:r>
              <a:rPr lang="en-US" altLang="zh-CN" sz="2800" dirty="0"/>
              <a:t>itself</a:t>
            </a:r>
          </a:p>
          <a:p>
            <a:pPr lvl="1"/>
            <a:r>
              <a:rPr lang="en-US" altLang="zh-CN" sz="2400" dirty="0"/>
              <a:t>we say these arguments or locals </a:t>
            </a:r>
            <a:r>
              <a:rPr lang="en-US" altLang="zh-CN" sz="2400" dirty="0">
                <a:solidFill>
                  <a:srgbClr val="0000FF"/>
                </a:solidFill>
              </a:rPr>
              <a:t>escaped</a:t>
            </a:r>
          </a:p>
          <a:p>
            <a:pPr lvl="1"/>
            <a:r>
              <a:rPr lang="en-US" altLang="zh-CN" sz="2400" dirty="0"/>
              <a:t>escaped variables should be allocated in heap,</a:t>
            </a:r>
            <a:r>
              <a:rPr lang="zh-CN" altLang="en-US" sz="2400" dirty="0"/>
              <a:t> </a:t>
            </a:r>
            <a:r>
              <a:rPr lang="en-US" altLang="zh-CN" sz="2400" dirty="0"/>
              <a:t>instead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on the</a:t>
            </a:r>
            <a:r>
              <a:rPr lang="zh-CN" altLang="en-US" sz="2400" dirty="0"/>
              <a:t> </a:t>
            </a:r>
            <a:r>
              <a:rPr lang="en-US" altLang="zh-CN" sz="2400" dirty="0"/>
              <a:t>call stack</a:t>
            </a:r>
          </a:p>
          <a:p>
            <a:pPr lvl="2"/>
            <a:r>
              <a:rPr lang="en-US" altLang="zh-CN" sz="2000" dirty="0"/>
              <a:t>thus these</a:t>
            </a:r>
            <a:r>
              <a:rPr lang="zh-CN" altLang="en-US" sz="2000" dirty="0"/>
              <a:t> </a:t>
            </a:r>
            <a:r>
              <a:rPr lang="en-US" altLang="zh-CN" sz="2000" dirty="0"/>
              <a:t>variables</a:t>
            </a:r>
            <a:r>
              <a:rPr lang="zh-CN" altLang="en-US" sz="2000" dirty="0"/>
              <a:t> </a:t>
            </a:r>
            <a:r>
              <a:rPr lang="en-US" altLang="zh-CN" sz="2000" dirty="0"/>
              <a:t>live long enough</a:t>
            </a:r>
          </a:p>
          <a:p>
            <a:pPr lvl="2"/>
            <a:r>
              <a:rPr lang="en-US" altLang="zh-CN" sz="2000" dirty="0"/>
              <a:t>GC takes care of their lifetimes</a:t>
            </a:r>
          </a:p>
          <a:p>
            <a:r>
              <a:rPr lang="en-US" altLang="zh-CN" sz="2800" dirty="0"/>
              <a:t>Pack high-order</a:t>
            </a:r>
            <a:r>
              <a:rPr lang="zh-CN" altLang="en-US" sz="2800" dirty="0"/>
              <a:t> </a:t>
            </a:r>
            <a:r>
              <a:rPr lang="en-US" altLang="zh-CN" sz="2800" dirty="0"/>
              <a:t>functions with its free variables into a data structure, called </a:t>
            </a:r>
            <a:r>
              <a:rPr lang="en-US" altLang="zh-CN" sz="2800" dirty="0">
                <a:solidFill>
                  <a:srgbClr val="0432FF"/>
                </a:solidFill>
              </a:rPr>
              <a:t>closures</a:t>
            </a:r>
          </a:p>
          <a:p>
            <a:pPr lvl="1"/>
            <a:r>
              <a:rPr lang="en-US" altLang="zh-CN" sz="2400" dirty="0">
                <a:solidFill>
                  <a:srgbClr val="0000FF"/>
                </a:solidFill>
              </a:rPr>
              <a:t>closure=code pointer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+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free vars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11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dirty="0"/>
              <a:t>Closures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80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E9F9CD1-0201-6B53-63AA-A2FB38B1D8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Heap allocating escaped vars.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7B1A1F7-B9AF-008A-9F97-086B88C4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id="{93B74D8A-F4CE-B11C-DA6C-D7BD9DEA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B95C10CF-CDCF-AB82-DB94-73CD38D74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979D49B-3408-F61A-C5C0-DDA28125B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FC8370A-6638-CF90-4556-0EFCDBB22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5971E356-4306-C602-5F26-D20200FE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AAFDD84-8DDC-D239-184A-30F9BCD8E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heap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65FCF8B3-8426-2E07-4E97-9ABF58892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 err="1"/>
              <a:t>f_closure</a:t>
            </a:r>
            <a:endParaRPr lang="en-US" altLang="zh-CN" sz="2000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8580E62A-9246-99AC-0F4D-2BCC7AB27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5A6CF545-04E0-A860-E534-ABB001419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F749F68A-ACEE-B9D6-4711-1445883BA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944A478A-B980-11EF-3030-6080562554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39E64624-349E-9F8C-4435-182FA1E6DB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8755DE62-B794-E695-2FEF-7A06329F22E2}"/>
              </a:ext>
            </a:extLst>
          </p:cNvPr>
          <p:cNvSpPr/>
          <p:nvPr/>
        </p:nvSpPr>
        <p:spPr>
          <a:xfrm>
            <a:off x="76200" y="4267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5A130D10-C1A5-AEE1-6EA2-6032632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262E5BC-13DA-5057-2940-37763038D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D3385ADF-4046-7465-EFD7-00A6D9F0FC04}"/>
              </a:ext>
            </a:extLst>
          </p:cNvPr>
          <p:cNvSpPr/>
          <p:nvPr/>
        </p:nvSpPr>
        <p:spPr>
          <a:xfrm>
            <a:off x="76200" y="4572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56" name="Rectangle 5">
            <a:extLst>
              <a:ext uri="{FF2B5EF4-FFF2-40B4-BE49-F238E27FC236}">
                <a16:creationId xmlns:a16="http://schemas.microsoft.com/office/drawing/2014/main" id="{B08C31A5-A815-608D-F035-D2342E7164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4357" name="Rectangle 9">
            <a:extLst>
              <a:ext uri="{FF2B5EF4-FFF2-40B4-BE49-F238E27FC236}">
                <a16:creationId xmlns:a16="http://schemas.microsoft.com/office/drawing/2014/main" id="{9E2EB508-2AB4-19C5-9D94-F1527F8D1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F38D260D-E057-8FFA-54F1-04C8AC50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B053A757-E8F6-BA6F-26E0-23BF18E1CD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solidFill>
                  <a:srgbClr val="FF0000"/>
                </a:solidFill>
              </a:rPr>
              <a:t>env</a:t>
            </a:r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682F88D-56E3-8BF1-6247-6885A3961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ret addr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AED12542-65F5-2504-6C5E-FF6AD6EE4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F0263D8B-921D-3D7E-9373-6B567DFB6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ECFF7C28-BB30-9973-FA0A-EE48077DD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EA56BAFF-53B6-4C39-D1B2-6B3EEF684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495800"/>
            <a:ext cx="762000" cy="457200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x: 3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463EE9-DE6B-CF4D-FC04-371D69793D2D}"/>
              </a:ext>
            </a:extLst>
          </p:cNvPr>
          <p:cNvCxnSpPr>
            <a:endCxn id="33" idx="1"/>
          </p:cNvCxnSpPr>
          <p:nvPr/>
        </p:nvCxnSpPr>
        <p:spPr>
          <a:xfrm flipV="1">
            <a:off x="5410200" y="4724400"/>
            <a:ext cx="6096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16">
            <a:extLst>
              <a:ext uri="{FF2B5EF4-FFF2-40B4-BE49-F238E27FC236}">
                <a16:creationId xmlns:a16="http://schemas.microsoft.com/office/drawing/2014/main" id="{A5116872-BF47-5FE1-0155-EAE72524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334000"/>
            <a:ext cx="762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972FB262-185F-64B4-C788-69A0C5341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5791200"/>
            <a:ext cx="762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34579449-F6AE-7BA9-7F6C-9BFDBE252385}"/>
              </a:ext>
            </a:extLst>
          </p:cNvPr>
          <p:cNvCxnSpPr/>
          <p:nvPr/>
        </p:nvCxnSpPr>
        <p:spPr>
          <a:xfrm>
            <a:off x="5562600" y="5257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曲线连接符 40">
            <a:extLst>
              <a:ext uri="{FF2B5EF4-FFF2-40B4-BE49-F238E27FC236}">
                <a16:creationId xmlns:a16="http://schemas.microsoft.com/office/drawing/2014/main" id="{4630DF97-87EE-C701-4186-A61BDD1AF588}"/>
              </a:ext>
            </a:extLst>
          </p:cNvPr>
          <p:cNvCxnSpPr>
            <a:stCxn id="36" idx="3"/>
            <a:endCxn id="33" idx="3"/>
          </p:cNvCxnSpPr>
          <p:nvPr/>
        </p:nvCxnSpPr>
        <p:spPr>
          <a:xfrm flipV="1">
            <a:off x="6781800" y="4724400"/>
            <a:ext cx="12700" cy="838200"/>
          </a:xfrm>
          <a:prstGeom prst="curvedConnector3">
            <a:avLst>
              <a:gd name="adj1" fmla="val 180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1CB99E5-C44E-7EA6-DF99-EF9EFDB4C5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429000"/>
            <a:ext cx="1447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A hidden argument</a:t>
            </a:r>
            <a:endParaRPr lang="zh-CN" altLang="en-US" dirty="0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57D879B-C7B6-FDAA-5919-6EAFC4806A51}"/>
              </a:ext>
            </a:extLst>
          </p:cNvPr>
          <p:cNvCxnSpPr/>
          <p:nvPr/>
        </p:nvCxnSpPr>
        <p:spPr>
          <a:xfrm>
            <a:off x="7010400" y="3733800"/>
            <a:ext cx="9144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4">
            <a:extLst>
              <a:ext uri="{FF2B5EF4-FFF2-40B4-BE49-F238E27FC236}">
                <a16:creationId xmlns:a16="http://schemas.microsoft.com/office/drawing/2014/main" id="{E7797ED0-9C9B-7CF4-712A-E2011869E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126468"/>
            <a:ext cx="1981200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g=</a:t>
            </a:r>
            <a:r>
              <a:rPr lang="en-US" altLang="zh-CN" b="1" dirty="0" err="1">
                <a:latin typeface="Courier New" panose="02070309020205020404" pitchFamily="49" charset="0"/>
              </a:rPr>
              <a:t>f_closure</a:t>
            </a:r>
            <a:endParaRPr lang="en-US" altLang="zh-CN" b="1" dirty="0">
              <a:latin typeface="Courier New" panose="02070309020205020404" pitchFamily="49" charset="0"/>
            </a:endParaRPr>
          </a:p>
        </p:txBody>
      </p:sp>
      <p:sp>
        <p:nvSpPr>
          <p:cNvPr id="3" name="Line 19">
            <a:extLst>
              <a:ext uri="{FF2B5EF4-FFF2-40B4-BE49-F238E27FC236}">
                <a16:creationId xmlns:a16="http://schemas.microsoft.com/office/drawing/2014/main" id="{9820FC52-04BB-1C29-23F7-ED4DC8E877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6094413"/>
            <a:ext cx="567325" cy="306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Line 19">
            <a:extLst>
              <a:ext uri="{FF2B5EF4-FFF2-40B4-BE49-F238E27FC236}">
                <a16:creationId xmlns:a16="http://schemas.microsoft.com/office/drawing/2014/main" id="{C604BC32-F264-85FB-0AAC-2D9EE5561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94500" y="3962401"/>
            <a:ext cx="1054100" cy="64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964A8-EEDF-A404-75A2-BE039EA1F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777618"/>
            <a:ext cx="2273300" cy="327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None/>
            </a:pPr>
            <a:r>
              <a:rPr lang="en-US" altLang="zh-CN" b="1" dirty="0">
                <a:latin typeface="Courier New" panose="02070309020205020404" pitchFamily="49" charset="0"/>
              </a:rPr>
              <a:t>g-&gt;f(g-&gt;env,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4)</a:t>
            </a:r>
          </a:p>
        </p:txBody>
      </p:sp>
    </p:spTree>
    <p:extLst>
      <p:ext uri="{BB962C8B-B14F-4D97-AF65-F5344CB8AC3E}">
        <p14:creationId xmlns:p14="http://schemas.microsoft.com/office/powerpoint/2010/main" val="3063044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42" grpId="0"/>
      <p:bldP spid="2" grpId="0"/>
      <p:bldP spid="2" grpId="1"/>
      <p:bldP spid="5" grpId="0"/>
      <p:bldP spid="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D43ECBD3-82F4-0A03-E297-135B1C3D6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Moral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34CBDD70-A0D7-AF0F-6241-64BDD3B4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Escaped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  <a:r>
              <a:rPr lang="zh-CN" altLang="en-US" sz="2800" dirty="0"/>
              <a:t> </a:t>
            </a:r>
            <a:r>
              <a:rPr lang="en-US" altLang="zh-CN" sz="2800" dirty="0"/>
              <a:t>are</a:t>
            </a:r>
            <a:r>
              <a:rPr lang="zh-CN" altLang="en-US" sz="2800" dirty="0"/>
              <a:t> </a:t>
            </a:r>
            <a:r>
              <a:rPr lang="en-US" altLang="zh-CN" sz="2800" dirty="0"/>
              <a:t>grouped</a:t>
            </a:r>
            <a:r>
              <a:rPr lang="zh-CN" altLang="en-US" sz="2800" dirty="0"/>
              <a:t> </a:t>
            </a:r>
            <a:r>
              <a:rPr lang="en-US" altLang="zh-CN" sz="2800" dirty="0"/>
              <a:t>into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escaped</a:t>
            </a:r>
            <a:r>
              <a:rPr lang="zh-CN" altLang="en-US" sz="2800" dirty="0"/>
              <a:t> </a:t>
            </a:r>
            <a:r>
              <a:rPr lang="en-US" altLang="zh-CN" sz="2800" dirty="0"/>
              <a:t>frame</a:t>
            </a:r>
          </a:p>
          <a:p>
            <a:pPr lvl="1"/>
            <a:r>
              <a:rPr lang="en-US" altLang="zh-CN" sz="2400" dirty="0"/>
              <a:t>which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allocated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heap</a:t>
            </a:r>
            <a:r>
              <a:rPr lang="zh-CN" altLang="en-US" sz="2400" dirty="0"/>
              <a:t> </a:t>
            </a:r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turn</a:t>
            </a:r>
          </a:p>
          <a:p>
            <a:pPr lvl="1"/>
            <a:r>
              <a:rPr lang="en-US" altLang="zh-CN" sz="2400" dirty="0"/>
              <a:t>so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has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frames:</a:t>
            </a:r>
          </a:p>
          <a:p>
            <a:pPr lvl="2"/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on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stack</a:t>
            </a:r>
          </a:p>
          <a:p>
            <a:pPr lvl="2"/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escaped</a:t>
            </a:r>
            <a:r>
              <a:rPr lang="zh-CN" altLang="en-US" sz="2000" dirty="0"/>
              <a:t> </a:t>
            </a:r>
            <a:r>
              <a:rPr lang="en-US" altLang="zh-CN" sz="2000" dirty="0"/>
              <a:t>frame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heap</a:t>
            </a:r>
          </a:p>
          <a:p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function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compiled</a:t>
            </a:r>
            <a:r>
              <a:rPr lang="zh-CN" altLang="en-US" sz="2800" dirty="0"/>
              <a:t> </a:t>
            </a:r>
            <a:r>
              <a:rPr lang="en-US" altLang="zh-CN" sz="2800" dirty="0"/>
              <a:t>to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closure:</a:t>
            </a:r>
          </a:p>
          <a:p>
            <a:pPr lvl="1"/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heap-allocated</a:t>
            </a:r>
            <a:r>
              <a:rPr lang="zh-CN" altLang="en-US" sz="2400" dirty="0"/>
              <a:t> </a:t>
            </a:r>
            <a:r>
              <a:rPr lang="en-US" altLang="zh-CN" sz="2400" dirty="0"/>
              <a:t>record</a:t>
            </a:r>
            <a:r>
              <a:rPr lang="zh-CN" altLang="en-US" sz="2400" dirty="0"/>
              <a:t> </a:t>
            </a:r>
            <a:r>
              <a:rPr lang="en-US" altLang="zh-CN" sz="2400" dirty="0"/>
              <a:t>with</a:t>
            </a:r>
            <a:r>
              <a:rPr lang="zh-CN" altLang="en-US" sz="2400" dirty="0"/>
              <a:t> </a:t>
            </a:r>
            <a:r>
              <a:rPr lang="en-US" altLang="zh-CN" sz="2400" dirty="0"/>
              <a:t>two</a:t>
            </a:r>
            <a:r>
              <a:rPr lang="zh-CN" altLang="en-US" sz="2400" dirty="0"/>
              <a:t> </a:t>
            </a:r>
            <a:r>
              <a:rPr lang="en-US" altLang="zh-CN" sz="2400" dirty="0"/>
              <a:t>fields:</a:t>
            </a:r>
          </a:p>
          <a:p>
            <a:pPr lvl="2"/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function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“code”</a:t>
            </a:r>
          </a:p>
          <a:p>
            <a:pPr lvl="2"/>
            <a:r>
              <a:rPr lang="en-US" altLang="zh-CN" sz="2000" dirty="0"/>
              <a:t>an</a:t>
            </a:r>
            <a:r>
              <a:rPr lang="zh-CN" altLang="en-US" sz="2000" dirty="0"/>
              <a:t> </a:t>
            </a:r>
            <a:r>
              <a:rPr lang="en-US" altLang="zh-CN" sz="2000" dirty="0"/>
              <a:t>environment</a:t>
            </a:r>
            <a:r>
              <a:rPr lang="zh-CN" altLang="en-US" sz="2000" dirty="0"/>
              <a:t> </a:t>
            </a:r>
            <a:r>
              <a:rPr lang="en-US" altLang="zh-CN" sz="2000" dirty="0"/>
              <a:t>pointer</a:t>
            </a:r>
            <a:r>
              <a:rPr lang="zh-CN" altLang="en-US" sz="2000" dirty="0"/>
              <a:t> </a:t>
            </a:r>
            <a:r>
              <a:rPr lang="en-US" altLang="zh-CN" sz="2000" dirty="0"/>
              <a:t>“env”</a:t>
            </a:r>
          </a:p>
        </p:txBody>
      </p:sp>
    </p:spTree>
    <p:extLst>
      <p:ext uri="{BB962C8B-B14F-4D97-AF65-F5344CB8AC3E}">
        <p14:creationId xmlns:p14="http://schemas.microsoft.com/office/powerpoint/2010/main" val="1339192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>
            <a:extLst>
              <a:ext uri="{FF2B5EF4-FFF2-40B4-BE49-F238E27FC236}">
                <a16:creationId xmlns:a16="http://schemas.microsoft.com/office/drawing/2014/main" id="{AC6301F8-AB42-0DDF-CA4D-A96C4EBAF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6387" name="内容占位符 2">
            <a:extLst>
              <a:ext uri="{FF2B5EF4-FFF2-40B4-BE49-F238E27FC236}">
                <a16:creationId xmlns:a16="http://schemas.microsoft.com/office/drawing/2014/main" id="{0481BC2B-9104-99DD-C298-F25C0E18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(Linked Closure)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7E75D00-A78A-0D35-6396-A69ECF0C86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65992C9-C8C1-ADBA-7846-6D89A5A35B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We can also make closure and its conversion </a:t>
            </a:r>
            <a:r>
              <a:rPr lang="en-US" altLang="zh-CN" dirty="0">
                <a:solidFill>
                  <a:srgbClr val="0432FF"/>
                </a:solidFill>
              </a:rPr>
              <a:t>explicit</a:t>
            </a:r>
            <a:r>
              <a:rPr lang="en-US" altLang="zh-CN" dirty="0"/>
              <a:t> at high-level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on AST or IRs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hence,</a:t>
            </a:r>
            <a:r>
              <a:rPr lang="zh-CN" altLang="en-US" dirty="0"/>
              <a:t> </a:t>
            </a:r>
            <a:r>
              <a:rPr lang="en-US" altLang="zh-CN" dirty="0"/>
              <a:t>high-order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compiled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C-like</a:t>
            </a:r>
            <a:r>
              <a:rPr lang="zh-CN" altLang="en-US" dirty="0"/>
              <a:t> </a:t>
            </a:r>
            <a:r>
              <a:rPr lang="en-US" altLang="zh-CN" dirty="0"/>
              <a:t>functions,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r>
              <a:rPr lang="zh-CN" altLang="en-US" dirty="0"/>
              <a:t> </a:t>
            </a:r>
            <a:r>
              <a:rPr lang="en-US" altLang="zh-CN" dirty="0"/>
              <a:t>stage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Such IR is called a </a:t>
            </a:r>
            <a:r>
              <a:rPr lang="en-US" altLang="zh-CN" dirty="0">
                <a:solidFill>
                  <a:srgbClr val="0432FF"/>
                </a:solidFill>
              </a:rPr>
              <a:t>closure passing style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construction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IRs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called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432FF"/>
                </a:solidFill>
              </a:rPr>
              <a:t>closure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conversion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0045A48-983B-9117-7B35-595BF0F38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 make the conversion explicit at IR level</a:t>
            </a:r>
          </a:p>
        </p:txBody>
      </p:sp>
      <p:sp>
        <p:nvSpPr>
          <p:cNvPr id="15363" name="Rectangle 4">
            <a:extLst>
              <a:ext uri="{FF2B5EF4-FFF2-40B4-BE49-F238E27FC236}">
                <a16:creationId xmlns:a16="http://schemas.microsoft.com/office/drawing/2014/main" id="{2BCF7CD7-6728-B321-18C2-DE6A3AAD4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590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frame 0</a:t>
            </a:r>
          </a:p>
        </p:txBody>
      </p:sp>
      <p:sp>
        <p:nvSpPr>
          <p:cNvPr id="15364" name="Rectangle 7">
            <a:extLst>
              <a:ext uri="{FF2B5EF4-FFF2-40B4-BE49-F238E27FC236}">
                <a16:creationId xmlns:a16="http://schemas.microsoft.com/office/drawing/2014/main" id="{258495D5-9932-0606-F3EF-312F83284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733800"/>
            <a:ext cx="1295400" cy="1143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y==4</a:t>
            </a:r>
          </a:p>
          <a:p>
            <a:pPr algn="ctr" eaLnBrk="1" hangingPunct="1"/>
            <a:r>
              <a:rPr lang="en-US" altLang="zh-CN" sz="2000"/>
              <a:t>env</a:t>
            </a:r>
          </a:p>
          <a:p>
            <a:pPr algn="ctr" eaLnBrk="1" hangingPunct="1"/>
            <a:endParaRPr lang="en-US" altLang="zh-CN" sz="2000"/>
          </a:p>
        </p:txBody>
      </p:sp>
      <p:sp>
        <p:nvSpPr>
          <p:cNvPr id="15365" name="Line 13">
            <a:extLst>
              <a:ext uri="{FF2B5EF4-FFF2-40B4-BE49-F238E27FC236}">
                <a16:creationId xmlns:a16="http://schemas.microsoft.com/office/drawing/2014/main" id="{B06EE678-63E9-3664-0707-AF7BB9F05F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124200"/>
            <a:ext cx="9906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6" name="Rectangle 15">
            <a:extLst>
              <a:ext uri="{FF2B5EF4-FFF2-40B4-BE49-F238E27FC236}">
                <a16:creationId xmlns:a16="http://schemas.microsoft.com/office/drawing/2014/main" id="{5C7EC1A0-D75D-C536-7A2B-84FBAA777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133600"/>
            <a:ext cx="5638800" cy="411480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add_code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new(x,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f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new(env,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f;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add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new(env,</a:t>
            </a:r>
            <a:r>
              <a:rPr lang="zh-CN" altLang="en-US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add_code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g = (add-&gt;code)(add-&gt;env, 3);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n = (g-&gt;code)(g-&gt;env, 4);</a:t>
            </a: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15367" name="Rectangle 16">
            <a:extLst>
              <a:ext uri="{FF2B5EF4-FFF2-40B4-BE49-F238E27FC236}">
                <a16:creationId xmlns:a16="http://schemas.microsoft.com/office/drawing/2014/main" id="{AB30E60E-E9C0-A052-7CBB-854D59C20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438568"/>
            <a:ext cx="3724096" cy="1015663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int y){</a:t>
            </a:r>
          </a:p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-&gt;x)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y;</a:t>
            </a:r>
          </a:p>
          <a:p>
            <a:pPr eaLnBrk="1" hangingPunct="1"/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      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84691" name="Text Box 19">
            <a:extLst>
              <a:ext uri="{FF2B5EF4-FFF2-40B4-BE49-F238E27FC236}">
                <a16:creationId xmlns:a16="http://schemas.microsoft.com/office/drawing/2014/main" id="{0E97198A-06D5-501F-F73D-ACA914C9A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114800"/>
            <a:ext cx="304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g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D85893C8-9AE7-7BC5-98E6-57AF5DC25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8956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3AA83CA1-7ACD-95FF-FC82-C75049B8A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81488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BB81591-DDB8-7281-A323-D133E8A46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876800"/>
            <a:ext cx="762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code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F6670E56-4814-5E49-E451-ED730E2D8756}"/>
              </a:ext>
            </a:extLst>
          </p:cNvPr>
          <p:cNvSpPr>
            <a:spLocks/>
          </p:cNvSpPr>
          <p:nvPr/>
        </p:nvSpPr>
        <p:spPr bwMode="auto">
          <a:xfrm>
            <a:off x="7391400" y="3429000"/>
            <a:ext cx="558800" cy="990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3" name="Line 13">
            <a:extLst>
              <a:ext uri="{FF2B5EF4-FFF2-40B4-BE49-F238E27FC236}">
                <a16:creationId xmlns:a16="http://schemas.microsoft.com/office/drawing/2014/main" id="{D52E2006-0F24-3995-68C5-A765179C50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5334000"/>
            <a:ext cx="38100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4" name="TextBox 17">
            <a:extLst>
              <a:ext uri="{FF2B5EF4-FFF2-40B4-BE49-F238E27FC236}">
                <a16:creationId xmlns:a16="http://schemas.microsoft.com/office/drawing/2014/main" id="{8FE91E70-EC82-8F13-8085-E1A877FC4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60960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f_code</a:t>
            </a:r>
            <a:r>
              <a:rPr lang="en-US" altLang="zh-CN" dirty="0"/>
              <a:t>=…</a:t>
            </a:r>
            <a:endParaRPr lang="zh-CN" altLang="en-US" dirty="0"/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F23CD0B-8D1A-A78E-F406-6881BAF4BC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362200"/>
            <a:ext cx="7620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73D31DC-0716-BBD1-4662-679C63969322}"/>
              </a:ext>
            </a:extLst>
          </p:cNvPr>
          <p:cNvCxnSpPr>
            <a:cxnSpLocks/>
          </p:cNvCxnSpPr>
          <p:nvPr/>
        </p:nvCxnSpPr>
        <p:spPr>
          <a:xfrm flipV="1">
            <a:off x="2286000" y="2743200"/>
            <a:ext cx="228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BB5DB4A-C21D-D6C4-C0B1-48DBF862A759}"/>
              </a:ext>
            </a:extLst>
          </p:cNvPr>
          <p:cNvCxnSpPr>
            <a:cxnSpLocks/>
          </p:cNvCxnSpPr>
          <p:nvPr/>
        </p:nvCxnSpPr>
        <p:spPr>
          <a:xfrm flipH="1" flipV="1">
            <a:off x="1600200" y="2743200"/>
            <a:ext cx="914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19">
            <a:extLst>
              <a:ext uri="{FF2B5EF4-FFF2-40B4-BE49-F238E27FC236}">
                <a16:creationId xmlns:a16="http://schemas.microsoft.com/office/drawing/2014/main" id="{D14C8EC6-1234-F1B2-520E-12ECF8598A92}"/>
              </a:ext>
            </a:extLst>
          </p:cNvPr>
          <p:cNvCxnSpPr>
            <a:cxnSpLocks/>
          </p:cNvCxnSpPr>
          <p:nvPr/>
        </p:nvCxnSpPr>
        <p:spPr>
          <a:xfrm flipH="1" flipV="1">
            <a:off x="2667000" y="2362200"/>
            <a:ext cx="2286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9">
            <a:extLst>
              <a:ext uri="{FF2B5EF4-FFF2-40B4-BE49-F238E27FC236}">
                <a16:creationId xmlns:a16="http://schemas.microsoft.com/office/drawing/2014/main" id="{8CBD31BA-10B0-E076-466A-B30784DEE4B7}"/>
              </a:ext>
            </a:extLst>
          </p:cNvPr>
          <p:cNvCxnSpPr>
            <a:cxnSpLocks/>
          </p:cNvCxnSpPr>
          <p:nvPr/>
        </p:nvCxnSpPr>
        <p:spPr>
          <a:xfrm flipH="1" flipV="1">
            <a:off x="990600" y="38862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73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1" grpId="0"/>
      <p:bldP spid="13" grpId="0" animBg="1"/>
      <p:bldP spid="14" grpId="0" animBg="1"/>
      <p:bldP spid="15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E967D89-34A7-12DF-999E-52D55414B8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E19712E-3ED3-92F5-ECF7-A697BC507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#1</a:t>
            </a:r>
            <a:r>
              <a:rPr lang="en-US" altLang="zh-CN" dirty="0"/>
              <a:t>: free variable calculation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function, calculate a set of free variables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  <a:r>
              <a:rPr lang="zh-CN" altLang="en-US" dirty="0"/>
              <a:t> </a:t>
            </a:r>
            <a:r>
              <a:rPr lang="en-US" altLang="zh-CN" dirty="0"/>
              <a:t>used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inner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for each free var., record its nest level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432FF"/>
                </a:solidFill>
              </a:rPr>
              <a:t>Step #2</a:t>
            </a:r>
            <a:r>
              <a:rPr lang="en-US" altLang="zh-CN" dirty="0"/>
              <a:t>: closure conversion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5A2D5727-37CA-71F7-365C-5D39D370CA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Free var. example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165FD5A-5588-57AD-0450-8CF3F2A0C3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...;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a(int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b(int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c(int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h(44);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i(55)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j(66);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FF430E-2255-7A2E-4438-10AED2B7C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BF108F-6087-2441-AB2D-D6A94014F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5814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13DF0-2948-2665-AD25-ABA076312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5814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5A7EB0-A388-0E2B-11AE-FF16DFDB2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572000"/>
            <a:ext cx="289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Two side effects: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free vars, and</a:t>
            </a:r>
          </a:p>
          <a:p>
            <a:pPr marL="342900" indent="-342900" eaLnBrk="1" hangingPunct="1">
              <a:buAutoNum type="arabicPeriod"/>
            </a:pPr>
            <a:r>
              <a:rPr lang="en-US" altLang="zh-CN" dirty="0"/>
              <a:t>Mark the nested level for each free var.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81F54D1-BAD3-2A33-DCF6-F517F337BFBC}"/>
              </a:ext>
            </a:extLst>
          </p:cNvPr>
          <p:cNvCxnSpPr/>
          <p:nvPr/>
        </p:nvCxnSpPr>
        <p:spPr>
          <a:xfrm flipH="1" flipV="1">
            <a:off x="5943600" y="3886200"/>
            <a:ext cx="990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B3BED8D2-2139-8D61-64E0-520953F4D1A5}"/>
              </a:ext>
            </a:extLst>
          </p:cNvPr>
          <p:cNvSpPr/>
          <p:nvPr/>
        </p:nvSpPr>
        <p:spPr>
          <a:xfrm>
            <a:off x="1600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9969D65-F9BC-3D58-0A15-9BEADCD2886A}"/>
              </a:ext>
            </a:extLst>
          </p:cNvPr>
          <p:cNvSpPr/>
          <p:nvPr/>
        </p:nvSpPr>
        <p:spPr>
          <a:xfrm>
            <a:off x="23622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A9CD8FA-AFA5-36AB-33CC-ED59FE4F867A}"/>
              </a:ext>
            </a:extLst>
          </p:cNvPr>
          <p:cNvSpPr/>
          <p:nvPr/>
        </p:nvSpPr>
        <p:spPr>
          <a:xfrm>
            <a:off x="3722840" y="2998788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563FDDE-216D-98CB-7C0B-50CF023B0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758A007-8E3C-4CEB-C688-CEEDDD0A86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env_lookup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(f(env,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 x){S*})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(S*,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escaped_vars_for_”f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new_env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(#code </a:t>
            </a:r>
            <a:r>
              <a:rPr lang="en-US" altLang="zh-CN" sz="2000" b="1">
                <a:solidFill>
                  <a:srgbClr val="0432FF"/>
                </a:solidFill>
                <a:latin typeface="Courier New" panose="02070309020205020404" pitchFamily="49" charset="0"/>
              </a:rPr>
              <a:t>closure)((#env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closure), v)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9AF0F2-F3E6-957F-669D-38109F7F0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9E8B247-B317-6881-B83E-427D9EEEB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981C4D0D-67C7-F81C-3E23-1A52D1FA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Front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sp>
        <p:nvSpPr>
          <p:cNvPr id="4101" name="AutoShape 6">
            <a:extLst>
              <a:ext uri="{FF2B5EF4-FFF2-40B4-BE49-F238E27FC236}">
                <a16:creationId xmlns:a16="http://schemas.microsoft.com/office/drawing/2014/main" id="{395BDB2B-9B2F-A85A-4E02-A0C535B35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7">
            <a:extLst>
              <a:ext uri="{FF2B5EF4-FFF2-40B4-BE49-F238E27FC236}">
                <a16:creationId xmlns:a16="http://schemas.microsoft.com/office/drawing/2014/main" id="{7BD34C68-D0F3-1447-024D-A5C6A2C5D976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8">
            <a:extLst>
              <a:ext uri="{FF2B5EF4-FFF2-40B4-BE49-F238E27FC236}">
                <a16:creationId xmlns:a16="http://schemas.microsoft.com/office/drawing/2014/main" id="{6BA01633-A1C5-D2BD-FB44-9F3E3FB6034E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10">
            <a:extLst>
              <a:ext uri="{FF2B5EF4-FFF2-40B4-BE49-F238E27FC236}">
                <a16:creationId xmlns:a16="http://schemas.microsoft.com/office/drawing/2014/main" id="{275F5AFE-E20B-A6E5-D189-35AF8D463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11">
            <a:extLst>
              <a:ext uri="{FF2B5EF4-FFF2-40B4-BE49-F238E27FC236}">
                <a16:creationId xmlns:a16="http://schemas.microsoft.com/office/drawing/2014/main" id="{875DE27C-0EBC-0B3F-55D7-E63A7D871D2D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2">
            <a:extLst>
              <a:ext uri="{FF2B5EF4-FFF2-40B4-BE49-F238E27FC236}">
                <a16:creationId xmlns:a16="http://schemas.microsoft.com/office/drawing/2014/main" id="{F90123D4-61F9-8FC7-B60C-933442F9A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end</a:t>
            </a:r>
          </a:p>
        </p:txBody>
      </p:sp>
      <p:cxnSp>
        <p:nvCxnSpPr>
          <p:cNvPr id="4107" name="AutoShape 13">
            <a:extLst>
              <a:ext uri="{FF2B5EF4-FFF2-40B4-BE49-F238E27FC236}">
                <a16:creationId xmlns:a16="http://schemas.microsoft.com/office/drawing/2014/main" id="{93CA412D-7BA8-7512-6A4F-37200C0B2390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4">
            <a:extLst>
              <a:ext uri="{FF2B5EF4-FFF2-40B4-BE49-F238E27FC236}">
                <a16:creationId xmlns:a16="http://schemas.microsoft.com/office/drawing/2014/main" id="{DE3FC706-075A-A315-8EB5-6628194AE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5">
            <a:extLst>
              <a:ext uri="{FF2B5EF4-FFF2-40B4-BE49-F238E27FC236}">
                <a16:creationId xmlns:a16="http://schemas.microsoft.com/office/drawing/2014/main" id="{7BF0B588-5D5B-0EF8-3AEC-229ED7962364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6">
            <a:extLst>
              <a:ext uri="{FF2B5EF4-FFF2-40B4-BE49-F238E27FC236}">
                <a16:creationId xmlns:a16="http://schemas.microsoft.com/office/drawing/2014/main" id="{E79EE1FD-865F-7267-C21E-65ACCCE57666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7">
            <a:extLst>
              <a:ext uri="{FF2B5EF4-FFF2-40B4-BE49-F238E27FC236}">
                <a16:creationId xmlns:a16="http://schemas.microsoft.com/office/drawing/2014/main" id="{179D8B56-B4DA-DDDB-FF39-98D1A2D77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8">
            <a:extLst>
              <a:ext uri="{FF2B5EF4-FFF2-40B4-BE49-F238E27FC236}">
                <a16:creationId xmlns:a16="http://schemas.microsoft.com/office/drawing/2014/main" id="{91D1BEAB-E654-088D-574E-BDC7AFEB1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0622940-3D8C-8267-A25F-B5C48BAC9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FD31166-8BFE-63DE-CBB5-74BC23C25C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a(int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b(int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c(int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2532" name="TextBox 7">
            <a:extLst>
              <a:ext uri="{FF2B5EF4-FFF2-40B4-BE49-F238E27FC236}">
                <a16:creationId xmlns:a16="http://schemas.microsoft.com/office/drawing/2014/main" id="{28C2D00F-DCF5-34D5-658B-EF5F53254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3" name="TextBox 9">
            <a:extLst>
              <a:ext uri="{FF2B5EF4-FFF2-40B4-BE49-F238E27FC236}">
                <a16:creationId xmlns:a16="http://schemas.microsoft.com/office/drawing/2014/main" id="{F065B7EF-67C2-7CCB-56EA-59F64A019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534" name="TextBox 10">
            <a:extLst>
              <a:ext uri="{FF2B5EF4-FFF2-40B4-BE49-F238E27FC236}">
                <a16:creationId xmlns:a16="http://schemas.microsoft.com/office/drawing/2014/main" id="{0F75A525-FF6B-AD62-063D-91FCBDB05F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0A7DF46-5E61-F7B2-D8BB-D582F31756A8}"/>
              </a:ext>
            </a:extLst>
          </p:cNvPr>
          <p:cNvSpPr/>
          <p:nvPr/>
        </p:nvSpPr>
        <p:spPr>
          <a:xfrm>
            <a:off x="9906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BD87CC4-0C77-4C00-EF25-8445601599F9}"/>
              </a:ext>
            </a:extLst>
          </p:cNvPr>
          <p:cNvSpPr/>
          <p:nvPr/>
        </p:nvSpPr>
        <p:spPr>
          <a:xfrm>
            <a:off x="2362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44784AF-40BF-2634-CA87-C2A88C02A10D}"/>
              </a:ext>
            </a:extLst>
          </p:cNvPr>
          <p:cNvSpPr/>
          <p:nvPr/>
        </p:nvSpPr>
        <p:spPr>
          <a:xfrm>
            <a:off x="3733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2E890C2-2E4E-D46B-456B-FE12A3A44F92}"/>
              </a:ext>
            </a:extLst>
          </p:cNvPr>
          <p:cNvSpPr/>
          <p:nvPr/>
        </p:nvSpPr>
        <p:spPr>
          <a:xfrm>
            <a:off x="381000" y="2057400"/>
            <a:ext cx="7696200" cy="27432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507C92E-9500-6C12-906F-BE3827464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E9DAA09-AD95-4740-E7D5-9FF31F20B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b(int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return c(int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3556" name="TextBox 7">
            <a:extLst>
              <a:ext uri="{FF2B5EF4-FFF2-40B4-BE49-F238E27FC236}">
                <a16:creationId xmlns:a16="http://schemas.microsoft.com/office/drawing/2014/main" id="{131B40EE-46B5-2024-157E-4E9632455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7" name="TextBox 9">
            <a:extLst>
              <a:ext uri="{FF2B5EF4-FFF2-40B4-BE49-F238E27FC236}">
                <a16:creationId xmlns:a16="http://schemas.microsoft.com/office/drawing/2014/main" id="{5289D1B6-EBCD-9364-CA91-346846392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558" name="TextBox 10">
            <a:extLst>
              <a:ext uri="{FF2B5EF4-FFF2-40B4-BE49-F238E27FC236}">
                <a16:creationId xmlns:a16="http://schemas.microsoft.com/office/drawing/2014/main" id="{88A4DF78-2A81-827E-194E-647D8C932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DC01F6E8-1EBE-EBDF-2C98-49BAA993559E}"/>
              </a:ext>
            </a:extLst>
          </p:cNvPr>
          <p:cNvSpPr/>
          <p:nvPr/>
        </p:nvSpPr>
        <p:spPr>
          <a:xfrm>
            <a:off x="25146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42A7F6CC-AB78-9AAF-BF95-57FD8AEE5C84}"/>
              </a:ext>
            </a:extLst>
          </p:cNvPr>
          <p:cNvSpPr/>
          <p:nvPr/>
        </p:nvSpPr>
        <p:spPr>
          <a:xfrm>
            <a:off x="23622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E14CB9ED-B3D4-9BB8-8441-CFAFE246562B}"/>
              </a:ext>
            </a:extLst>
          </p:cNvPr>
          <p:cNvSpPr/>
          <p:nvPr/>
        </p:nvSpPr>
        <p:spPr>
          <a:xfrm>
            <a:off x="3733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80A0B5-AA33-2D7C-7A64-A7AC76E238B9}"/>
              </a:ext>
            </a:extLst>
          </p:cNvPr>
          <p:cNvSpPr/>
          <p:nvPr/>
        </p:nvSpPr>
        <p:spPr>
          <a:xfrm>
            <a:off x="381000" y="2362200"/>
            <a:ext cx="7696200" cy="21336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CE8E401-A66D-E687-C407-0D1E7C833C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552C03-D204-64E7-B8AE-04F9B957D6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return c(int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      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4580" name="TextBox 7">
            <a:extLst>
              <a:ext uri="{FF2B5EF4-FFF2-40B4-BE49-F238E27FC236}">
                <a16:creationId xmlns:a16="http://schemas.microsoft.com/office/drawing/2014/main" id="{0A8BB931-6A70-E72C-7BF1-BC39759E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1" name="TextBox 9">
            <a:extLst>
              <a:ext uri="{FF2B5EF4-FFF2-40B4-BE49-F238E27FC236}">
                <a16:creationId xmlns:a16="http://schemas.microsoft.com/office/drawing/2014/main" id="{C63CAC15-11D0-8D61-E85E-9CB9901758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7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82" name="TextBox 10">
            <a:extLst>
              <a:ext uri="{FF2B5EF4-FFF2-40B4-BE49-F238E27FC236}">
                <a16:creationId xmlns:a16="http://schemas.microsoft.com/office/drawing/2014/main" id="{8B7095AF-F078-1005-62EF-A56DAA547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2E860F5-A79C-3936-B6E4-ACD6A52C164C}"/>
              </a:ext>
            </a:extLst>
          </p:cNvPr>
          <p:cNvSpPr/>
          <p:nvPr/>
        </p:nvSpPr>
        <p:spPr>
          <a:xfrm>
            <a:off x="25146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C72828DB-5CE3-A0A2-EE76-61AFF07C97B9}"/>
              </a:ext>
            </a:extLst>
          </p:cNvPr>
          <p:cNvSpPr/>
          <p:nvPr/>
        </p:nvSpPr>
        <p:spPr>
          <a:xfrm>
            <a:off x="28194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2EE2773-3C7A-2098-1543-F692597C5041}"/>
              </a:ext>
            </a:extLst>
          </p:cNvPr>
          <p:cNvSpPr/>
          <p:nvPr/>
        </p:nvSpPr>
        <p:spPr>
          <a:xfrm>
            <a:off x="29718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D3D9C77-7363-5E2C-5739-6FEE937BEB1E}"/>
              </a:ext>
            </a:extLst>
          </p:cNvPr>
          <p:cNvSpPr/>
          <p:nvPr/>
        </p:nvSpPr>
        <p:spPr>
          <a:xfrm>
            <a:off x="990600" y="2667000"/>
            <a:ext cx="5638800" cy="15240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071739E1-A2C6-89D2-F78B-DC1528555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/>
              <a:t>Clousure</a:t>
            </a:r>
            <a:r>
              <a:rPr lang="en-US" altLang="zh-CN" dirty="0"/>
              <a:t> conversion example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349289E-7CA6-3446-C474-B2A980D2B0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return d(int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   return w + x + y + z;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x);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(NULL,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sp>
        <p:nvSpPr>
          <p:cNvPr id="25604" name="TextBox 7">
            <a:extLst>
              <a:ext uri="{FF2B5EF4-FFF2-40B4-BE49-F238E27FC236}">
                <a16:creationId xmlns:a16="http://schemas.microsoft.com/office/drawing/2014/main" id="{A44A2E5C-A426-7D0A-1198-8769AAF71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5" name="TextBox 9">
            <a:extLst>
              <a:ext uri="{FF2B5EF4-FFF2-40B4-BE49-F238E27FC236}">
                <a16:creationId xmlns:a16="http://schemas.microsoft.com/office/drawing/2014/main" id="{324D2875-346B-D632-796E-9C8271AB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76600"/>
            <a:ext cx="338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606" name="TextBox 10">
            <a:extLst>
              <a:ext uri="{FF2B5EF4-FFF2-40B4-BE49-F238E27FC236}">
                <a16:creationId xmlns:a16="http://schemas.microsoft.com/office/drawing/2014/main" id="{DFFD6D38-371B-1D15-C9CB-FCFF7D5EA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3" y="3276600"/>
            <a:ext cx="338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zh-CN" altLang="en-US" sz="2000" b="1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6331589E-EAB1-FB6D-D9BA-BC27257AEEAD}"/>
              </a:ext>
            </a:extLst>
          </p:cNvPr>
          <p:cNvSpPr/>
          <p:nvPr/>
        </p:nvSpPr>
        <p:spPr>
          <a:xfrm>
            <a:off x="2514600" y="20574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95B1DAF1-43B2-9C05-2346-176BE2CA378C}"/>
              </a:ext>
            </a:extLst>
          </p:cNvPr>
          <p:cNvSpPr/>
          <p:nvPr/>
        </p:nvSpPr>
        <p:spPr>
          <a:xfrm>
            <a:off x="2819400" y="23622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CB70CECE-9370-9116-A178-18C17214EB2A}"/>
              </a:ext>
            </a:extLst>
          </p:cNvPr>
          <p:cNvSpPr/>
          <p:nvPr/>
        </p:nvSpPr>
        <p:spPr>
          <a:xfrm>
            <a:off x="3429000" y="2667000"/>
            <a:ext cx="304800" cy="228600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2BF7A4E-09EF-C572-2B1A-66CF04FCE98C}"/>
              </a:ext>
            </a:extLst>
          </p:cNvPr>
          <p:cNvSpPr/>
          <p:nvPr/>
        </p:nvSpPr>
        <p:spPr>
          <a:xfrm>
            <a:off x="1447800" y="2971800"/>
            <a:ext cx="4876800" cy="914400"/>
          </a:xfrm>
          <a:prstGeom prst="rect">
            <a:avLst/>
          </a:prstGeom>
          <a:solidFill>
            <a:schemeClr val="accent1"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6405AE3B-D82C-664F-EB97-F9D0B52E1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Clousure conversion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5AE6D884-9165-C2DF-94AA-76CCBCF04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env,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int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 err="1">
                <a:solidFill>
                  <a:srgbClr val="3333CC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</a:rPr>
              <a:t>env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, 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 env-&gt;env-&gt;env-&gt;w + env-&gt;env-&gt;x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         env-&gt;y + z;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env=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{env, y};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 closure=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new{env, x};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return closure=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{env,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};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 return closure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{env,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};</a:t>
            </a:r>
            <a:r>
              <a:rPr lang="zh-CN" altLang="en-US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buile_env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a = closure =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C00000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2000" b="1" dirty="0">
                <a:solidFill>
                  <a:srgbClr val="C00000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4949F1F-139E-1FAF-7997-AB79DD79BF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C74C7BBF-54FA-CB87-35FB-75624C1D6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839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env-&gt;env-&gt;env-&gt;w + env-&gt;env-&gt;x + env-&gt;y + z;</a:t>
            </a: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8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8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8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99" y="2017713"/>
            <a:ext cx="4648201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env-&gt;env-&gt;env-&gt;w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env-&gt;env-&gt;x + env-&gt;y + z;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h(44);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44);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62CA4C38-4E31-07A6-1232-EB78EA11C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667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5146DDA3-B450-260D-57B9-B8A3E2F07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35194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8" name="Freeform 20">
            <a:extLst>
              <a:ext uri="{FF2B5EF4-FFF2-40B4-BE49-F238E27FC236}">
                <a16:creationId xmlns:a16="http://schemas.microsoft.com/office/drawing/2014/main" id="{3D5DA5EE-C389-0571-C0AC-E67795F710AB}"/>
              </a:ext>
            </a:extLst>
          </p:cNvPr>
          <p:cNvSpPr>
            <a:spLocks/>
          </p:cNvSpPr>
          <p:nvPr/>
        </p:nvSpPr>
        <p:spPr bwMode="auto">
          <a:xfrm>
            <a:off x="7781925" y="30480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FF76C6A8-6AC1-97B9-7885-E1C91522BC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133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274DF-D058-99C2-EE02-91999FA08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EF0AB48A-9444-1B9A-755A-45A494CB6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114800"/>
            <a:ext cx="471488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99" y="2017713"/>
            <a:ext cx="4648201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env-&gt;env-&gt;env-&gt;w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env-&gt;env-&gt;x + env-&gt;y + z;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h(44);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FEEF731-43F2-357A-F4D2-7696638B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C5F6AC79-EE74-FF5D-19AC-9EC4E19D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55768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65959E-92E0-3562-FAC1-74C3BA2B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172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c</a:t>
            </a: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5B6D8CEA-F044-4AE5-14F0-3B26FDBCC9B3}"/>
              </a:ext>
            </a:extLst>
          </p:cNvPr>
          <p:cNvSpPr>
            <a:spLocks/>
          </p:cNvSpPr>
          <p:nvPr/>
        </p:nvSpPr>
        <p:spPr bwMode="auto">
          <a:xfrm>
            <a:off x="7781925" y="51054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2060A6-679F-4927-0753-FF6BF3F3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19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0CEBA99-6C3D-8C11-F6F7-6B87DC61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648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0F832-4750-5E16-B187-F6CC7212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14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935986C7-F295-7F56-D821-8D4FD7578499}"/>
              </a:ext>
            </a:extLst>
          </p:cNvPr>
          <p:cNvSpPr>
            <a:spLocks/>
          </p:cNvSpPr>
          <p:nvPr/>
        </p:nvSpPr>
        <p:spPr bwMode="auto">
          <a:xfrm>
            <a:off x="7772400" y="38100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C8282CE-169F-1C20-C812-EC030F63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038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CE7BAD4-E915-A6E3-C2AA-E53839A5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  <p:cxnSp>
        <p:nvCxnSpPr>
          <p:cNvPr id="19" name="形状 15">
            <a:extLst>
              <a:ext uri="{FF2B5EF4-FFF2-40B4-BE49-F238E27FC236}">
                <a16:creationId xmlns:a16="http://schemas.microsoft.com/office/drawing/2014/main" id="{5C3C24E1-7FF7-2A9D-2849-41F84993B340}"/>
              </a:ext>
            </a:extLst>
          </p:cNvPr>
          <p:cNvCxnSpPr>
            <a:stCxn id="17" idx="0"/>
            <a:endCxn id="2" idx="1"/>
          </p:cNvCxnSpPr>
          <p:nvPr/>
        </p:nvCxnSpPr>
        <p:spPr>
          <a:xfrm rot="5400000" flipH="1" flipV="1">
            <a:off x="7216775" y="31019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6">
            <a:extLst>
              <a:ext uri="{FF2B5EF4-FFF2-40B4-BE49-F238E27FC236}">
                <a16:creationId xmlns:a16="http://schemas.microsoft.com/office/drawing/2014/main" id="{99166EAD-F348-2E06-07D0-4BA7C97D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58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58C07032-029B-6314-E214-05DA081F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43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05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99" y="2017713"/>
            <a:ext cx="4648201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env-&gt;env-&gt;env-&gt;w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env-&gt;env-&gt;x + env-&gt;y + z;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h(44);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Rectangle 14">
            <a:extLst>
              <a:ext uri="{FF2B5EF4-FFF2-40B4-BE49-F238E27FC236}">
                <a16:creationId xmlns:a16="http://schemas.microsoft.com/office/drawing/2014/main" id="{EFEEF731-43F2-357A-F4D2-7696638B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352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" name="Rectangle 15">
            <a:extLst>
              <a:ext uri="{FF2B5EF4-FFF2-40B4-BE49-F238E27FC236}">
                <a16:creationId xmlns:a16="http://schemas.microsoft.com/office/drawing/2014/main" id="{C5F6AC79-EE74-FF5D-19AC-9EC4E19D8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0038" y="5576888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265959E-92E0-3562-FAC1-74C3BA2B37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6172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c</a:t>
            </a:r>
          </a:p>
        </p:txBody>
      </p:sp>
      <p:sp>
        <p:nvSpPr>
          <p:cNvPr id="12" name="Freeform 20">
            <a:extLst>
              <a:ext uri="{FF2B5EF4-FFF2-40B4-BE49-F238E27FC236}">
                <a16:creationId xmlns:a16="http://schemas.microsoft.com/office/drawing/2014/main" id="{5B6D8CEA-F044-4AE5-14F0-3B26FDBCC9B3}"/>
              </a:ext>
            </a:extLst>
          </p:cNvPr>
          <p:cNvSpPr>
            <a:spLocks/>
          </p:cNvSpPr>
          <p:nvPr/>
        </p:nvSpPr>
        <p:spPr bwMode="auto">
          <a:xfrm>
            <a:off x="7781925" y="5105400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A42060A6-679F-4927-0753-FF6BF3F3D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2819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C0CEBA99-6C3D-8C11-F6F7-6B87DC618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648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00F832-4750-5E16-B187-F6CC72125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14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935986C7-F295-7F56-D821-8D4FD7578499}"/>
              </a:ext>
            </a:extLst>
          </p:cNvPr>
          <p:cNvSpPr>
            <a:spLocks/>
          </p:cNvSpPr>
          <p:nvPr/>
        </p:nvSpPr>
        <p:spPr bwMode="auto">
          <a:xfrm>
            <a:off x="7772400" y="38100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8C8282CE-169F-1C20-C812-EC030F630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2713" y="4038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5CE7BAD4-E915-A6E3-C2AA-E53839A5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648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  <p:cxnSp>
        <p:nvCxnSpPr>
          <p:cNvPr id="19" name="形状 15">
            <a:extLst>
              <a:ext uri="{FF2B5EF4-FFF2-40B4-BE49-F238E27FC236}">
                <a16:creationId xmlns:a16="http://schemas.microsoft.com/office/drawing/2014/main" id="{5C3C24E1-7FF7-2A9D-2849-41F84993B340}"/>
              </a:ext>
            </a:extLst>
          </p:cNvPr>
          <p:cNvCxnSpPr>
            <a:stCxn id="17" idx="0"/>
            <a:endCxn id="2" idx="1"/>
          </p:cNvCxnSpPr>
          <p:nvPr/>
        </p:nvCxnSpPr>
        <p:spPr>
          <a:xfrm rot="5400000" flipH="1" flipV="1">
            <a:off x="7216775" y="31019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6">
            <a:extLst>
              <a:ext uri="{FF2B5EF4-FFF2-40B4-BE49-F238E27FC236}">
                <a16:creationId xmlns:a16="http://schemas.microsoft.com/office/drawing/2014/main" id="{99166EAD-F348-2E06-07D0-4BA7C97D4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4958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58C07032-029B-6314-E214-05DA081F6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9436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300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3373890-8115-8146-830A-969DCA59E2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invocation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52A847E-0EBA-1215-ABA2-2F2CF3E36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199" y="2017713"/>
            <a:ext cx="4648201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env-&gt;env-&gt;env-&gt;w +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env-&gt;env-&gt;x + env-&gt;y + z;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y);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endParaRPr lang="en-US" altLang="zh-CN" sz="16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w);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</a:t>
            </a:r>
            <a:r>
              <a:rPr lang="zh-CN" altLang="en-US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env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(NULL, NULL);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16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sz="16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590D5-69D7-6E2B-227B-4D2241974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981200"/>
            <a:ext cx="4114800" cy="445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h = a(33);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h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33);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 = h(44);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i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44);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latin typeface="Courier New" panose="02070309020205020404" pitchFamily="49" charset="0"/>
              </a:rPr>
              <a:t>i</a:t>
            </a:r>
            <a:r>
              <a:rPr lang="en-US" altLang="zh-CN" b="1" dirty="0">
                <a:latin typeface="Courier New" panose="02070309020205020404" pitchFamily="49" charset="0"/>
              </a:rPr>
              <a:t>(55)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55);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latin typeface="Courier New" panose="02070309020205020404" pitchFamily="49" charset="0"/>
              </a:rPr>
              <a:t>//</a:t>
            </a:r>
            <a:r>
              <a:rPr lang="zh-CN" altLang="en-US" b="1" dirty="0">
                <a:latin typeface="Courier New" panose="02070309020205020404" pitchFamily="49" charset="0"/>
              </a:rPr>
              <a:t> </a:t>
            </a:r>
            <a:r>
              <a:rPr lang="en-US" altLang="zh-CN" b="1" dirty="0">
                <a:latin typeface="Courier New" panose="02070309020205020404" pitchFamily="49" charset="0"/>
              </a:rPr>
              <a:t>k = j(66)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k = </a:t>
            </a:r>
            <a:r>
              <a:rPr lang="en-US" altLang="zh-CN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d_code</a:t>
            </a:r>
            <a:r>
              <a:rPr lang="en-US" altLang="zh-CN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66);</a:t>
            </a:r>
          </a:p>
          <a:p>
            <a:pPr eaLnBrk="1" hangingPunct="1">
              <a:lnSpc>
                <a:spcPct val="80000"/>
              </a:lnSpc>
            </a:pPr>
            <a:endParaRPr lang="en-US" altLang="zh-CN" b="1" dirty="0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F62F33AF-3406-BD52-F876-E1A1040D5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819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EB88B7F3-1AC9-3BC0-096C-EDF89E3A6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2438" y="61722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DC138815-388F-3257-9206-6E626BDAF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3925" y="6172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d</a:t>
            </a:r>
          </a:p>
        </p:txBody>
      </p:sp>
      <p:sp>
        <p:nvSpPr>
          <p:cNvPr id="9" name="Freeform 20">
            <a:extLst>
              <a:ext uri="{FF2B5EF4-FFF2-40B4-BE49-F238E27FC236}">
                <a16:creationId xmlns:a16="http://schemas.microsoft.com/office/drawing/2014/main" id="{CA99351E-4614-6B92-5E12-3BCCA6D6CC95}"/>
              </a:ext>
            </a:extLst>
          </p:cNvPr>
          <p:cNvSpPr>
            <a:spLocks/>
          </p:cNvSpPr>
          <p:nvPr/>
        </p:nvSpPr>
        <p:spPr bwMode="auto">
          <a:xfrm>
            <a:off x="7934325" y="57007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81306E8D-BF29-280F-7E78-38CABE5764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2286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33</a:t>
            </a: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4B838525-E6A9-3AC8-2F22-FFAD8EFB8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114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A978192C-18DD-DF3D-1B53-5A6895738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581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44</a:t>
            </a:r>
          </a:p>
        </p:txBody>
      </p:sp>
      <p:sp>
        <p:nvSpPr>
          <p:cNvPr id="23" name="Freeform 20">
            <a:extLst>
              <a:ext uri="{FF2B5EF4-FFF2-40B4-BE49-F238E27FC236}">
                <a16:creationId xmlns:a16="http://schemas.microsoft.com/office/drawing/2014/main" id="{6E965D0B-0E99-B485-7E81-BEE3D967D506}"/>
              </a:ext>
            </a:extLst>
          </p:cNvPr>
          <p:cNvSpPr>
            <a:spLocks/>
          </p:cNvSpPr>
          <p:nvPr/>
        </p:nvSpPr>
        <p:spPr bwMode="auto">
          <a:xfrm>
            <a:off x="7924800" y="32766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910F59B3-485B-1296-5134-41ECD1898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35052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B8F7E1A-B853-05ED-9EBE-270C52FF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35052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  <p:cxnSp>
        <p:nvCxnSpPr>
          <p:cNvPr id="26" name="形状 15">
            <a:extLst>
              <a:ext uri="{FF2B5EF4-FFF2-40B4-BE49-F238E27FC236}">
                <a16:creationId xmlns:a16="http://schemas.microsoft.com/office/drawing/2014/main" id="{9F961481-B8D9-ACB0-B652-EA3EAC95B298}"/>
              </a:ext>
            </a:extLst>
          </p:cNvPr>
          <p:cNvCxnSpPr>
            <a:stCxn id="24" idx="0"/>
            <a:endCxn id="5" idx="1"/>
          </p:cNvCxnSpPr>
          <p:nvPr/>
        </p:nvCxnSpPr>
        <p:spPr>
          <a:xfrm rot="5400000" flipH="1" flipV="1">
            <a:off x="7369175" y="25685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14">
            <a:extLst>
              <a:ext uri="{FF2B5EF4-FFF2-40B4-BE49-F238E27FC236}">
                <a16:creationId xmlns:a16="http://schemas.microsoft.com/office/drawing/2014/main" id="{B84C4973-8BE2-09DD-BA11-C2C2C2DD7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334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BE2C238F-61C5-9FFC-FFAD-5C247A849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8006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55</a:t>
            </a:r>
          </a:p>
        </p:txBody>
      </p:sp>
      <p:sp>
        <p:nvSpPr>
          <p:cNvPr id="29" name="Freeform 20">
            <a:extLst>
              <a:ext uri="{FF2B5EF4-FFF2-40B4-BE49-F238E27FC236}">
                <a16:creationId xmlns:a16="http://schemas.microsoft.com/office/drawing/2014/main" id="{2D394BB2-7EAC-14D2-38C2-51380FAE9068}"/>
              </a:ext>
            </a:extLst>
          </p:cNvPr>
          <p:cNvSpPr>
            <a:spLocks/>
          </p:cNvSpPr>
          <p:nvPr/>
        </p:nvSpPr>
        <p:spPr bwMode="auto">
          <a:xfrm>
            <a:off x="7924800" y="4495800"/>
            <a:ext cx="533400" cy="10668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" name="Rectangle 15">
            <a:extLst>
              <a:ext uri="{FF2B5EF4-FFF2-40B4-BE49-F238E27FC236}">
                <a16:creationId xmlns:a16="http://schemas.microsoft.com/office/drawing/2014/main" id="{71BF0E48-253D-26C5-9159-C850FDBFD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5113" y="4800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1" name="Rectangle 16">
            <a:extLst>
              <a:ext uri="{FF2B5EF4-FFF2-40B4-BE49-F238E27FC236}">
                <a16:creationId xmlns:a16="http://schemas.microsoft.com/office/drawing/2014/main" id="{AD1D9B7B-C1B8-E1EF-DE98-09CB06EC0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00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c</a:t>
            </a:r>
          </a:p>
        </p:txBody>
      </p:sp>
      <p:cxnSp>
        <p:nvCxnSpPr>
          <p:cNvPr id="32" name="形状 21">
            <a:extLst>
              <a:ext uri="{FF2B5EF4-FFF2-40B4-BE49-F238E27FC236}">
                <a16:creationId xmlns:a16="http://schemas.microsoft.com/office/drawing/2014/main" id="{157B4404-4735-C47C-B9A7-DC6BD367A200}"/>
              </a:ext>
            </a:extLst>
          </p:cNvPr>
          <p:cNvCxnSpPr>
            <a:stCxn id="30" idx="0"/>
          </p:cNvCxnSpPr>
          <p:nvPr/>
        </p:nvCxnSpPr>
        <p:spPr>
          <a:xfrm rot="5400000" flipH="1" flipV="1">
            <a:off x="7369175" y="3863975"/>
            <a:ext cx="419100" cy="1454150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22">
            <a:extLst>
              <a:ext uri="{FF2B5EF4-FFF2-40B4-BE49-F238E27FC236}">
                <a16:creationId xmlns:a16="http://schemas.microsoft.com/office/drawing/2014/main" id="{93B9A453-16AE-33FC-D946-531AF4A762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810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h</a:t>
            </a:r>
            <a:endParaRPr lang="zh-CN" altLang="en-US" dirty="0"/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D5570265-EB0C-5D48-3C25-B127F4B6A8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1054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 err="1"/>
              <a:t>i</a:t>
            </a:r>
            <a:endParaRPr lang="zh-CN" altLang="en-US" dirty="0"/>
          </a:p>
        </p:txBody>
      </p:sp>
      <p:sp>
        <p:nvSpPr>
          <p:cNvPr id="35" name="TextBox 24">
            <a:extLst>
              <a:ext uri="{FF2B5EF4-FFF2-40B4-BE49-F238E27FC236}">
                <a16:creationId xmlns:a16="http://schemas.microsoft.com/office/drawing/2014/main" id="{6E2EDCF6-FE24-0B95-AC6B-0B577C367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647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j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137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8546455-2077-9A88-AF53-D2D242126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688867EB-F9D5-FD21-E75E-29F0BA3A7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dirty="0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Continuation-passing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dirty="0"/>
              <a:t>Which one to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specific</a:t>
            </a:r>
            <a:r>
              <a:rPr lang="zh-CN" altLang="en-US" dirty="0"/>
              <a:t> </a:t>
            </a:r>
            <a:r>
              <a:rPr lang="en-US" altLang="zh-CN" dirty="0"/>
              <a:t>compiler?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dirty="0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74CA3FF-3A15-549A-07DA-1F81BF2D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359B5A15-76CC-0650-EE2B-1A1989B29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</a:t>
            </a:r>
            <a:r>
              <a:rPr lang="en-US" altLang="zh-CN" sz="2800" dirty="0">
                <a:solidFill>
                  <a:srgbClr val="0432FF"/>
                </a:solidFill>
              </a:rPr>
              <a:t>linked</a:t>
            </a:r>
            <a:r>
              <a:rPr lang="en-US" altLang="zh-CN" sz="2800" dirty="0"/>
              <a:t> representation of closures is essentially heap-allocated stack frames</a:t>
            </a:r>
          </a:p>
          <a:p>
            <a:pPr lvl="1"/>
            <a:r>
              <a:rPr lang="en-US" altLang="zh-CN" sz="2400" dirty="0"/>
              <a:t>only for the escaped vars</a:t>
            </a:r>
          </a:p>
          <a:p>
            <a:r>
              <a:rPr lang="en-US" altLang="zh-CN" sz="2800" dirty="0"/>
              <a:t>Pros:</a:t>
            </a:r>
          </a:p>
          <a:p>
            <a:pPr lvl="1"/>
            <a:r>
              <a:rPr lang="en-US" altLang="zh-CN" sz="2400" dirty="0"/>
              <a:t>space efficient: variables not duplicated</a:t>
            </a:r>
          </a:p>
          <a:p>
            <a:pPr lvl="1"/>
            <a:r>
              <a:rPr lang="en-US" altLang="zh-CN" sz="2400" dirty="0"/>
              <a:t>In</a:t>
            </a:r>
            <a:r>
              <a:rPr lang="zh-CN" altLang="en-US" sz="2400" dirty="0"/>
              <a:t> </a:t>
            </a:r>
            <a:r>
              <a:rPr lang="en-US" altLang="zh-CN" sz="2400" dirty="0"/>
              <a:t>place</a:t>
            </a:r>
          </a:p>
          <a:p>
            <a:pPr lvl="2"/>
            <a:r>
              <a:rPr lang="en-US" altLang="zh-CN" sz="2000" dirty="0"/>
              <a:t>For </a:t>
            </a:r>
            <a:r>
              <a:rPr lang="el-GR" altLang="zh-CN" sz="2000" dirty="0"/>
              <a:t>λ</a:t>
            </a:r>
            <a:r>
              <a:rPr lang="en-US" altLang="zh-CN" sz="2000" dirty="0"/>
              <a:t> in C++ or Python (with imperative features), this is pretty feasible</a:t>
            </a:r>
          </a:p>
          <a:p>
            <a:r>
              <a:rPr lang="en-US" altLang="zh-CN" sz="2800" dirty="0"/>
              <a:t>Cons:</a:t>
            </a:r>
            <a:endParaRPr lang="zh-CN" altLang="en-US" sz="2800" dirty="0"/>
          </a:p>
          <a:p>
            <a:pPr lvl="1"/>
            <a:r>
              <a:rPr lang="en-US" altLang="zh-CN" sz="2400" dirty="0"/>
              <a:t>slow: must crawl through the “link” to access non-local variables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B4D133D-6141-BCBE-B53D-B6CF58FD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2771" name="内容占位符 2">
            <a:extLst>
              <a:ext uri="{FF2B5EF4-FFF2-40B4-BE49-F238E27FC236}">
                <a16:creationId xmlns:a16="http://schemas.microsoft.com/office/drawing/2014/main" id="{4C8665C5-3FFD-57C8-AE44-432955D9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 Conversion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/>
              <a:t>(Flat Closure)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3A68DF87-CA75-63A3-8ACC-F741E97BE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algorithm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8846EFFC-D39F-E2FB-0EF3-32774C290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8915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latin typeface="Courier New" panose="02070309020205020404" pitchFamily="49" charset="0"/>
              </a:rPr>
              <a:t>(e, env)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(n, env) =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(x,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env_looup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(e1+e2, env)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 +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(f(T x){S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}, env) =  </a:t>
            </a:r>
            <a:r>
              <a:rPr lang="en-US" altLang="zh-CN" sz="2000" b="1" dirty="0">
                <a:latin typeface="Courier New" panose="02070309020205020404" pitchFamily="49" charset="0"/>
              </a:rPr>
              <a:t>// y1,...,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latin typeface="Courier New" panose="02070309020205020404" pitchFamily="49" charset="0"/>
              </a:rPr>
              <a:t> are free vars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y1 = #y1 env; ...;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#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env;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(S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*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env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build_env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(y1, ...,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yn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f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build_closure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(env,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f_code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(e1(e2), env)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closure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(e1, env);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v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(e2, env);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(#code closure)((#env closure), v)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1D0FD8DC-FA1D-2B0F-6E03-4007220D46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examples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3BB71014-7283-943E-9497-1A1126371B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810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a(int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x+y+z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f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E6C05EF-CCD0-466F-4414-27FFABF95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</a:t>
            </a:r>
            <a:r>
              <a:rPr lang="en-US" altLang="zh-CN" sz="2000" b="1" dirty="0">
                <a:solidFill>
                  <a:srgbClr val="0432FF"/>
                </a:solidFill>
                <a:latin typeface="Courier New" pitchFamily="49" charset="0"/>
              </a:rPr>
              <a:t>a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(int x){...}, [])=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Ψ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(b(int y){...})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a = new(new{},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);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40F3EC1-3D23-2E58-35E2-F8188C1B8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3581400"/>
            <a:ext cx="4953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b_code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 err="1">
                <a:solidFill>
                  <a:srgbClr val="FF0000"/>
                </a:solidFill>
                <a:latin typeface="Courier New" pitchFamily="49" charset="0"/>
                <a:ea typeface="+mn-ea"/>
              </a:rPr>
              <a:t>Ψ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(c(int z){...})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b = (new{x},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b_code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B043648-548D-E03C-6DC5-EE0A4A4FD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181600"/>
            <a:ext cx="5181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x = #x env;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c = new{new{x, y},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F3F5774-9A45-5F64-FE35-C23C06D36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Putting all together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2AB1A6F-B805-1A5C-84ED-C1E1FB2AB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a(int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x+y+z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f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2E9FC43-9D6B-B79C-11F7-9115327E7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905000"/>
            <a:ext cx="4953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b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x = #x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return new(new{x, y},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             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});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return new{new{x},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b_code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};</a:t>
            </a: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a = new{new{},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0A6D41A0-0584-6B4E-D008-5875991D2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Flattening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C9A00CF-B696-1069-1186-17FDFB020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429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a(int 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c(int z){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x+y+z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k = f 3 4 5;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51BE594E-5815-4A8B-B9A0-E89225C7CF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828800"/>
            <a:ext cx="53340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return new(new{x},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b_code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a = new(new{},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  <a:ea typeface="+mn-ea"/>
              </a:rPr>
              <a:t>a_code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b_code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(env, int 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x = #x env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return new(new{x, y},</a:t>
            </a:r>
            <a:r>
              <a:rPr lang="zh-CN" altLang="en-US" sz="2000" b="1" kern="0" dirty="0">
                <a:solidFill>
                  <a:srgbClr val="0432FF"/>
                </a:solidFill>
                <a:latin typeface="Courier New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0432FF"/>
              </a:solidFill>
              <a:latin typeface="Courier New" pitchFamily="49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itchFamily="49" charset="0"/>
              </a:rPr>
              <a:t>c_code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(env, int 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x = #x env;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y = #y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  return x+y+z;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4B141C9-08C4-9A14-D9AF-E8A6DB03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Flat Closures</a:t>
            </a:r>
          </a:p>
        </p:txBody>
      </p:sp>
      <p:sp>
        <p:nvSpPr>
          <p:cNvPr id="38915" name="Rectangle 15">
            <a:extLst>
              <a:ext uri="{FF2B5EF4-FFF2-40B4-BE49-F238E27FC236}">
                <a16:creationId xmlns:a16="http://schemas.microsoft.com/office/drawing/2014/main" id="{8147669B-F60C-3F82-C49D-B0084E94BA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3581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16" name="Freeform 20">
            <a:extLst>
              <a:ext uri="{FF2B5EF4-FFF2-40B4-BE49-F238E27FC236}">
                <a16:creationId xmlns:a16="http://schemas.microsoft.com/office/drawing/2014/main" id="{883CAD4D-75B3-A9CC-75DE-539CF3B98B34}"/>
              </a:ext>
            </a:extLst>
          </p:cNvPr>
          <p:cNvSpPr>
            <a:spLocks/>
          </p:cNvSpPr>
          <p:nvPr/>
        </p:nvSpPr>
        <p:spPr bwMode="auto">
          <a:xfrm>
            <a:off x="2008187" y="3109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7" name="Rectangle 14">
            <a:extLst>
              <a:ext uri="{FF2B5EF4-FFF2-40B4-BE49-F238E27FC236}">
                <a16:creationId xmlns:a16="http://schemas.microsoft.com/office/drawing/2014/main" id="{06CD8BA7-B086-CDCB-DCEB-222560C577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2" y="2743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8" name="Rectangle 14">
            <a:extLst>
              <a:ext uri="{FF2B5EF4-FFF2-40B4-BE49-F238E27FC236}">
                <a16:creationId xmlns:a16="http://schemas.microsoft.com/office/drawing/2014/main" id="{1306A6EB-D30F-F3B0-18CD-6BCB567D0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7" y="27432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38919" name="Rectangle 14">
            <a:extLst>
              <a:ext uri="{FF2B5EF4-FFF2-40B4-BE49-F238E27FC236}">
                <a16:creationId xmlns:a16="http://schemas.microsoft.com/office/drawing/2014/main" id="{A65A9446-67C1-FE87-AF38-CD4E8BFE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787" y="22098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38923" name="TextBox 41">
            <a:extLst>
              <a:ext uri="{FF2B5EF4-FFF2-40B4-BE49-F238E27FC236}">
                <a16:creationId xmlns:a16="http://schemas.microsoft.com/office/drawing/2014/main" id="{510D24E0-BDB3-8378-0DE6-CD3408F3D9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7" y="29067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/\</a:t>
            </a:r>
            <a:endParaRPr lang="zh-CN" altLang="en-US"/>
          </a:p>
        </p:txBody>
      </p:sp>
      <p:sp>
        <p:nvSpPr>
          <p:cNvPr id="38924" name="Rectangle 15">
            <a:extLst>
              <a:ext uri="{FF2B5EF4-FFF2-40B4-BE49-F238E27FC236}">
                <a16:creationId xmlns:a16="http://schemas.microsoft.com/office/drawing/2014/main" id="{73C83CC1-7A52-3986-0933-4C418387A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6300" y="4191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a</a:t>
            </a:r>
          </a:p>
        </p:txBody>
      </p:sp>
      <p:sp>
        <p:nvSpPr>
          <p:cNvPr id="38925" name="Rectangle 15">
            <a:extLst>
              <a:ext uri="{FF2B5EF4-FFF2-40B4-BE49-F238E27FC236}">
                <a16:creationId xmlns:a16="http://schemas.microsoft.com/office/drawing/2014/main" id="{860BBF9C-83D8-A3E1-6007-0DB83DB525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3581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6" name="Rectangle 15">
            <a:extLst>
              <a:ext uri="{FF2B5EF4-FFF2-40B4-BE49-F238E27FC236}">
                <a16:creationId xmlns:a16="http://schemas.microsoft.com/office/drawing/2014/main" id="{82E0902C-9F68-6C5B-ED90-BF9A41CA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00" y="4191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  <p:sp>
        <p:nvSpPr>
          <p:cNvPr id="38927" name="Freeform 20">
            <a:extLst>
              <a:ext uri="{FF2B5EF4-FFF2-40B4-BE49-F238E27FC236}">
                <a16:creationId xmlns:a16="http://schemas.microsoft.com/office/drawing/2014/main" id="{39553D58-52BB-29AF-ED13-4C106562019A}"/>
              </a:ext>
            </a:extLst>
          </p:cNvPr>
          <p:cNvSpPr>
            <a:spLocks/>
          </p:cNvSpPr>
          <p:nvPr/>
        </p:nvSpPr>
        <p:spPr bwMode="auto">
          <a:xfrm>
            <a:off x="3836987" y="3109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28" name="Rectangle 15">
            <a:extLst>
              <a:ext uri="{FF2B5EF4-FFF2-40B4-BE49-F238E27FC236}">
                <a16:creationId xmlns:a16="http://schemas.microsoft.com/office/drawing/2014/main" id="{399D0BBF-4D21-21A3-442D-8681136C6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35814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8929" name="Rectangle 15">
            <a:extLst>
              <a:ext uri="{FF2B5EF4-FFF2-40B4-BE49-F238E27FC236}">
                <a16:creationId xmlns:a16="http://schemas.microsoft.com/office/drawing/2014/main" id="{429E45FE-4B57-12E5-3BBE-F8F177B6B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0100" y="41910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c</a:t>
            </a:r>
          </a:p>
        </p:txBody>
      </p:sp>
      <p:sp>
        <p:nvSpPr>
          <p:cNvPr id="38932" name="Freeform 20">
            <a:extLst>
              <a:ext uri="{FF2B5EF4-FFF2-40B4-BE49-F238E27FC236}">
                <a16:creationId xmlns:a16="http://schemas.microsoft.com/office/drawing/2014/main" id="{709D7B14-2DB8-2E3C-3234-805BA9DD3E12}"/>
              </a:ext>
            </a:extLst>
          </p:cNvPr>
          <p:cNvSpPr>
            <a:spLocks/>
          </p:cNvSpPr>
          <p:nvPr/>
        </p:nvSpPr>
        <p:spPr bwMode="auto">
          <a:xfrm>
            <a:off x="5675312" y="31099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B4BF9808-A244-CA7C-5CEE-7CF13ACBA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  <a:endParaRPr lang="zh-CN" altLang="en-US"/>
          </a:p>
        </p:txBody>
      </p:sp>
      <p:sp>
        <p:nvSpPr>
          <p:cNvPr id="39939" name="内容占位符 2">
            <a:extLst>
              <a:ext uri="{FF2B5EF4-FFF2-40B4-BE49-F238E27FC236}">
                <a16:creationId xmlns:a16="http://schemas.microsoft.com/office/drawing/2014/main" id="{D5502A92-8D39-CF1E-791A-A5CC20CB9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432FF"/>
                </a:solidFill>
              </a:rPr>
              <a:t>Flat</a:t>
            </a:r>
            <a:r>
              <a:rPr lang="en-US" altLang="zh-CN" dirty="0">
                <a:solidFill>
                  <a:srgbClr val="3333CC"/>
                </a:solidFill>
              </a:rPr>
              <a:t> </a:t>
            </a:r>
            <a:r>
              <a:rPr lang="en-US" altLang="zh-CN" dirty="0"/>
              <a:t>representation of closures</a:t>
            </a:r>
          </a:p>
          <a:p>
            <a:pPr lvl="1"/>
            <a:r>
              <a:rPr lang="en-US" altLang="zh-CN" dirty="0"/>
              <a:t>Space inefficient: variables duplicated</a:t>
            </a:r>
          </a:p>
          <a:p>
            <a:pPr lvl="1"/>
            <a:r>
              <a:rPr lang="en-US" altLang="zh-CN" dirty="0"/>
              <a:t>data access are efficient: </a:t>
            </a:r>
          </a:p>
          <a:p>
            <a:pPr lvl="2"/>
            <a:r>
              <a:rPr lang="en-US" altLang="zh-CN" dirty="0"/>
              <a:t>variables are local, constant access time</a:t>
            </a:r>
          </a:p>
          <a:p>
            <a:r>
              <a:rPr lang="en-US" altLang="zh-CN" dirty="0"/>
              <a:t>Generally good for fully functional languages</a:t>
            </a:r>
          </a:p>
          <a:p>
            <a:pPr lvl="1"/>
            <a:r>
              <a:rPr lang="en-US" altLang="zh-CN" dirty="0"/>
              <a:t>variables immutable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>
            <a:extLst>
              <a:ext uri="{FF2B5EF4-FFF2-40B4-BE49-F238E27FC236}">
                <a16:creationId xmlns:a16="http://schemas.microsoft.com/office/drawing/2014/main" id="{F8C1E5E1-8976-9F59-92FD-1F8BAAFD9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0963" name="内容占位符 2">
            <a:extLst>
              <a:ext uri="{FF2B5EF4-FFF2-40B4-BE49-F238E27FC236}">
                <a16:creationId xmlns:a16="http://schemas.microsoft.com/office/drawing/2014/main" id="{8B3E1342-293F-1C51-B6ED-14099B9F4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/>
              <a:t>Closures ≡ Objects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C0041045-5007-E484-D493-7234AE65F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D18B068-6257-2F9C-4764-186EBCF82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3846513" cy="4114800"/>
          </a:xfrm>
        </p:spPr>
        <p:txBody>
          <a:bodyPr/>
          <a:lstStyle/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A(int x){</a:t>
            </a: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B(int y){</a:t>
            </a: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};</a:t>
            </a: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 marL="0" indent="0" eaLnBrk="1" hangingPunct="1"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 = f(3);</a:t>
            </a:r>
          </a:p>
          <a:p>
            <a:pPr marL="0" indent="0"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j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(4);</a:t>
            </a:r>
          </a:p>
        </p:txBody>
      </p:sp>
      <p:sp>
        <p:nvSpPr>
          <p:cNvPr id="41988" name="Rectangle 6">
            <a:extLst>
              <a:ext uri="{FF2B5EF4-FFF2-40B4-BE49-F238E27FC236}">
                <a16:creationId xmlns:a16="http://schemas.microsoft.com/office/drawing/2014/main" id="{9F61C282-3D87-E3EA-92E5-71A29EE69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1752600"/>
            <a:ext cx="38465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class B{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y;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f(){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marL="0" indent="0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92874" name="Text Box 10">
            <a:extLst>
              <a:ext uri="{FF2B5EF4-FFF2-40B4-BE49-F238E27FC236}">
                <a16:creationId xmlns:a16="http://schemas.microsoft.com/office/drawing/2014/main" id="{4586D69A-97CF-9FB5-8F0E-B6D6B5B80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 = new A();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a.new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B();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b.f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363AC61D-9DE6-4F89-1AFC-A2EE7C47A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667000"/>
            <a:ext cx="2514600" cy="1066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7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5B8D750-2151-00FB-B4B8-BA4030E296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Closure-passing style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FE0B378-A0B1-F965-C166-E179CC6336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An implementation technique traditionally for functional languages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Lisp, Scheme, Haskell, </a:t>
            </a:r>
            <a:r>
              <a:rPr lang="en-US" altLang="zh-CN" dirty="0" err="1"/>
              <a:t>OCaml</a:t>
            </a:r>
            <a:r>
              <a:rPr lang="en-US" altLang="zh-CN" dirty="0"/>
              <a:t>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compile </a:t>
            </a:r>
            <a:r>
              <a:rPr lang="en-US" altLang="zh-CN" dirty="0">
                <a:solidFill>
                  <a:srgbClr val="0432FF"/>
                </a:solidFill>
              </a:rPr>
              <a:t>higher-order nested </a:t>
            </a:r>
            <a:r>
              <a:rPr lang="en-US" altLang="zh-CN" dirty="0"/>
              <a:t>functions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But more popular in recent (even OO) languages, as they introduce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endParaRPr lang="en-US" altLang="zh-CN" dirty="0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C++ 11, C# 3.5, Java 8.0, Python, ...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360C4AAC-548D-1432-B55A-6FD5AE42A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From Closure to Inner Class</a:t>
            </a:r>
          </a:p>
        </p:txBody>
      </p:sp>
      <p:sp>
        <p:nvSpPr>
          <p:cNvPr id="43011" name="AutoShape 9">
            <a:extLst>
              <a:ext uri="{FF2B5EF4-FFF2-40B4-BE49-F238E27FC236}">
                <a16:creationId xmlns:a16="http://schemas.microsoft.com/office/drawing/2014/main" id="{73836E30-EA47-C265-CCDF-326A6FD16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410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18" name="Rectangle 10">
            <a:extLst>
              <a:ext uri="{FF2B5EF4-FFF2-40B4-BE49-F238E27FC236}">
                <a16:creationId xmlns:a16="http://schemas.microsoft.com/office/drawing/2014/main" id="{46B16393-46AA-C410-E9A8-AEF7234D9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25146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19" name="Rectangle 11">
            <a:extLst>
              <a:ext uri="{FF2B5EF4-FFF2-40B4-BE49-F238E27FC236}">
                <a16:creationId xmlns:a16="http://schemas.microsoft.com/office/drawing/2014/main" id="{42154E3A-31F3-DF56-404B-F5AE71712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048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9021" name="Rectangle 13">
            <a:extLst>
              <a:ext uri="{FF2B5EF4-FFF2-40B4-BE49-F238E27FC236}">
                <a16:creationId xmlns:a16="http://schemas.microsoft.com/office/drawing/2014/main" id="{9C4125A8-9A6B-3649-DA07-863B4D437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895600"/>
            <a:ext cx="8382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outer</a:t>
            </a:r>
          </a:p>
        </p:txBody>
      </p:sp>
      <p:sp>
        <p:nvSpPr>
          <p:cNvPr id="299022" name="Rectangle 14">
            <a:extLst>
              <a:ext uri="{FF2B5EF4-FFF2-40B4-BE49-F238E27FC236}">
                <a16:creationId xmlns:a16="http://schemas.microsoft.com/office/drawing/2014/main" id="{0D9EC90B-0A02-E37B-CE06-09C0A493E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429000"/>
            <a:ext cx="838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y</a:t>
            </a:r>
          </a:p>
        </p:txBody>
      </p:sp>
      <p:sp>
        <p:nvSpPr>
          <p:cNvPr id="299024" name="Line 16">
            <a:extLst>
              <a:ext uri="{FF2B5EF4-FFF2-40B4-BE49-F238E27FC236}">
                <a16:creationId xmlns:a16="http://schemas.microsoft.com/office/drawing/2014/main" id="{B9C1A4A8-9B33-7509-5581-1E33A5C8D6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10000" y="21336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25" name="Text Box 17">
            <a:extLst>
              <a:ext uri="{FF2B5EF4-FFF2-40B4-BE49-F238E27FC236}">
                <a16:creationId xmlns:a16="http://schemas.microsoft.com/office/drawing/2014/main" id="{65199F1A-BBD2-A0C9-596F-AD001225F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b</a:t>
            </a:r>
          </a:p>
        </p:txBody>
      </p:sp>
      <p:sp>
        <p:nvSpPr>
          <p:cNvPr id="23565" name="AutoShape 18">
            <a:extLst>
              <a:ext uri="{FF2B5EF4-FFF2-40B4-BE49-F238E27FC236}">
                <a16:creationId xmlns:a16="http://schemas.microsoft.com/office/drawing/2014/main" id="{D090BA2E-DAE4-A2AF-BA5C-D690C77CF4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7912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99028" name="Rectangle 20">
            <a:extLst>
              <a:ext uri="{FF2B5EF4-FFF2-40B4-BE49-F238E27FC236}">
                <a16:creationId xmlns:a16="http://schemas.microsoft.com/office/drawing/2014/main" id="{A2037F70-B6C9-253B-359A-B4E52FF2C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…</a:t>
            </a:r>
          </a:p>
        </p:txBody>
      </p:sp>
      <p:sp>
        <p:nvSpPr>
          <p:cNvPr id="299030" name="Rectangle 22">
            <a:extLst>
              <a:ext uri="{FF2B5EF4-FFF2-40B4-BE49-F238E27FC236}">
                <a16:creationId xmlns:a16="http://schemas.microsoft.com/office/drawing/2014/main" id="{67CD436B-0417-BA7A-52E9-656A85A32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362200"/>
            <a:ext cx="8382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vptr</a:t>
            </a:r>
          </a:p>
        </p:txBody>
      </p:sp>
      <p:sp>
        <p:nvSpPr>
          <p:cNvPr id="299031" name="Rectangle 23">
            <a:extLst>
              <a:ext uri="{FF2B5EF4-FFF2-40B4-BE49-F238E27FC236}">
                <a16:creationId xmlns:a16="http://schemas.microsoft.com/office/drawing/2014/main" id="{2F72068A-BA88-FE27-97AA-A430D68D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905000"/>
            <a:ext cx="8382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f</a:t>
            </a:r>
          </a:p>
        </p:txBody>
      </p:sp>
      <p:sp>
        <p:nvSpPr>
          <p:cNvPr id="299032" name="Line 24">
            <a:extLst>
              <a:ext uri="{FF2B5EF4-FFF2-40B4-BE49-F238E27FC236}">
                <a16:creationId xmlns:a16="http://schemas.microsoft.com/office/drawing/2014/main" id="{89A56575-3901-217D-E484-FF1A962C48B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6400" y="21336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5">
            <a:extLst>
              <a:ext uri="{FF2B5EF4-FFF2-40B4-BE49-F238E27FC236}">
                <a16:creationId xmlns:a16="http://schemas.microsoft.com/office/drawing/2014/main" id="{AE7A5267-7739-31DD-266E-A86F9DCE8A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52600" y="26670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9034" name="Line 26">
            <a:extLst>
              <a:ext uri="{FF2B5EF4-FFF2-40B4-BE49-F238E27FC236}">
                <a16:creationId xmlns:a16="http://schemas.microsoft.com/office/drawing/2014/main" id="{E7937916-A961-CECC-C489-B4D789AF1F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4384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025" name="Rectangle 6">
            <a:extLst>
              <a:ext uri="{FF2B5EF4-FFF2-40B4-BE49-F238E27FC236}">
                <a16:creationId xmlns:a16="http://schemas.microsoft.com/office/drawing/2014/main" id="{54747F2E-07C9-751C-DA5D-45C03DE89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752600"/>
            <a:ext cx="33528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class B{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f(){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27B6E849-CE58-B707-BE07-C53A76E94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2590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a = new A(3);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b =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a.new</a:t>
            </a:r>
            <a:r>
              <a:rPr lang="zh-CN" alt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B(4);</a:t>
            </a:r>
            <a:endParaRPr lang="en-US" altLang="zh-CN" sz="20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ts val="475"/>
              </a:spcBef>
            </a:pP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b.f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();</a:t>
            </a:r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22A84F77-F5E9-E692-E23A-557272005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313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24C69BC8-763B-81E2-EC3C-834E96B95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B</a:t>
            </a:r>
          </a:p>
        </p:txBody>
      </p:sp>
      <p:sp>
        <p:nvSpPr>
          <p:cNvPr id="26" name="Freeform 20">
            <a:extLst>
              <a:ext uri="{FF2B5EF4-FFF2-40B4-BE49-F238E27FC236}">
                <a16:creationId xmlns:a16="http://schemas.microsoft.com/office/drawing/2014/main" id="{16CFFE5A-9EDA-DE53-5808-05EEFB259AA8}"/>
              </a:ext>
            </a:extLst>
          </p:cNvPr>
          <p:cNvSpPr>
            <a:spLocks/>
          </p:cNvSpPr>
          <p:nvPr/>
        </p:nvSpPr>
        <p:spPr bwMode="auto">
          <a:xfrm>
            <a:off x="76200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202A576B-3A63-C058-1C3A-B7F903F6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8E0112C9-D45E-DCB7-F677-4AF4D307FF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x</a:t>
            </a:r>
          </a:p>
        </p:txBody>
      </p:sp>
      <p:sp>
        <p:nvSpPr>
          <p:cNvPr id="29" name="Rectangle 15">
            <a:extLst>
              <a:ext uri="{FF2B5EF4-FFF2-40B4-BE49-F238E27FC236}">
                <a16:creationId xmlns:a16="http://schemas.microsoft.com/office/drawing/2014/main" id="{5EE33C61-5B54-1154-3EFF-69FC61E91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943600"/>
            <a:ext cx="471487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env</a:t>
            </a: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13E7FC6E-B8C4-37ED-179D-1ABA1F894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943600"/>
            <a:ext cx="447675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A</a:t>
            </a:r>
          </a:p>
        </p:txBody>
      </p:sp>
      <p:sp>
        <p:nvSpPr>
          <p:cNvPr id="31" name="Freeform 20">
            <a:extLst>
              <a:ext uri="{FF2B5EF4-FFF2-40B4-BE49-F238E27FC236}">
                <a16:creationId xmlns:a16="http://schemas.microsoft.com/office/drawing/2014/main" id="{3F3AF662-BCF4-9E7E-731C-E6BC747AC95A}"/>
              </a:ext>
            </a:extLst>
          </p:cNvPr>
          <p:cNvSpPr>
            <a:spLocks/>
          </p:cNvSpPr>
          <p:nvPr/>
        </p:nvSpPr>
        <p:spPr bwMode="auto">
          <a:xfrm>
            <a:off x="1609725" y="5472113"/>
            <a:ext cx="533400" cy="609600"/>
          </a:xfrm>
          <a:custGeom>
            <a:avLst/>
            <a:gdLst>
              <a:gd name="T0" fmla="*/ 2147483647 w 448"/>
              <a:gd name="T1" fmla="*/ 2147483647 h 1440"/>
              <a:gd name="T2" fmla="*/ 2147483647 w 448"/>
              <a:gd name="T3" fmla="*/ 2147483647 h 1440"/>
              <a:gd name="T4" fmla="*/ 2147483647 w 448"/>
              <a:gd name="T5" fmla="*/ 2147483647 h 1440"/>
              <a:gd name="T6" fmla="*/ 2147483647 w 448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1440"/>
              <a:gd name="T14" fmla="*/ 448 w 448"/>
              <a:gd name="T15" fmla="*/ 1440 h 14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1440">
                <a:moveTo>
                  <a:pt x="448" y="1440"/>
                </a:moveTo>
                <a:cubicBezTo>
                  <a:pt x="288" y="1372"/>
                  <a:pt x="128" y="1304"/>
                  <a:pt x="64" y="1104"/>
                </a:cubicBezTo>
                <a:cubicBezTo>
                  <a:pt x="0" y="904"/>
                  <a:pt x="24" y="424"/>
                  <a:pt x="64" y="240"/>
                </a:cubicBezTo>
                <a:cubicBezTo>
                  <a:pt x="104" y="56"/>
                  <a:pt x="264" y="40"/>
                  <a:pt x="304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id="{DC8A075B-E6FA-40E1-F29D-1E53EB39C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1054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link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56CF6F13-F13C-D1C3-C89D-507455EEA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572000"/>
            <a:ext cx="658813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4" name="Line 25">
            <a:extLst>
              <a:ext uri="{FF2B5EF4-FFF2-40B4-BE49-F238E27FC236}">
                <a16:creationId xmlns:a16="http://schemas.microsoft.com/office/drawing/2014/main" id="{71B08AB1-2CDC-A2A1-2033-FBD277E128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5257800"/>
            <a:ext cx="990600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9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9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9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99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9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99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99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9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99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9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8" grpId="0" animBg="1"/>
      <p:bldP spid="299019" grpId="0" animBg="1"/>
      <p:bldP spid="299021" grpId="0" animBg="1"/>
      <p:bldP spid="299022" grpId="0" animBg="1"/>
      <p:bldP spid="299025" grpId="0"/>
      <p:bldP spid="23565" grpId="0" animBg="1"/>
      <p:bldP spid="299028" grpId="0" animBg="1"/>
      <p:bldP spid="299030" grpId="0" animBg="1"/>
      <p:bldP spid="299031" grpId="0" animBg="1"/>
      <p:bldP spid="23" grpId="0"/>
      <p:bldP spid="24" grpId="0" animBg="1"/>
      <p:bldP spid="25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C58C4C67-A6DE-DEE1-A999-FB02EC26C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Method Local Inner Class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3C5D949-412F-3CD1-8E49-6129E0189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846512" cy="4114800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class A{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int f(){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int 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class B{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int g(){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return new B();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4036" name="Text Box 9">
            <a:extLst>
              <a:ext uri="{FF2B5EF4-FFF2-40B4-BE49-F238E27FC236}">
                <a16:creationId xmlns:a16="http://schemas.microsoft.com/office/drawing/2014/main" id="{8DD6B473-1580-33DC-2452-A062EA839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2209800"/>
            <a:ext cx="4419600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dirty="0"/>
              <a:t>To access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y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in the method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g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, y must be heap-allocated (notice var “y” is method f’s local variable). But this violates the JVM semantics, so the Java designers invent the ugly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final</a:t>
            </a:r>
            <a:r>
              <a:rPr lang="en-US" altLang="zh-CN" sz="2000" dirty="0">
                <a:latin typeface="Arial" panose="020B0604020202020204" pitchFamily="34" charset="0"/>
              </a:rPr>
              <a:t>”</a:t>
            </a:r>
            <a:r>
              <a:rPr lang="en-US" altLang="zh-CN" sz="2000" dirty="0"/>
              <a:t> rule</a:t>
            </a:r>
            <a:r>
              <a:rPr lang="en-US" altLang="zh-CN" sz="2000" dirty="0">
                <a:latin typeface="Arial" panose="020B0604020202020204" pitchFamily="34" charset="0"/>
              </a:rPr>
              <a:t>…</a:t>
            </a:r>
            <a:endParaRPr lang="en-US" altLang="zh-CN" sz="2000" dirty="0"/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A243E671-5E6D-F1BF-A273-5EF025076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581400"/>
            <a:ext cx="2438400" cy="1828800"/>
          </a:xfrm>
          <a:prstGeom prst="rec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E076DF90-E65C-6D9C-A793-32EE81236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2C152517-8A37-7CAB-F61C-5EAA274E1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Closures are for compiling of higher-order nested functions</a:t>
            </a:r>
          </a:p>
          <a:p>
            <a:r>
              <a:rPr lang="en-US" altLang="zh-CN" dirty="0"/>
              <a:t>Essentially a data structure holding code pointers + free variables</a:t>
            </a:r>
          </a:p>
          <a:p>
            <a:r>
              <a:rPr lang="en-US" altLang="zh-CN" dirty="0"/>
              <a:t>Closure conversion can be performed on IRs, at compile time</a:t>
            </a:r>
          </a:p>
          <a:p>
            <a:pPr lvl="1"/>
            <a:r>
              <a:rPr lang="en-US" altLang="zh-CN" dirty="0"/>
              <a:t>General rule: source-source conversions always simplify the compiler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F9D5E88-4E75-FC19-24C5-6BBD54F36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723D3F93-C390-B41C-1701-D478EBA89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751512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The first language with higher-order nested function was the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r>
              <a:rPr lang="en-US" altLang="zh-CN" dirty="0">
                <a:solidFill>
                  <a:srgbClr val="0432FF"/>
                </a:solidFill>
              </a:rPr>
              <a:t> calculus </a:t>
            </a:r>
            <a:r>
              <a:rPr lang="en-US" altLang="zh-CN" dirty="0"/>
              <a:t>by Alonzo Church</a:t>
            </a:r>
            <a:r>
              <a:rPr lang="zh-CN" altLang="en-US" dirty="0"/>
              <a:t> </a:t>
            </a:r>
            <a:r>
              <a:rPr lang="en-US" altLang="zh-CN" dirty="0"/>
              <a:t>[1930’]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formalize computation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theoretically, equivalent with Turing machine (Turing,</a:t>
            </a:r>
            <a:r>
              <a:rPr lang="zh-CN" altLang="en-US" dirty="0"/>
              <a:t> </a:t>
            </a:r>
            <a:r>
              <a:rPr lang="en-US" altLang="zh-CN" dirty="0"/>
              <a:t>his Ph.D. student)</a:t>
            </a:r>
          </a:p>
        </p:txBody>
      </p:sp>
      <p:pic>
        <p:nvPicPr>
          <p:cNvPr id="7172" name="图片 3" descr="Church.jpg">
            <a:extLst>
              <a:ext uri="{FF2B5EF4-FFF2-40B4-BE49-F238E27FC236}">
                <a16:creationId xmlns:a16="http://schemas.microsoft.com/office/drawing/2014/main" id="{48B68786-B0D6-9C1E-622D-CBA9DB326C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905000"/>
            <a:ext cx="1600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43C6521-A83D-735C-D276-0DEBA95E50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Closure Conversion History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C0E099B-895C-C861-588F-87870644F5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/>
              <a:t>Very old idea date back to 1960’s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P. J. Landin coined the term (1964), </a:t>
            </a:r>
            <a:r>
              <a:rPr lang="en-US" altLang="zh-CN" i="1" dirty="0">
                <a:solidFill>
                  <a:srgbClr val="0432FF"/>
                </a:solidFill>
              </a:rPr>
              <a:t>The mechanical evaluation of expressions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First used in Sussman &amp; Steel’s Scheme compiler (1975)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Used to compile today’s language with </a:t>
            </a:r>
            <a:r>
              <a:rPr lang="el-GR" altLang="zh-CN" dirty="0">
                <a:solidFill>
                  <a:srgbClr val="0432FF"/>
                </a:solidFill>
              </a:rPr>
              <a:t>λ</a:t>
            </a:r>
            <a:endParaRPr lang="en-US" altLang="zh-CN" dirty="0">
              <a:solidFill>
                <a:srgbClr val="0432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although the names may be different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486C648B-3B4C-0B15-8321-54591D3C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9219" name="内容占位符 2">
            <a:extLst>
              <a:ext uri="{FF2B5EF4-FFF2-40B4-BE49-F238E27FC236}">
                <a16:creationId xmlns:a16="http://schemas.microsoft.com/office/drawing/2014/main" id="{53AE4328-8FEF-ACA7-1B39-C421A36D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 dirty="0"/>
          </a:p>
          <a:p>
            <a:pPr>
              <a:buFont typeface="Wingdings" pitchFamily="2" charset="0"/>
              <a:buNone/>
            </a:pPr>
            <a:endParaRPr lang="en-US" altLang="zh-CN" dirty="0"/>
          </a:p>
          <a:p>
            <a:pPr algn="ctr">
              <a:buFont typeface="Wingdings" pitchFamily="2" charset="0"/>
              <a:buNone/>
            </a:pPr>
            <a:r>
              <a:rPr lang="en-US" altLang="zh-CN" dirty="0"/>
              <a:t>Higher-order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Functions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FACF5BE5-4E18-574A-16A7-95FD1354B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A3D43D0-C585-28ED-D51C-FBB43637C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4724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This is called a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Curry-style</a:t>
            </a:r>
            <a:r>
              <a:rPr lang="en-US" altLang="zh-CN" sz="2000" b="1" dirty="0">
                <a:latin typeface="Courier New" panose="02070309020205020404" pitchFamily="49" charset="0"/>
              </a:rPr>
              <a:t>,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honor of the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mathematician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H.B. Curry.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31A53A-56F3-19B0-0B18-DB0F63AA4A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998594"/>
            <a:ext cx="1981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Refer to non-local variables</a:t>
            </a:r>
            <a:r>
              <a:rPr lang="zh-CN" altLang="en-US" dirty="0"/>
              <a:t> </a:t>
            </a:r>
            <a:r>
              <a:rPr lang="en-US" altLang="zh-CN" dirty="0"/>
              <a:t>(“x”).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F83D04-ED51-5EFC-22AD-BD9C280D103B}"/>
              </a:ext>
            </a:extLst>
          </p:cNvPr>
          <p:cNvCxnSpPr>
            <a:cxnSpLocks/>
          </p:cNvCxnSpPr>
          <p:nvPr/>
        </p:nvCxnSpPr>
        <p:spPr>
          <a:xfrm flipH="1" flipV="1">
            <a:off x="1981200" y="2895600"/>
            <a:ext cx="990600" cy="1295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8758864-218F-8CE2-47ED-2625220AD5C8}"/>
              </a:ext>
            </a:extLst>
          </p:cNvPr>
          <p:cNvCxnSpPr>
            <a:cxnSpLocks/>
          </p:cNvCxnSpPr>
          <p:nvPr/>
        </p:nvCxnSpPr>
        <p:spPr>
          <a:xfrm flipH="1" flipV="1">
            <a:off x="1295400" y="2590800"/>
            <a:ext cx="1600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4">
            <a:extLst>
              <a:ext uri="{FF2B5EF4-FFF2-40B4-BE49-F238E27FC236}">
                <a16:creationId xmlns:a16="http://schemas.microsoft.com/office/drawing/2014/main" id="{E8E8FB45-66AD-1A91-E644-F6E8F4BF08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514600"/>
            <a:ext cx="1981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“f”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nested</a:t>
            </a:r>
            <a:r>
              <a:rPr lang="zh-CN" altLang="en-US" dirty="0"/>
              <a:t> </a:t>
            </a:r>
            <a:r>
              <a:rPr lang="en-US" altLang="zh-CN" dirty="0"/>
              <a:t>(within</a:t>
            </a:r>
            <a:r>
              <a:rPr lang="zh-CN" altLang="en-US" dirty="0"/>
              <a:t> </a:t>
            </a:r>
            <a:r>
              <a:rPr lang="en-US" altLang="zh-CN" dirty="0"/>
              <a:t>“add”).</a:t>
            </a:r>
            <a:endParaRPr lang="zh-CN" altLang="en-US" dirty="0"/>
          </a:p>
        </p:txBody>
      </p:sp>
      <p:cxnSp>
        <p:nvCxnSpPr>
          <p:cNvPr id="6" name="直接箭头连接符 8">
            <a:extLst>
              <a:ext uri="{FF2B5EF4-FFF2-40B4-BE49-F238E27FC236}">
                <a16:creationId xmlns:a16="http://schemas.microsoft.com/office/drawing/2014/main" id="{C917A122-6610-AE1D-69B1-82F4E2FFE6F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828800" y="3400980"/>
            <a:ext cx="1066800" cy="1084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4">
            <a:extLst>
              <a:ext uri="{FF2B5EF4-FFF2-40B4-BE49-F238E27FC236}">
                <a16:creationId xmlns:a16="http://schemas.microsoft.com/office/drawing/2014/main" id="{88C85120-5CC9-CA74-A077-1EE823C35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24780"/>
            <a:ext cx="1981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“f”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high-order.</a:t>
            </a:r>
            <a:endParaRPr lang="zh-CN" altLang="en-US" dirty="0"/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7DB48D44-31B8-F8A3-E596-E0B63D331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1905000"/>
            <a:ext cx="383857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Key</a:t>
            </a:r>
            <a:r>
              <a:rPr lang="zh-CN" altLang="en-US" sz="2400" dirty="0"/>
              <a:t> </a:t>
            </a:r>
            <a:r>
              <a:rPr lang="en-US" altLang="zh-CN" sz="2400" dirty="0"/>
              <a:t>problem:</a:t>
            </a:r>
            <a:r>
              <a:rPr lang="zh-CN" altLang="en-US" sz="2400" dirty="0"/>
              <a:t> </a:t>
            </a:r>
            <a:r>
              <a:rPr lang="en-US" altLang="zh-CN" sz="2400" dirty="0"/>
              <a:t>what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“f”</a:t>
            </a:r>
            <a:r>
              <a:rPr lang="zh-CN" altLang="en-US" sz="2400" dirty="0"/>
              <a:t> </a:t>
            </a:r>
            <a:r>
              <a:rPr lang="en-US" altLang="zh-CN" sz="2400" dirty="0"/>
              <a:t>(or</a:t>
            </a:r>
            <a:r>
              <a:rPr lang="zh-CN" altLang="en-US" sz="2400" dirty="0"/>
              <a:t> </a:t>
            </a:r>
            <a:r>
              <a:rPr lang="en-US" altLang="zh-CN" sz="2400" dirty="0"/>
              <a:t>“g”)?</a:t>
            </a:r>
          </a:p>
          <a:p>
            <a:pPr eaLnBrk="1" hangingPunct="1"/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we</a:t>
            </a:r>
            <a:r>
              <a:rPr lang="zh-CN" altLang="en-US" sz="2400" dirty="0"/>
              <a:t> </a:t>
            </a:r>
            <a:r>
              <a:rPr lang="en-US" altLang="zh-CN" sz="2400" dirty="0"/>
              <a:t>compile</a:t>
            </a:r>
            <a:r>
              <a:rPr lang="zh-CN" altLang="en-US" sz="2400" dirty="0"/>
              <a:t> </a:t>
            </a:r>
            <a:r>
              <a:rPr lang="en-US" altLang="zh-CN" sz="2400" dirty="0"/>
              <a:t>“f”</a:t>
            </a:r>
            <a:r>
              <a:rPr lang="zh-CN" altLang="en-US" sz="2400" dirty="0"/>
              <a:t> </a:t>
            </a:r>
            <a:r>
              <a:rPr lang="en-US" altLang="zh-CN" sz="2400" dirty="0"/>
              <a:t>just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function</a:t>
            </a:r>
            <a:r>
              <a:rPr lang="zh-CN" altLang="en-US" sz="2400" dirty="0"/>
              <a:t> </a:t>
            </a:r>
            <a:r>
              <a:rPr lang="en-US" altLang="zh-CN" sz="2400" dirty="0"/>
              <a:t>pointer</a:t>
            </a:r>
            <a:r>
              <a:rPr lang="zh-CN" altLang="en-US" sz="2400" dirty="0"/>
              <a:t> </a:t>
            </a:r>
            <a:r>
              <a:rPr lang="en-US" altLang="zh-CN" sz="2400" dirty="0"/>
              <a:t>(code</a:t>
            </a:r>
            <a:r>
              <a:rPr lang="zh-CN" altLang="en-US" sz="2400" dirty="0"/>
              <a:t> </a:t>
            </a:r>
            <a:r>
              <a:rPr lang="en-US" altLang="zh-CN" sz="2400" dirty="0"/>
              <a:t>address)?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126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4" grpId="0"/>
      <p:bldP spid="4" grpId="1"/>
      <p:bldP spid="8" grpId="0"/>
      <p:bldP spid="8" grpId="1"/>
      <p:bldP spid="27" grpId="0"/>
      <p:bldP spid="2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D376555D-4FCE-7547-10BA-74640D9B6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Stack</a:t>
            </a:r>
            <a:r>
              <a:rPr lang="zh-CN" altLang="en-US"/>
              <a:t> </a:t>
            </a:r>
            <a:r>
              <a:rPr lang="en-US" altLang="zh-CN"/>
              <a:t>Frames</a:t>
            </a:r>
            <a:endParaRPr lang="en-US" altLang="zh-CN" dirty="0"/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451CA99F-E6CC-03D5-CA72-1DA7C85C51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017713"/>
            <a:ext cx="3962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add(int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f(int y){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return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x+y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return f;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g = add(3);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n = g(4);</a:t>
            </a:r>
          </a:p>
        </p:txBody>
      </p:sp>
      <p:sp>
        <p:nvSpPr>
          <p:cNvPr id="12292" name="Rectangle 5">
            <a:extLst>
              <a:ext uri="{FF2B5EF4-FFF2-40B4-BE49-F238E27FC236}">
                <a16:creationId xmlns:a16="http://schemas.microsoft.com/office/drawing/2014/main" id="{8625CCB2-E911-251A-506E-DEBB8EFF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12293" name="Rectangle 9">
            <a:extLst>
              <a:ext uri="{FF2B5EF4-FFF2-40B4-BE49-F238E27FC236}">
                <a16:creationId xmlns:a16="http://schemas.microsoft.com/office/drawing/2014/main" id="{D8C9DD97-7F64-7A6C-40EC-61273CC26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F187E7A-E953-64A2-50B3-0D64D71F6B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x: 3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98654FFC-605A-B05D-F626-AF32A446E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ret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addr</a:t>
            </a:r>
            <a:endParaRPr lang="en-US" altLang="zh-CN" sz="2000" dirty="0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FFA2CF8E-425D-AF01-834D-010E48646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6011E1F-3D23-8BE4-C5B7-7C31E74BF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f</a:t>
            </a:r>
          </a:p>
        </p:txBody>
      </p:sp>
      <p:sp>
        <p:nvSpPr>
          <p:cNvPr id="10" name="Rectangle 14">
            <a:extLst>
              <a:ext uri="{FF2B5EF4-FFF2-40B4-BE49-F238E27FC236}">
                <a16:creationId xmlns:a16="http://schemas.microsoft.com/office/drawing/2014/main" id="{945D67E2-5373-4DFE-553D-E65B1D6F5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7CB399C3-FB06-797E-4F2D-7583E7424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2" name="Rectangle 16">
            <a:extLst>
              <a:ext uri="{FF2B5EF4-FFF2-40B4-BE49-F238E27FC236}">
                <a16:creationId xmlns:a16="http://schemas.microsoft.com/office/drawing/2014/main" id="{00D8C0E4-0BDD-3EB6-F655-F44316557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bp</a:t>
            </a: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68053AA2-B065-295F-3C4B-E359BFE07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5410200"/>
            <a:ext cx="762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sp</a:t>
            </a:r>
          </a:p>
        </p:txBody>
      </p:sp>
      <p:sp>
        <p:nvSpPr>
          <p:cNvPr id="14" name="Line 18">
            <a:extLst>
              <a:ext uri="{FF2B5EF4-FFF2-40B4-BE49-F238E27FC236}">
                <a16:creationId xmlns:a16="http://schemas.microsoft.com/office/drawing/2014/main" id="{B526EF88-691C-7278-1673-AE746F4B07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45720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Line 19">
            <a:extLst>
              <a:ext uri="{FF2B5EF4-FFF2-40B4-BE49-F238E27FC236}">
                <a16:creationId xmlns:a16="http://schemas.microsoft.com/office/drawing/2014/main" id="{F12ECE24-040D-79D9-3A27-342213BC8B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5638800"/>
            <a:ext cx="685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59E0EED1-69C0-E404-5658-F14744C69BC7}"/>
              </a:ext>
            </a:extLst>
          </p:cNvPr>
          <p:cNvSpPr/>
          <p:nvPr/>
        </p:nvSpPr>
        <p:spPr>
          <a:xfrm>
            <a:off x="76200" y="42672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8" name="曲线连接符 17">
            <a:extLst>
              <a:ext uri="{FF2B5EF4-FFF2-40B4-BE49-F238E27FC236}">
                <a16:creationId xmlns:a16="http://schemas.microsoft.com/office/drawing/2014/main" id="{B3876863-2521-1BF6-E832-75253885AD06}"/>
              </a:ext>
            </a:extLst>
          </p:cNvPr>
          <p:cNvCxnSpPr>
            <a:cxnSpLocks/>
          </p:cNvCxnSpPr>
          <p:nvPr/>
        </p:nvCxnSpPr>
        <p:spPr>
          <a:xfrm rot="10800000">
            <a:off x="1524000" y="2590800"/>
            <a:ext cx="3276600" cy="22098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5">
            <a:extLst>
              <a:ext uri="{FF2B5EF4-FFF2-40B4-BE49-F238E27FC236}">
                <a16:creationId xmlns:a16="http://schemas.microsoft.com/office/drawing/2014/main" id="{3E58B8DE-66E6-E93C-4EA7-704EAF02C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7FA85DEF-C2C7-4B6D-D421-48A86D204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3" name="右箭头 22">
            <a:extLst>
              <a:ext uri="{FF2B5EF4-FFF2-40B4-BE49-F238E27FC236}">
                <a16:creationId xmlns:a16="http://schemas.microsoft.com/office/drawing/2014/main" id="{0399FD6C-4B33-6728-5FA8-4FEFB0A026E4}"/>
              </a:ext>
            </a:extLst>
          </p:cNvPr>
          <p:cNvSpPr/>
          <p:nvPr/>
        </p:nvSpPr>
        <p:spPr>
          <a:xfrm>
            <a:off x="76200" y="4572000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Rectangle 5">
            <a:extLst>
              <a:ext uri="{FF2B5EF4-FFF2-40B4-BE49-F238E27FC236}">
                <a16:creationId xmlns:a16="http://schemas.microsoft.com/office/drawing/2014/main" id="{5DC29D53-0399-2325-5CFC-B83F7D88B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286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...</a:t>
            </a:r>
            <a:endParaRPr lang="en-US" altLang="zh-CN" sz="200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1906B7EE-B0B2-0963-3000-061C674FC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743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B8CE1038-CCDF-A97A-368A-78A236F2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200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y: 4</a:t>
            </a:r>
          </a:p>
        </p:txBody>
      </p:sp>
      <p:sp>
        <p:nvSpPr>
          <p:cNvPr id="27" name="Rectangle 11">
            <a:extLst>
              <a:ext uri="{FF2B5EF4-FFF2-40B4-BE49-F238E27FC236}">
                <a16:creationId xmlns:a16="http://schemas.microsoft.com/office/drawing/2014/main" id="{73A3B83B-617E-8E95-9303-2160AC90F9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36576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 dirty="0"/>
              <a:t>ret</a:t>
            </a:r>
            <a:r>
              <a:rPr lang="zh-CN" altLang="en-US" sz="2000" dirty="0"/>
              <a:t> </a:t>
            </a:r>
            <a:r>
              <a:rPr lang="en-US" altLang="zh-CN" sz="2000" dirty="0" err="1"/>
              <a:t>addr</a:t>
            </a:r>
            <a:endParaRPr lang="en-US" altLang="zh-CN" sz="2000" dirty="0"/>
          </a:p>
        </p:txBody>
      </p:sp>
      <p:sp>
        <p:nvSpPr>
          <p:cNvPr id="28" name="Rectangle 12">
            <a:extLst>
              <a:ext uri="{FF2B5EF4-FFF2-40B4-BE49-F238E27FC236}">
                <a16:creationId xmlns:a16="http://schemas.microsoft.com/office/drawing/2014/main" id="{14126B78-4317-FA60-56C2-2D399DFFA2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114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old bp</a:t>
            </a:r>
          </a:p>
        </p:txBody>
      </p:sp>
      <p:sp>
        <p:nvSpPr>
          <p:cNvPr id="29" name="Rectangle 13">
            <a:extLst>
              <a:ext uri="{FF2B5EF4-FFF2-40B4-BE49-F238E27FC236}">
                <a16:creationId xmlns:a16="http://schemas.microsoft.com/office/drawing/2014/main" id="{22C62E67-6137-734B-AA19-1F0AD3A3B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5720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...</a:t>
            </a:r>
          </a:p>
        </p:txBody>
      </p:sp>
      <p:sp>
        <p:nvSpPr>
          <p:cNvPr id="30" name="Rectangle 14">
            <a:extLst>
              <a:ext uri="{FF2B5EF4-FFF2-40B4-BE49-F238E27FC236}">
                <a16:creationId xmlns:a16="http://schemas.microsoft.com/office/drawing/2014/main" id="{019B885B-B305-864B-EDA1-81C666E46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0292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en-US" altLang="zh-CN" sz="2000">
              <a:solidFill>
                <a:schemeClr val="hlink"/>
              </a:solidFill>
            </a:endParaRPr>
          </a:p>
        </p:txBody>
      </p:sp>
      <p:sp>
        <p:nvSpPr>
          <p:cNvPr id="31" name="Rectangle 15">
            <a:extLst>
              <a:ext uri="{FF2B5EF4-FFF2-40B4-BE49-F238E27FC236}">
                <a16:creationId xmlns:a16="http://schemas.microsoft.com/office/drawing/2014/main" id="{4B32BED8-7F10-F67C-BA44-C1863626C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4864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A71A8C-2774-B2BF-A9CF-C06412196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FF0000"/>
                </a:solidFill>
              </a:rPr>
              <a:t>But where to find “x”?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61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9472</TotalTime>
  <Words>3675</Words>
  <Application>Microsoft Macintosh PowerPoint</Application>
  <PresentationFormat>全屏显示(4:3)</PresentationFormat>
  <Paragraphs>674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Arial</vt:lpstr>
      <vt:lpstr>Courier New</vt:lpstr>
      <vt:lpstr>Tahoma</vt:lpstr>
      <vt:lpstr>Verdana</vt:lpstr>
      <vt:lpstr>Wingdings</vt:lpstr>
      <vt:lpstr>Blends</vt:lpstr>
      <vt:lpstr> Closure</vt:lpstr>
      <vt:lpstr>Middle End</vt:lpstr>
      <vt:lpstr>IRs are diverse</vt:lpstr>
      <vt:lpstr>Closure-passing style</vt:lpstr>
      <vt:lpstr>Closure Conversion History</vt:lpstr>
      <vt:lpstr>Closure Conversion History</vt:lpstr>
      <vt:lpstr> </vt:lpstr>
      <vt:lpstr>Example</vt:lpstr>
      <vt:lpstr>Stack Frames</vt:lpstr>
      <vt:lpstr>Key observation</vt:lpstr>
      <vt:lpstr> </vt:lpstr>
      <vt:lpstr>Heap allocating escaped vars.</vt:lpstr>
      <vt:lpstr>Moral</vt:lpstr>
      <vt:lpstr> </vt:lpstr>
      <vt:lpstr>Closure Conversion</vt:lpstr>
      <vt:lpstr>To make the conversion explicit at IR level</vt:lpstr>
      <vt:lpstr>Algorithms</vt:lpstr>
      <vt:lpstr>Free var. example</vt:lpstr>
      <vt:lpstr>Closure conversion algorithm</vt:lpstr>
      <vt:lpstr>Clousure conversion example</vt:lpstr>
      <vt:lpstr>Clousure conversion example</vt:lpstr>
      <vt:lpstr>Clousure conversion example</vt:lpstr>
      <vt:lpstr>Clousure conversion example</vt:lpstr>
      <vt:lpstr>Clousure conversion example</vt:lpstr>
      <vt:lpstr>Flattening</vt:lpstr>
      <vt:lpstr>Closure invocation</vt:lpstr>
      <vt:lpstr>Closure invocation</vt:lpstr>
      <vt:lpstr>Closure invocation</vt:lpstr>
      <vt:lpstr>Closure invocation</vt:lpstr>
      <vt:lpstr>Moral</vt:lpstr>
      <vt:lpstr> </vt:lpstr>
      <vt:lpstr>Closure conversion algorithm</vt:lpstr>
      <vt:lpstr>Closure conversion examples</vt:lpstr>
      <vt:lpstr>Putting all together</vt:lpstr>
      <vt:lpstr>Flattening</vt:lpstr>
      <vt:lpstr>Flat Closures</vt:lpstr>
      <vt:lpstr>Moral</vt:lpstr>
      <vt:lpstr> </vt:lpstr>
      <vt:lpstr>From Closure to Inner Class</vt:lpstr>
      <vt:lpstr>From Closure to Inner Class</vt:lpstr>
      <vt:lpstr>Method Local Inner Class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bj.hua@outlook.com</cp:lastModifiedBy>
  <cp:revision>4543</cp:revision>
  <cp:lastPrinted>1601-01-01T00:00:00Z</cp:lastPrinted>
  <dcterms:created xsi:type="dcterms:W3CDTF">1601-01-01T00:00:00Z</dcterms:created>
  <dcterms:modified xsi:type="dcterms:W3CDTF">2024-06-24T16:00:42Z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