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81" r:id="rId4"/>
    <p:sldId id="284" r:id="rId5"/>
    <p:sldId id="285" r:id="rId6"/>
    <p:sldId id="286" r:id="rId7"/>
    <p:sldId id="314" r:id="rId8"/>
    <p:sldId id="287" r:id="rId9"/>
    <p:sldId id="300" r:id="rId10"/>
    <p:sldId id="288" r:id="rId11"/>
    <p:sldId id="289" r:id="rId12"/>
    <p:sldId id="301" r:id="rId13"/>
    <p:sldId id="295" r:id="rId14"/>
    <p:sldId id="302" r:id="rId15"/>
    <p:sldId id="303" r:id="rId16"/>
    <p:sldId id="293" r:id="rId17"/>
    <p:sldId id="291" r:id="rId18"/>
    <p:sldId id="304" r:id="rId19"/>
    <p:sldId id="305" r:id="rId20"/>
    <p:sldId id="306" r:id="rId21"/>
    <p:sldId id="297" r:id="rId22"/>
    <p:sldId id="298" r:id="rId23"/>
    <p:sldId id="307" r:id="rId24"/>
    <p:sldId id="309" r:id="rId25"/>
    <p:sldId id="299" r:id="rId26"/>
    <p:sldId id="308" r:id="rId27"/>
    <p:sldId id="310" r:id="rId28"/>
    <p:sldId id="313" r:id="rId29"/>
    <p:sldId id="312" r:id="rId3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DEEBF7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7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928" y="168"/>
      </p:cViewPr>
      <p:guideLst>
        <p:guide orient="horz" pos="2136"/>
        <p:guide pos="389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4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2022/7/5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hon/cpython/blob/3.9/Grammar/python.gra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" altLang="en-US" sz="4800" dirty="0"/>
              <a:t>Formal Method 2020-Autumn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" altLang="zh-CN" sz="2400" dirty="0"/>
              <a:t>Review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01</a:t>
            </a:r>
            <a:endParaRPr lang="en" altLang="zh-CN" sz="2400" dirty="0"/>
          </a:p>
          <a:p>
            <a:endParaRPr lang="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回顾：形式文法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CB7899-1D05-6248-B23A-8E7390781D16}"/>
              </a:ext>
            </a:extLst>
          </p:cNvPr>
          <p:cNvSpPr txBox="1"/>
          <p:nvPr/>
        </p:nvSpPr>
        <p:spPr>
          <a:xfrm>
            <a:off x="480722" y="155888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描述形式系统的符号工具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2C970B-7071-AD43-9FF1-D5081A851973}"/>
              </a:ext>
            </a:extLst>
          </p:cNvPr>
          <p:cNvSpPr txBox="1"/>
          <p:nvPr/>
        </p:nvSpPr>
        <p:spPr>
          <a:xfrm>
            <a:off x="480722" y="2108847"/>
            <a:ext cx="903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（非终结符）、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（终结符）、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（顶层非终结符）、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（规则）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D4339F-A0E0-0B47-9DA5-013D2771CD9F}"/>
              </a:ext>
            </a:extLst>
          </p:cNvPr>
          <p:cNvSpPr txBox="1"/>
          <p:nvPr/>
        </p:nvSpPr>
        <p:spPr>
          <a:xfrm>
            <a:off x="888227" y="2684655"/>
            <a:ext cx="6356227" cy="322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600" b="1" dirty="0">
                <a:latin typeface="Courier New" panose="02070309020205020404" pitchFamily="49" charset="0"/>
              </a:rPr>
              <a:t>// SLP as in Tiger book chap. 1 (simplified):</a:t>
            </a:r>
          </a:p>
          <a:p>
            <a:pPr>
              <a:lnSpc>
                <a:spcPct val="80000"/>
              </a:lnSpc>
            </a:pPr>
            <a:endParaRPr lang="en-US" altLang="zh-CN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600" b="1" i="1" dirty="0">
                <a:latin typeface="Courier New" panose="02070309020205020404" pitchFamily="49" charset="0"/>
              </a:rPr>
              <a:t>N</a:t>
            </a:r>
            <a:r>
              <a:rPr lang="en-US" altLang="zh-CN" sz="1600" b="1" dirty="0">
                <a:latin typeface="Courier New" panose="02070309020205020404" pitchFamily="49" charset="0"/>
              </a:rPr>
              <a:t> = {S, E}</a:t>
            </a:r>
          </a:p>
          <a:p>
            <a:pPr>
              <a:lnSpc>
                <a:spcPct val="80000"/>
              </a:lnSpc>
            </a:pPr>
            <a:r>
              <a:rPr lang="en-US" altLang="zh-CN" sz="1600" b="1" i="1" dirty="0">
                <a:latin typeface="Courier New" panose="02070309020205020404" pitchFamily="49" charset="0"/>
              </a:rPr>
              <a:t>T</a:t>
            </a:r>
            <a:r>
              <a:rPr lang="en-US" altLang="zh-CN" sz="1600" b="1" dirty="0">
                <a:latin typeface="Courier New" panose="02070309020205020404" pitchFamily="49" charset="0"/>
              </a:rPr>
              <a:t> = {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SEMICOLON</a:t>
            </a:r>
            <a:r>
              <a:rPr lang="en-US" altLang="zh-CN" sz="1600" b="1" dirty="0">
                <a:latin typeface="Courier New" panose="02070309020205020404" pitchFamily="49" charset="0"/>
              </a:rPr>
              <a:t>,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1600" b="1" dirty="0">
                <a:latin typeface="Courier New" panose="02070309020205020404" pitchFamily="49" charset="0"/>
              </a:rPr>
              <a:t>,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NUM,</a:t>
            </a: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PLUS,</a:t>
            </a: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TIMES,</a:t>
            </a: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600" b="1" dirty="0">
                <a:latin typeface="Courier New" panose="02070309020205020404" pitchFamily="49" charset="0"/>
              </a:rPr>
              <a:t>,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ASSIGN,</a:t>
            </a: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endParaRPr lang="en-US" altLang="zh-CN" sz="16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PRINT,</a:t>
            </a: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LPAREN,</a:t>
            </a:r>
            <a:r>
              <a:rPr lang="zh-CN" altLang="en-US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RPAREN</a:t>
            </a:r>
            <a:r>
              <a:rPr lang="en-US" altLang="zh-CN" sz="16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altLang="zh-CN" sz="1600" b="1" i="1" dirty="0">
                <a:latin typeface="Courier New" panose="02070309020205020404" pitchFamily="49" charset="0"/>
              </a:rPr>
              <a:t>S</a:t>
            </a:r>
            <a:r>
              <a:rPr lang="en-US" altLang="zh-CN" sz="1600" b="1" dirty="0">
                <a:latin typeface="Courier New" panose="02070309020205020404" pitchFamily="49" charset="0"/>
              </a:rPr>
              <a:t> = S</a:t>
            </a:r>
          </a:p>
          <a:p>
            <a:pPr>
              <a:lnSpc>
                <a:spcPct val="80000"/>
              </a:lnSpc>
            </a:pPr>
            <a:endParaRPr lang="en-US" altLang="zh-CN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latin typeface="Courier New" panose="02070309020205020404" pitchFamily="49" charset="0"/>
              </a:rPr>
              <a:t>S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-&gt; </a:t>
            </a:r>
            <a:r>
              <a:rPr lang="en-US" altLang="zh-CN" sz="1600" b="1" dirty="0">
                <a:latin typeface="Courier New" panose="02070309020205020404" pitchFamily="49" charset="0"/>
              </a:rPr>
              <a:t>S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SEMICOLON </a:t>
            </a:r>
            <a:r>
              <a:rPr lang="en-US" altLang="zh-CN" sz="1600" b="1" dirty="0">
                <a:latin typeface="Courier New" panose="02070309020205020404" pitchFamily="49" charset="0"/>
              </a:rPr>
              <a:t>S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ID ASSIGN </a:t>
            </a: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PRINT LPAREN </a:t>
            </a: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RPAREN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-&gt; ID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NUM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</a:t>
            </a: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PLUS </a:t>
            </a: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| </a:t>
            </a: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  <a:r>
              <a:rPr lang="en-US" altLang="zh-CN" sz="16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TIMES </a:t>
            </a:r>
            <a:r>
              <a:rPr lang="en-US" altLang="zh-CN" sz="1600" b="1" dirty="0">
                <a:latin typeface="Courier New" panose="02070309020205020404" pitchFamily="49" charset="0"/>
              </a:rPr>
              <a:t>E</a:t>
            </a:r>
          </a:p>
          <a:p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CFC88A-2A01-474E-B9A4-7CFF62ED86EC}"/>
              </a:ext>
            </a:extLst>
          </p:cNvPr>
          <p:cNvSpPr txBox="1"/>
          <p:nvPr/>
        </p:nvSpPr>
        <p:spPr>
          <a:xfrm>
            <a:off x="608962" y="6020199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CPython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 Grammar (PEG)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BAEAFC-DB52-2A4F-94F0-2DE7E4D37C04}"/>
              </a:ext>
            </a:extLst>
          </p:cNvPr>
          <p:cNvSpPr txBox="1"/>
          <p:nvPr/>
        </p:nvSpPr>
        <p:spPr>
          <a:xfrm>
            <a:off x="608962" y="556506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CFG &amp; PEG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32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>
            <a:extLst>
              <a:ext uri="{FF2B5EF4-FFF2-40B4-BE49-F238E27FC236}">
                <a16:creationId xmlns:a16="http://schemas.microsoft.com/office/drawing/2014/main" id="{72567C9A-E9E1-BB4B-B26D-36784A33B24E}"/>
              </a:ext>
            </a:extLst>
          </p:cNvPr>
          <p:cNvSpPr/>
          <p:nvPr/>
        </p:nvSpPr>
        <p:spPr>
          <a:xfrm>
            <a:off x="3255607" y="3117033"/>
            <a:ext cx="2146048" cy="536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6FAF125-3C8A-3546-956E-F056E29B2D21}"/>
              </a:ext>
            </a:extLst>
          </p:cNvPr>
          <p:cNvSpPr/>
          <p:nvPr/>
        </p:nvSpPr>
        <p:spPr>
          <a:xfrm>
            <a:off x="3233361" y="2345794"/>
            <a:ext cx="2146048" cy="536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回顾：命题逻辑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7F3272-4579-AF48-AF2C-0C18246AE547}"/>
              </a:ext>
            </a:extLst>
          </p:cNvPr>
          <p:cNvSpPr txBox="1"/>
          <p:nvPr/>
        </p:nvSpPr>
        <p:spPr>
          <a:xfrm>
            <a:off x="480722" y="15588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符号系统：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FD4D0E-DEF7-D14D-9462-215FC550505A}"/>
                  </a:ext>
                </a:extLst>
              </p:cNvPr>
              <p:cNvSpPr txBox="1"/>
              <p:nvPr/>
            </p:nvSpPr>
            <p:spPr>
              <a:xfrm>
                <a:off x="2204271" y="1558881"/>
                <a:ext cx="5715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  ::= 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dirty="0"/>
                      <m:t>|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/>
                      <m:t>|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/>
                      <m:t>|</m:t>
                    </m:r>
                    <m:r>
                      <a:rPr kumimoji="1"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FD4D0E-DEF7-D14D-9462-215FC5505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71" y="1558881"/>
                <a:ext cx="5715228" cy="400110"/>
              </a:xfrm>
              <a:prstGeom prst="rect">
                <a:avLst/>
              </a:prstGeom>
              <a:blipFill>
                <a:blip r:embed="rId2"/>
                <a:stretch>
                  <a:fillRect t="-3125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37DF36D-142C-B846-ADAD-A549AE056151}"/>
              </a:ext>
            </a:extLst>
          </p:cNvPr>
          <p:cNvSpPr txBox="1"/>
          <p:nvPr/>
        </p:nvSpPr>
        <p:spPr>
          <a:xfrm>
            <a:off x="480722" y="229967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证明系统：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E9A56E-32B3-E247-A1A1-8692662DAB29}"/>
              </a:ext>
            </a:extLst>
          </p:cNvPr>
          <p:cNvSpPr txBox="1"/>
          <p:nvPr/>
        </p:nvSpPr>
        <p:spPr>
          <a:xfrm>
            <a:off x="480721" y="411026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推导规则：语法制导的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8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条规则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068D17-5E9D-0043-BB08-1521CAB162BF}"/>
              </a:ext>
            </a:extLst>
          </p:cNvPr>
          <p:cNvSpPr txBox="1"/>
          <p:nvPr/>
        </p:nvSpPr>
        <p:spPr>
          <a:xfrm>
            <a:off x="480720" y="4851065"/>
            <a:ext cx="176202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语义学：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真值表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集合论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04EEFD3-3EAC-2C42-BA39-F83FFF50EC81}"/>
              </a:ext>
            </a:extLst>
          </p:cNvPr>
          <p:cNvCxnSpPr>
            <a:cxnSpLocks/>
          </p:cNvCxnSpPr>
          <p:nvPr/>
        </p:nvCxnSpPr>
        <p:spPr>
          <a:xfrm>
            <a:off x="3013544" y="2987288"/>
            <a:ext cx="27249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1DACA8F-25F4-4047-B393-78BD225C01C2}"/>
                  </a:ext>
                </a:extLst>
              </p:cNvPr>
              <p:cNvSpPr txBox="1"/>
              <p:nvPr/>
            </p:nvSpPr>
            <p:spPr>
              <a:xfrm>
                <a:off x="3178556" y="3175004"/>
                <a:ext cx="2362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1DACA8F-25F4-4047-B393-78BD225C0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556" y="3175004"/>
                <a:ext cx="23624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5536420-F485-CE4A-A958-CD2774F3345E}"/>
                  </a:ext>
                </a:extLst>
              </p:cNvPr>
              <p:cNvSpPr txBox="1"/>
              <p:nvPr/>
            </p:nvSpPr>
            <p:spPr>
              <a:xfrm>
                <a:off x="3264959" y="2436902"/>
                <a:ext cx="21896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1…</m:t>
                      </m:r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5536420-F485-CE4A-A958-CD2774F33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959" y="2436902"/>
                <a:ext cx="2189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AC37D2-227D-484E-A8F2-73BA8237B45F}"/>
                  </a:ext>
                </a:extLst>
              </p:cNvPr>
              <p:cNvSpPr txBox="1"/>
              <p:nvPr/>
            </p:nvSpPr>
            <p:spPr>
              <a:xfrm>
                <a:off x="5621472" y="2776339"/>
                <a:ext cx="1054100" cy="37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AC37D2-227D-484E-A8F2-73BA8237B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472" y="2776339"/>
                <a:ext cx="1054100" cy="373414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41BF88E4-82E3-3B4E-A684-D6717219FA1A}"/>
              </a:ext>
            </a:extLst>
          </p:cNvPr>
          <p:cNvCxnSpPr>
            <a:cxnSpLocks/>
          </p:cNvCxnSpPr>
          <p:nvPr/>
        </p:nvCxnSpPr>
        <p:spPr>
          <a:xfrm flipH="1">
            <a:off x="2560320" y="2987288"/>
            <a:ext cx="453224" cy="26479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865D0E13-B094-BB4D-A679-661EA3244835}"/>
              </a:ext>
            </a:extLst>
          </p:cNvPr>
          <p:cNvSpPr txBox="1"/>
          <p:nvPr/>
        </p:nvSpPr>
        <p:spPr>
          <a:xfrm>
            <a:off x="2016581" y="32185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推导</a:t>
            </a: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785B4B0D-16BA-1646-8631-569CA190B1F7}"/>
              </a:ext>
            </a:extLst>
          </p:cNvPr>
          <p:cNvCxnSpPr>
            <a:cxnSpLocks/>
          </p:cNvCxnSpPr>
          <p:nvPr/>
        </p:nvCxnSpPr>
        <p:spPr>
          <a:xfrm>
            <a:off x="6392849" y="3119685"/>
            <a:ext cx="524786" cy="25276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6DCEED68-4ACB-7841-894E-A0F9420BA794}"/>
              </a:ext>
            </a:extLst>
          </p:cNvPr>
          <p:cNvSpPr txBox="1"/>
          <p:nvPr/>
        </p:nvSpPr>
        <p:spPr>
          <a:xfrm>
            <a:off x="6844348" y="341092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推导规则名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4DA0970-72C1-8C40-B8E6-5D972442EEAC}"/>
              </a:ext>
            </a:extLst>
          </p:cNvPr>
          <p:cNvSpPr txBox="1"/>
          <p:nvPr/>
        </p:nvSpPr>
        <p:spPr>
          <a:xfrm>
            <a:off x="5454594" y="204405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前提</a:t>
            </a:r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DA5871F-962D-E041-A5BE-48C08AD90576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4306385" y="2205925"/>
            <a:ext cx="1073024" cy="13986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791B872C-D40D-094A-A986-B8AD11900F6E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4328631" y="3653053"/>
            <a:ext cx="1050778" cy="21765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ECA99AB7-651D-2243-9652-8150115F8B3D}"/>
              </a:ext>
            </a:extLst>
          </p:cNvPr>
          <p:cNvSpPr txBox="1"/>
          <p:nvPr/>
        </p:nvSpPr>
        <p:spPr>
          <a:xfrm>
            <a:off x="5364948" y="371958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FF0000"/>
                </a:solidFill>
              </a:rPr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300711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 构造主义逻辑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7F3272-4579-AF48-AF2C-0C18246AE547}"/>
              </a:ext>
            </a:extLst>
          </p:cNvPr>
          <p:cNvSpPr txBox="1"/>
          <p:nvPr/>
        </p:nvSpPr>
        <p:spPr>
          <a:xfrm>
            <a:off x="480722" y="155888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符号系统：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FD4D0E-DEF7-D14D-9462-215FC550505A}"/>
                  </a:ext>
                </a:extLst>
              </p:cNvPr>
              <p:cNvSpPr txBox="1"/>
              <p:nvPr/>
            </p:nvSpPr>
            <p:spPr>
              <a:xfrm>
                <a:off x="2204271" y="1558881"/>
                <a:ext cx="57152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  ::= 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dirty="0"/>
                      <m:t>|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zh-CN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/>
                      <m:t>|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EFD4D0E-DEF7-D14D-9462-215FC5505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71" y="1558881"/>
                <a:ext cx="5715228" cy="400110"/>
              </a:xfrm>
              <a:prstGeom prst="rect">
                <a:avLst/>
              </a:prstGeom>
              <a:blipFill>
                <a:blip r:embed="rId2"/>
                <a:stretch>
                  <a:fillRect t="-3125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37DF36D-142C-B846-ADAD-A549AE056151}"/>
              </a:ext>
            </a:extLst>
          </p:cNvPr>
          <p:cNvSpPr txBox="1"/>
          <p:nvPr/>
        </p:nvSpPr>
        <p:spPr>
          <a:xfrm>
            <a:off x="480720" y="256568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证明系统：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E9A56E-32B3-E247-A1A1-8692662DAB29}"/>
              </a:ext>
            </a:extLst>
          </p:cNvPr>
          <p:cNvSpPr txBox="1"/>
          <p:nvPr/>
        </p:nvSpPr>
        <p:spPr>
          <a:xfrm>
            <a:off x="480720" y="3282850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推导规则：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068D17-5E9D-0043-BB08-1521CAB162BF}"/>
              </a:ext>
            </a:extLst>
          </p:cNvPr>
          <p:cNvSpPr txBox="1"/>
          <p:nvPr/>
        </p:nvSpPr>
        <p:spPr>
          <a:xfrm>
            <a:off x="480720" y="4000012"/>
            <a:ext cx="436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语义学：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格（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lattice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海廷代数 （</a:t>
            </a:r>
            <a:r>
              <a:rPr kumimoji="1" lang="en-US" altLang="zh-CN" sz="2000" dirty="0" err="1"/>
              <a:t>Heyting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algebra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EA60EC-8154-9C4D-8E9E-C104BF94E3E5}"/>
                  </a:ext>
                </a:extLst>
              </p:cNvPr>
              <p:cNvSpPr/>
              <p:nvPr/>
            </p:nvSpPr>
            <p:spPr>
              <a:xfrm>
                <a:off x="2910232" y="2012214"/>
                <a:ext cx="32047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没有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将</m:t>
                      </m:r>
                      <m:r>
                        <a:rPr kumimoji="1" lang="zh-CN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被</m:t>
                      </m:r>
                      <m:r>
                        <a:rPr kumimoji="1"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替换成</m:t>
                      </m:r>
                      <m:r>
                        <a:rPr kumimoji="1"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2EA60EC-8154-9C4D-8E9E-C104BF94E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232" y="2012214"/>
                <a:ext cx="3204723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C8A8F67F-424E-FC45-A9E7-1C09B523CAF6}"/>
              </a:ext>
            </a:extLst>
          </p:cNvPr>
          <p:cNvSpPr txBox="1"/>
          <p:nvPr/>
        </p:nvSpPr>
        <p:spPr>
          <a:xfrm>
            <a:off x="2204269" y="2618911"/>
            <a:ext cx="5715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ym typeface="+mn-ea"/>
              </a:rPr>
              <a:t>与命题逻辑一致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07DB27CE-9F3D-7C4F-A54E-A6566E149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8696" y="4260400"/>
                <a:ext cx="3665551" cy="33480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CN" dirty="0"/>
                  <a:t>V(T)</a:t>
                </a:r>
                <a:r>
                  <a:rPr kumimoji="1" lang="zh-CN" altLang="en-US" dirty="0"/>
                  <a:t>     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V(F)</a:t>
                </a:r>
                <a:r>
                  <a:rPr kumimoji="1" lang="zh-CN" altLang="en-US" dirty="0"/>
                  <a:t>     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V(p)</a:t>
                </a:r>
                <a:r>
                  <a:rPr kumimoji="1" lang="zh-CN" altLang="en-US" dirty="0"/>
                  <a:t>     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subset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V(P/\Q)</a:t>
                </a:r>
                <a:r>
                  <a:rPr kumimoji="1" lang="zh-CN" altLang="en-US" dirty="0"/>
                  <a:t>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V(P)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dirty="0"/>
                  <a:t>V(Q)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V(P\/Q)</a:t>
                </a:r>
                <a:r>
                  <a:rPr kumimoji="1" lang="zh-CN" altLang="en-US" dirty="0"/>
                  <a:t>  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V(P)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dirty="0"/>
                  <a:t>V(Q)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V(P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kumimoji="1" lang="en-US" altLang="zh-CN" dirty="0"/>
                  <a:t>Q)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int</a:t>
                </a:r>
                <a:r>
                  <a:rPr kumimoji="1" lang="en-US" altLang="zh-CN" dirty="0"/>
                  <a:t>(~V(P)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V(Q))</a:t>
                </a:r>
              </a:p>
            </p:txBody>
          </p:sp>
        </mc:Choice>
        <mc:Fallback xmlns="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07DB27CE-9F3D-7C4F-A54E-A6566E149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8696" y="4260400"/>
                <a:ext cx="3665551" cy="3348064"/>
              </a:xfrm>
              <a:blipFill>
                <a:blip r:embed="rId4"/>
                <a:stretch>
                  <a:fillRect l="-1730" t="-1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6B71CD-D8D7-5547-A2F0-D6A5B9DF9D86}"/>
                  </a:ext>
                </a:extLst>
              </p:cNvPr>
              <p:cNvSpPr txBox="1"/>
              <p:nvPr/>
            </p:nvSpPr>
            <p:spPr>
              <a:xfrm>
                <a:off x="2204269" y="3282850"/>
                <a:ext cx="57152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000" dirty="0">
                    <a:sym typeface="+mn-ea"/>
                  </a:rPr>
                  <a:t>剔除了双重否定律</a:t>
                </a:r>
                <a:endParaRPr kumimoji="1" lang="en-US" altLang="zh-CN" sz="2000" dirty="0">
                  <a:sym typeface="+mn-ea"/>
                </a:endParaRPr>
              </a:p>
              <a:p>
                <a:r>
                  <a:rPr kumimoji="1" lang="zh-CN" altLang="en-US" sz="2000" dirty="0">
                    <a:ea typeface="Cambria Math" panose="02040503050406030204" pitchFamily="18" charset="0"/>
                    <a:sym typeface="+mn-ea"/>
                  </a:rPr>
                  <a:t>剔除了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zh-CN" altLang="en-US" dirty="0"/>
                  <a:t>的引入与消去规则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F6B71CD-D8D7-5547-A2F0-D6A5B9DF9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69" y="3282850"/>
                <a:ext cx="5715228" cy="707886"/>
              </a:xfrm>
              <a:prstGeom prst="rect">
                <a:avLst/>
              </a:prstGeom>
              <a:blipFill>
                <a:blip r:embed="rId5"/>
                <a:stretch>
                  <a:fillRect l="-1109" t="-5263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512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 ：Coq中的构造逻辑与经典逻辑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9B5162-A1BD-374D-A75E-84C9342E5F12}"/>
              </a:ext>
            </a:extLst>
          </p:cNvPr>
          <p:cNvSpPr txBox="1"/>
          <p:nvPr/>
        </p:nvSpPr>
        <p:spPr>
          <a:xfrm>
            <a:off x="480722" y="1558881"/>
            <a:ext cx="544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中使用的是哪种逻辑？构造主义？经典？</a:t>
            </a:r>
          </a:p>
        </p:txBody>
      </p:sp>
    </p:spTree>
    <p:extLst>
      <p:ext uri="{BB962C8B-B14F-4D97-AF65-F5344CB8AC3E}">
        <p14:creationId xmlns:p14="http://schemas.microsoft.com/office/powerpoint/2010/main" val="105471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 ：Coq中的构造逻辑与经典逻辑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9B5162-A1BD-374D-A75E-84C9342E5F12}"/>
              </a:ext>
            </a:extLst>
          </p:cNvPr>
          <p:cNvSpPr txBox="1"/>
          <p:nvPr/>
        </p:nvSpPr>
        <p:spPr>
          <a:xfrm>
            <a:off x="480722" y="1558881"/>
            <a:ext cx="544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中使用的是哪种逻辑？构造主义？经典？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AB7D7D-BE60-854D-9983-319DCBC4F33A}"/>
              </a:ext>
            </a:extLst>
          </p:cNvPr>
          <p:cNvSpPr txBox="1"/>
          <p:nvPr/>
        </p:nvSpPr>
        <p:spPr>
          <a:xfrm>
            <a:off x="-804333" y="1439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4E1143-B7F0-F348-9C86-D476816349BE}"/>
              </a:ext>
            </a:extLst>
          </p:cNvPr>
          <p:cNvSpPr txBox="1"/>
          <p:nvPr/>
        </p:nvSpPr>
        <p:spPr>
          <a:xfrm>
            <a:off x="480722" y="2325097"/>
            <a:ext cx="34804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中能证明以下命题吗：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lang="en" altLang="zh-CN" dirty="0"/>
              <a:t>P \/ ~ P</a:t>
            </a:r>
          </a:p>
          <a:p>
            <a:pPr marL="800100" lvl="1" indent="-342900">
              <a:buFontTx/>
              <a:buChar char="-"/>
            </a:pPr>
            <a:r>
              <a:rPr lang="en" altLang="zh-CN" dirty="0"/>
              <a:t>~~P -&gt; P</a:t>
            </a:r>
            <a:endParaRPr kumimoji="1" lang="en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CFC5BF-07A0-674F-AB09-144144751524}"/>
              </a:ext>
            </a:extLst>
          </p:cNvPr>
          <p:cNvSpPr txBox="1"/>
          <p:nvPr/>
        </p:nvSpPr>
        <p:spPr>
          <a:xfrm>
            <a:off x="480722" y="4175734"/>
            <a:ext cx="646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en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E45C06-345F-4C4E-A202-94E695F4C72F}"/>
              </a:ext>
            </a:extLst>
          </p:cNvPr>
          <p:cNvSpPr txBox="1"/>
          <p:nvPr/>
        </p:nvSpPr>
        <p:spPr>
          <a:xfrm>
            <a:off x="480722" y="3956313"/>
            <a:ext cx="646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562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 ：Coq中的构造逻辑与经典逻辑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9B5162-A1BD-374D-A75E-84C9342E5F12}"/>
              </a:ext>
            </a:extLst>
          </p:cNvPr>
          <p:cNvSpPr txBox="1"/>
          <p:nvPr/>
        </p:nvSpPr>
        <p:spPr>
          <a:xfrm>
            <a:off x="480722" y="1558881"/>
            <a:ext cx="5442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中使用的是哪种逻辑？构造主义？经典？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AB7D7D-BE60-854D-9983-319DCBC4F33A}"/>
              </a:ext>
            </a:extLst>
          </p:cNvPr>
          <p:cNvSpPr txBox="1"/>
          <p:nvPr/>
        </p:nvSpPr>
        <p:spPr>
          <a:xfrm>
            <a:off x="-804333" y="1439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E4E1143-B7F0-F348-9C86-D476816349BE}"/>
              </a:ext>
            </a:extLst>
          </p:cNvPr>
          <p:cNvSpPr txBox="1"/>
          <p:nvPr/>
        </p:nvSpPr>
        <p:spPr>
          <a:xfrm>
            <a:off x="480722" y="2325097"/>
            <a:ext cx="34804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中能证明以下命题吗：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lang="en" altLang="zh-CN" dirty="0"/>
              <a:t>P \/ ~ P</a:t>
            </a:r>
          </a:p>
          <a:p>
            <a:pPr marL="800100" lvl="1" indent="-342900">
              <a:buFontTx/>
              <a:buChar char="-"/>
            </a:pPr>
            <a:r>
              <a:rPr lang="en" altLang="zh-CN" dirty="0"/>
              <a:t>~~P -&gt; P</a:t>
            </a:r>
            <a:endParaRPr kumimoji="1" lang="en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CFC5BF-07A0-674F-AB09-144144751524}"/>
              </a:ext>
            </a:extLst>
          </p:cNvPr>
          <p:cNvSpPr txBox="1"/>
          <p:nvPr/>
        </p:nvSpPr>
        <p:spPr>
          <a:xfrm>
            <a:off x="480722" y="4175734"/>
            <a:ext cx="646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en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E45C06-345F-4C4E-A202-94E695F4C72F}"/>
              </a:ext>
            </a:extLst>
          </p:cNvPr>
          <p:cNvSpPr txBox="1"/>
          <p:nvPr/>
        </p:nvSpPr>
        <p:spPr>
          <a:xfrm>
            <a:off x="480722" y="3956313"/>
            <a:ext cx="646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E7C638-7622-1145-BDEE-F9FA3E121C46}"/>
              </a:ext>
            </a:extLst>
          </p:cNvPr>
          <p:cNvSpPr txBox="1"/>
          <p:nvPr/>
        </p:nvSpPr>
        <p:spPr>
          <a:xfrm>
            <a:off x="480722" y="3806764"/>
            <a:ext cx="46730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中使用经典逻辑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lang="en" altLang="zh-CN" dirty="0"/>
              <a:t>Require Import </a:t>
            </a:r>
            <a:r>
              <a:rPr lang="en" altLang="zh-CN" dirty="0" err="1"/>
              <a:t>Coq.Logic.Classical</a:t>
            </a:r>
            <a:r>
              <a:rPr lang="en" altLang="zh-CN" dirty="0"/>
              <a:t>.</a:t>
            </a:r>
          </a:p>
          <a:p>
            <a:pPr marL="800100" lvl="1" indent="-342900">
              <a:buFontTx/>
              <a:buChar char="-"/>
            </a:pPr>
            <a:r>
              <a:rPr lang="en" altLang="zh-CN" dirty="0"/>
              <a:t>destruct (classic P) as [p | np].</a:t>
            </a:r>
            <a:endParaRPr kumimoji="1" lang="en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02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4806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" altLang="en-US" dirty="0"/>
          </a:p>
          <a:p>
            <a:pPr marL="457200" indent="-457200">
              <a:buAutoNum type="arabicPeriod"/>
            </a:pPr>
            <a:r>
              <a:rPr lang="" altLang="en-US" sz="2800" dirty="0"/>
              <a:t>课程内容回顾与补充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>
                <a:solidFill>
                  <a:srgbClr val="C00000"/>
                </a:solidFill>
              </a:rPr>
              <a:t>Coq使用与上一阶段作业中的问题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/>
              <a:t>疑问解答</a:t>
            </a:r>
            <a:endParaRPr lang="" altLang="en-US" dirty="0"/>
          </a:p>
        </p:txBody>
      </p:sp>
    </p:spTree>
    <p:extLst>
      <p:ext uri="{BB962C8B-B14F-4D97-AF65-F5344CB8AC3E}">
        <p14:creationId xmlns:p14="http://schemas.microsoft.com/office/powerpoint/2010/main" val="202261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Coq：Coq证明与自然演绎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F4DE9CE-8A72-8641-A2DA-400A430434E5}"/>
                  </a:ext>
                </a:extLst>
              </p:cNvPr>
              <p:cNvSpPr txBox="1"/>
              <p:nvPr/>
            </p:nvSpPr>
            <p:spPr>
              <a:xfrm>
                <a:off x="2598420" y="29394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F4DE9CE-8A72-8641-A2DA-400A43043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20" y="2939415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9E6B0EBB-E6E6-4646-A6BC-2F49C8D4E608}"/>
              </a:ext>
            </a:extLst>
          </p:cNvPr>
          <p:cNvCxnSpPr/>
          <p:nvPr/>
        </p:nvCxnSpPr>
        <p:spPr>
          <a:xfrm>
            <a:off x="3896995" y="31242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841E40-7DDF-F04D-834A-07B9BAC5CC95}"/>
                  </a:ext>
                </a:extLst>
              </p:cNvPr>
              <p:cNvSpPr txBox="1"/>
              <p:nvPr/>
            </p:nvSpPr>
            <p:spPr>
              <a:xfrm>
                <a:off x="5776595" y="29394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9841E40-7DDF-F04D-834A-07B9BAC5C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595" y="293941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EC6386-67EF-7747-AFAD-69C552BE3140}"/>
                  </a:ext>
                </a:extLst>
              </p:cNvPr>
              <p:cNvSpPr txBox="1"/>
              <p:nvPr/>
            </p:nvSpPr>
            <p:spPr>
              <a:xfrm>
                <a:off x="916305" y="2436495"/>
                <a:ext cx="205549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4EC6386-67EF-7747-AFAD-69C552BE3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05" y="2436495"/>
                <a:ext cx="2055495" cy="368300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875978D-B2F3-4B4B-8E45-07B6E9CF9C68}"/>
              </a:ext>
            </a:extLst>
          </p:cNvPr>
          <p:cNvCxnSpPr/>
          <p:nvPr/>
        </p:nvCxnSpPr>
        <p:spPr>
          <a:xfrm>
            <a:off x="737235" y="230695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607DBDF-0A08-1042-BCC1-56BFE18A232E}"/>
                  </a:ext>
                </a:extLst>
              </p:cNvPr>
              <p:cNvSpPr txBox="1"/>
              <p:nvPr/>
            </p:nvSpPr>
            <p:spPr>
              <a:xfrm>
                <a:off x="4106545" y="2491740"/>
                <a:ext cx="194310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607DBDF-0A08-1042-BCC1-56BFE18A2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45" y="2491740"/>
                <a:ext cx="1943100" cy="368300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A4878F4A-1FD2-ED4D-99D8-EA3F6F79F417}"/>
              </a:ext>
            </a:extLst>
          </p:cNvPr>
          <p:cNvCxnSpPr/>
          <p:nvPr/>
        </p:nvCxnSpPr>
        <p:spPr>
          <a:xfrm>
            <a:off x="3896995" y="230695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5C26351-0542-EE44-B7BF-1A758ACBADDC}"/>
                  </a:ext>
                </a:extLst>
              </p:cNvPr>
              <p:cNvSpPr txBox="1"/>
              <p:nvPr/>
            </p:nvSpPr>
            <p:spPr>
              <a:xfrm>
                <a:off x="2598420" y="212217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5C26351-0542-EE44-B7BF-1A758ACBA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20" y="2122170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3">
            <a:extLst>
              <a:ext uri="{FF2B5EF4-FFF2-40B4-BE49-F238E27FC236}">
                <a16:creationId xmlns:a16="http://schemas.microsoft.com/office/drawing/2014/main" id="{E5E42458-B7CF-D34F-970B-574A14074597}"/>
              </a:ext>
            </a:extLst>
          </p:cNvPr>
          <p:cNvCxnSpPr/>
          <p:nvPr/>
        </p:nvCxnSpPr>
        <p:spPr>
          <a:xfrm>
            <a:off x="1912620" y="4760992"/>
            <a:ext cx="32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52CABC66-0812-C748-9AEF-043EEF9C9E12}"/>
                  </a:ext>
                </a:extLst>
              </p:cNvPr>
              <p:cNvSpPr txBox="1"/>
              <p:nvPr/>
            </p:nvSpPr>
            <p:spPr>
              <a:xfrm>
                <a:off x="2420620" y="4941570"/>
                <a:ext cx="218503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52CABC66-0812-C748-9AEF-043EEF9C9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620" y="4941570"/>
                <a:ext cx="2185035" cy="368300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7">
                <a:extLst>
                  <a:ext uri="{FF2B5EF4-FFF2-40B4-BE49-F238E27FC236}">
                    <a16:creationId xmlns:a16="http://schemas.microsoft.com/office/drawing/2014/main" id="{80C4A960-D5FC-F048-90A5-5BEA0A13E872}"/>
                  </a:ext>
                </a:extLst>
              </p:cNvPr>
              <p:cNvSpPr txBox="1"/>
              <p:nvPr/>
            </p:nvSpPr>
            <p:spPr>
              <a:xfrm>
                <a:off x="2258695" y="4212590"/>
                <a:ext cx="250825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7">
                <a:extLst>
                  <a:ext uri="{FF2B5EF4-FFF2-40B4-BE49-F238E27FC236}">
                    <a16:creationId xmlns:a16="http://schemas.microsoft.com/office/drawing/2014/main" id="{80C4A960-D5FC-F048-90A5-5BEA0A13E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695" y="4212590"/>
                <a:ext cx="2508250" cy="36830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1DCD97A-BC29-EF40-A747-7D1C09EFD516}"/>
                  </a:ext>
                </a:extLst>
              </p:cNvPr>
              <p:cNvSpPr txBox="1"/>
              <p:nvPr/>
            </p:nvSpPr>
            <p:spPr>
              <a:xfrm>
                <a:off x="4605655" y="45811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1DCD97A-BC29-EF40-A747-7D1C09EFD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655" y="4581112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9">
            <a:extLst>
              <a:ext uri="{FF2B5EF4-FFF2-40B4-BE49-F238E27FC236}">
                <a16:creationId xmlns:a16="http://schemas.microsoft.com/office/drawing/2014/main" id="{0F470574-B56C-A949-976D-2C3753E0DA42}"/>
              </a:ext>
            </a:extLst>
          </p:cNvPr>
          <p:cNvCxnSpPr/>
          <p:nvPr/>
        </p:nvCxnSpPr>
        <p:spPr>
          <a:xfrm flipV="1">
            <a:off x="990600" y="4006850"/>
            <a:ext cx="5215890" cy="41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0">
                <a:extLst>
                  <a:ext uri="{FF2B5EF4-FFF2-40B4-BE49-F238E27FC236}">
                    <a16:creationId xmlns:a16="http://schemas.microsoft.com/office/drawing/2014/main" id="{B0E15752-EFF2-394E-9D2E-005EB8EF8359}"/>
                  </a:ext>
                </a:extLst>
              </p:cNvPr>
              <p:cNvSpPr txBox="1"/>
              <p:nvPr/>
            </p:nvSpPr>
            <p:spPr>
              <a:xfrm>
                <a:off x="845820" y="3308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0">
                <a:extLst>
                  <a:ext uri="{FF2B5EF4-FFF2-40B4-BE49-F238E27FC236}">
                    <a16:creationId xmlns:a16="http://schemas.microsoft.com/office/drawing/2014/main" id="{B0E15752-EFF2-394E-9D2E-005EB8EF8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" y="3308985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线连接符 11">
            <a:extLst>
              <a:ext uri="{FF2B5EF4-FFF2-40B4-BE49-F238E27FC236}">
                <a16:creationId xmlns:a16="http://schemas.microsoft.com/office/drawing/2014/main" id="{451A620E-FF05-3248-957F-0A6D2E01C2A7}"/>
              </a:ext>
            </a:extLst>
          </p:cNvPr>
          <p:cNvCxnSpPr/>
          <p:nvPr/>
        </p:nvCxnSpPr>
        <p:spPr>
          <a:xfrm>
            <a:off x="737235" y="31242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3">
                <a:extLst>
                  <a:ext uri="{FF2B5EF4-FFF2-40B4-BE49-F238E27FC236}">
                    <a16:creationId xmlns:a16="http://schemas.microsoft.com/office/drawing/2014/main" id="{D49BE937-54B0-6843-99C2-1CB631537B32}"/>
                  </a:ext>
                </a:extLst>
              </p:cNvPr>
              <p:cNvSpPr txBox="1"/>
              <p:nvPr/>
            </p:nvSpPr>
            <p:spPr>
              <a:xfrm>
                <a:off x="5621655" y="384302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3">
                <a:extLst>
                  <a:ext uri="{FF2B5EF4-FFF2-40B4-BE49-F238E27FC236}">
                    <a16:creationId xmlns:a16="http://schemas.microsoft.com/office/drawing/2014/main" id="{D49BE937-54B0-6843-99C2-1CB63153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55" y="3843020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7">
                <a:extLst>
                  <a:ext uri="{FF2B5EF4-FFF2-40B4-BE49-F238E27FC236}">
                    <a16:creationId xmlns:a16="http://schemas.microsoft.com/office/drawing/2014/main" id="{EBB5DCAE-6619-AC43-8D46-938E11AF4B49}"/>
                  </a:ext>
                </a:extLst>
              </p:cNvPr>
              <p:cNvSpPr txBox="1"/>
              <p:nvPr/>
            </p:nvSpPr>
            <p:spPr>
              <a:xfrm>
                <a:off x="4106545" y="3308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7">
                <a:extLst>
                  <a:ext uri="{FF2B5EF4-FFF2-40B4-BE49-F238E27FC236}">
                    <a16:creationId xmlns:a16="http://schemas.microsoft.com/office/drawing/2014/main" id="{EBB5DCAE-6619-AC43-8D46-938E11AF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45" y="3308985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2" descr="Screenshot from 2020-05-21 21-33-37">
            <a:extLst>
              <a:ext uri="{FF2B5EF4-FFF2-40B4-BE49-F238E27FC236}">
                <a16:creationId xmlns:a16="http://schemas.microsoft.com/office/drawing/2014/main" id="{E08AA339-8A56-9641-852A-4F094657351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2540" y="5572760"/>
            <a:ext cx="7467600" cy="1209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15">
                <a:extLst>
                  <a:ext uri="{FF2B5EF4-FFF2-40B4-BE49-F238E27FC236}">
                    <a16:creationId xmlns:a16="http://schemas.microsoft.com/office/drawing/2014/main" id="{970291AC-D5D6-4F47-B4DD-35F7A030CCA0}"/>
                  </a:ext>
                </a:extLst>
              </p:cNvPr>
              <p:cNvSpPr txBox="1"/>
              <p:nvPr/>
            </p:nvSpPr>
            <p:spPr>
              <a:xfrm>
                <a:off x="2598420" y="29394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15">
                <a:extLst>
                  <a:ext uri="{FF2B5EF4-FFF2-40B4-BE49-F238E27FC236}">
                    <a16:creationId xmlns:a16="http://schemas.microsoft.com/office/drawing/2014/main" id="{970291AC-D5D6-4F47-B4DD-35F7A030C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420" y="2939415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10">
                <a:extLst>
                  <a:ext uri="{FF2B5EF4-FFF2-40B4-BE49-F238E27FC236}">
                    <a16:creationId xmlns:a16="http://schemas.microsoft.com/office/drawing/2014/main" id="{E2007794-ED81-B148-8EC4-BA5D260D4259}"/>
                  </a:ext>
                </a:extLst>
              </p:cNvPr>
              <p:cNvSpPr txBox="1"/>
              <p:nvPr/>
            </p:nvSpPr>
            <p:spPr>
              <a:xfrm>
                <a:off x="845820" y="3308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10">
                <a:extLst>
                  <a:ext uri="{FF2B5EF4-FFF2-40B4-BE49-F238E27FC236}">
                    <a16:creationId xmlns:a16="http://schemas.microsoft.com/office/drawing/2014/main" id="{E2007794-ED81-B148-8EC4-BA5D260D4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" y="3308985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连接符 11">
            <a:extLst>
              <a:ext uri="{FF2B5EF4-FFF2-40B4-BE49-F238E27FC236}">
                <a16:creationId xmlns:a16="http://schemas.microsoft.com/office/drawing/2014/main" id="{DE227B51-5D49-3043-B8C3-221F041D4868}"/>
              </a:ext>
            </a:extLst>
          </p:cNvPr>
          <p:cNvCxnSpPr/>
          <p:nvPr/>
        </p:nvCxnSpPr>
        <p:spPr>
          <a:xfrm>
            <a:off x="737235" y="31242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13" descr="Screenshot from 2020-05-21 21-34-06">
            <a:extLst>
              <a:ext uri="{FF2B5EF4-FFF2-40B4-BE49-F238E27FC236}">
                <a16:creationId xmlns:a16="http://schemas.microsoft.com/office/drawing/2014/main" id="{E88E0E43-6D73-6C42-B7EB-6E5EBFAFD6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5345" y="4151630"/>
            <a:ext cx="7439025" cy="1219200"/>
          </a:xfrm>
          <a:prstGeom prst="rect">
            <a:avLst/>
          </a:prstGeom>
        </p:spPr>
      </p:pic>
      <p:pic>
        <p:nvPicPr>
          <p:cNvPr id="26" name="Picture 14" descr="Screenshot from 2020-05-21 21-34-46">
            <a:extLst>
              <a:ext uri="{FF2B5EF4-FFF2-40B4-BE49-F238E27FC236}">
                <a16:creationId xmlns:a16="http://schemas.microsoft.com/office/drawing/2014/main" id="{D43353C7-5428-EE46-B4DB-12E982F9D0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2010" y="2671445"/>
            <a:ext cx="74580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46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Coq：Coq证明与自然演绎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EA2162-193B-154D-899A-F119A222A1D3}"/>
              </a:ext>
            </a:extLst>
          </p:cNvPr>
          <p:cNvSpPr txBox="1"/>
          <p:nvPr/>
        </p:nvSpPr>
        <p:spPr>
          <a:xfrm>
            <a:off x="480722" y="1558881"/>
            <a:ext cx="4455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我们来试试更复杂的证明：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(P-&gt;Q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/\</a:t>
            </a: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R) -&gt; (P-&gt;Q)/\(P-&gt;R)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940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Coq：Coq证明与自然演绎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EA2162-193B-154D-899A-F119A222A1D3}"/>
              </a:ext>
            </a:extLst>
          </p:cNvPr>
          <p:cNvSpPr txBox="1"/>
          <p:nvPr/>
        </p:nvSpPr>
        <p:spPr>
          <a:xfrm>
            <a:off x="480722" y="1558881"/>
            <a:ext cx="4455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我们来试试更复杂的证明：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(P-&gt;Q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/\</a:t>
            </a: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R) -&gt; (P-&gt;Q)/\(P-&gt;R)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F1DB7F1-D0D0-F148-905D-6B7D34BB20EA}"/>
              </a:ext>
            </a:extLst>
          </p:cNvPr>
          <p:cNvSpPr txBox="1"/>
          <p:nvPr/>
        </p:nvSpPr>
        <p:spPr>
          <a:xfrm>
            <a:off x="480722" y="2721114"/>
            <a:ext cx="43268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使用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与 自然演绎的区别？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能够处理假设中的命题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apply .. in ..</a:t>
            </a: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destruct .. as ..</a:t>
            </a: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</a:p>
          <a:p>
            <a:pPr marL="800100" lvl="1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32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4806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" altLang="en-US" dirty="0"/>
          </a:p>
          <a:p>
            <a:pPr marL="457200" indent="-457200">
              <a:buAutoNum type="arabicPeriod"/>
            </a:pPr>
            <a:r>
              <a:rPr lang="" altLang="en-US" sz="2800" dirty="0">
                <a:solidFill>
                  <a:srgbClr val="C00000"/>
                </a:solidFill>
              </a:rPr>
              <a:t>课程内容回顾与补充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/>
              <a:t>Coq使用与上一阶段作业中的问题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/>
              <a:t>疑问解答</a:t>
            </a:r>
            <a:endParaRPr lang="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Coq：Coq证明与自然演绎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5EA2162-193B-154D-899A-F119A222A1D3}"/>
              </a:ext>
            </a:extLst>
          </p:cNvPr>
          <p:cNvSpPr txBox="1"/>
          <p:nvPr/>
        </p:nvSpPr>
        <p:spPr>
          <a:xfrm>
            <a:off x="480722" y="1558881"/>
            <a:ext cx="4455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我们来试试更复杂的证明：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(P-&gt;Q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/\</a:t>
            </a: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R) -&gt; (P-&gt;Q)/\(P-&gt;R)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F1DB7F1-D0D0-F148-905D-6B7D34BB20EA}"/>
              </a:ext>
            </a:extLst>
          </p:cNvPr>
          <p:cNvSpPr txBox="1"/>
          <p:nvPr/>
        </p:nvSpPr>
        <p:spPr>
          <a:xfrm>
            <a:off x="480722" y="2721114"/>
            <a:ext cx="43268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使用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与 自然演绎的区别？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能够处理假设中的命题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apply .. in ..</a:t>
            </a: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destruct .. as ..</a:t>
            </a: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</a:p>
          <a:p>
            <a:pPr marL="800100" lvl="1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4A17DB-A020-EB4F-BB50-249B0CD50982}"/>
              </a:ext>
            </a:extLst>
          </p:cNvPr>
          <p:cNvSpPr txBox="1"/>
          <p:nvPr/>
        </p:nvSpPr>
        <p:spPr>
          <a:xfrm>
            <a:off x="480722" y="4763930"/>
            <a:ext cx="3095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 is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more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powerful</a:t>
            </a:r>
          </a:p>
          <a:p>
            <a:pPr marL="800100" lvl="1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219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Coq：Coq</a:t>
            </a:r>
            <a:r>
              <a:rPr lang="zh-CN" altLang="en-US" sz="4400" dirty="0"/>
              <a:t> </a:t>
            </a:r>
            <a:r>
              <a:rPr lang="" altLang="en-US" sz="4400" dirty="0">
                <a:sym typeface="+mn-ea"/>
              </a:rPr>
              <a:t>Tactics</a:t>
            </a:r>
            <a:r>
              <a:rPr lang="zh-CN" altLang="en-US" sz="4400" dirty="0"/>
              <a:t> </a:t>
            </a:r>
            <a:endParaRPr lang="" altLang="en-US" sz="4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A23AB61-1E8A-694E-AC40-7769B3E36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488889"/>
              </p:ext>
            </p:extLst>
          </p:nvPr>
        </p:nvGraphicFramePr>
        <p:xfrm>
          <a:off x="762002" y="1481667"/>
          <a:ext cx="10193865" cy="290566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724931">
                  <a:extLst>
                    <a:ext uri="{9D8B030D-6E8A-4147-A177-3AD203B41FA5}">
                      <a16:colId xmlns:a16="http://schemas.microsoft.com/office/drawing/2014/main" val="1094837088"/>
                    </a:ext>
                  </a:extLst>
                </a:gridCol>
                <a:gridCol w="4070979">
                  <a:extLst>
                    <a:ext uri="{9D8B030D-6E8A-4147-A177-3AD203B41FA5}">
                      <a16:colId xmlns:a16="http://schemas.microsoft.com/office/drawing/2014/main" val="4278825375"/>
                    </a:ext>
                  </a:extLst>
                </a:gridCol>
                <a:gridCol w="3397955">
                  <a:extLst>
                    <a:ext uri="{9D8B030D-6E8A-4147-A177-3AD203B41FA5}">
                      <a16:colId xmlns:a16="http://schemas.microsoft.com/office/drawing/2014/main" val="406677420"/>
                    </a:ext>
                  </a:extLst>
                </a:gridCol>
              </a:tblGrid>
              <a:tr h="408689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Goal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Hypothesis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907712"/>
                  </a:ext>
                </a:extLst>
              </a:tr>
              <a:tr h="4535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simple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exact/auto/reflexivity/apply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364607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/\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split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destruct H as [Hp </a:t>
                      </a:r>
                      <a:r>
                        <a:rPr lang="en-US" altLang="zh-CN" dirty="0" err="1"/>
                        <a:t>Hq</a:t>
                      </a:r>
                      <a:r>
                        <a:rPr lang="en-US" altLang="zh-CN" dirty="0"/>
                        <a:t>]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558976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\/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left/right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destruct H as [Hp | </a:t>
                      </a:r>
                      <a:r>
                        <a:rPr lang="en-US" altLang="zh-CN" dirty="0" err="1"/>
                        <a:t>Hq</a:t>
                      </a:r>
                      <a:r>
                        <a:rPr lang="en-US" altLang="zh-CN" dirty="0"/>
                        <a:t>]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087365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-&gt;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intro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412116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~P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unfold/intro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unfold/apply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611116"/>
                  </a:ext>
                </a:extLst>
              </a:tr>
              <a:tr h="40868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 &lt;-&gt; Q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split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apply</a:t>
                      </a:r>
                      <a:endParaRPr lang="zh-CN" altLang="en-US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400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238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Coq：更明晰的证明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1B16A6-C300-1441-B956-B7C6200E9172}"/>
              </a:ext>
            </a:extLst>
          </p:cNvPr>
          <p:cNvSpPr txBox="1"/>
          <p:nvPr/>
        </p:nvSpPr>
        <p:spPr>
          <a:xfrm>
            <a:off x="480722" y="1558881"/>
            <a:ext cx="3865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" sz="2000" dirty="0">
                <a:latin typeface="SimHei" panose="02010609060101010101" pitchFamily="49" charset="-122"/>
                <a:ea typeface="SimHei" panose="02010609060101010101" pitchFamily="49" charset="-122"/>
              </a:rPr>
              <a:t>复杂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的证明需要更清晰的条理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5BB0A5-0106-0946-B4C8-4AAED723B322}"/>
              </a:ext>
            </a:extLst>
          </p:cNvPr>
          <p:cNvSpPr txBox="1"/>
          <p:nvPr/>
        </p:nvSpPr>
        <p:spPr>
          <a:xfrm>
            <a:off x="480722" y="2312415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A4175B-23F5-D341-8574-B333E4EFFD0B}"/>
              </a:ext>
            </a:extLst>
          </p:cNvPr>
          <p:cNvSpPr txBox="1"/>
          <p:nvPr/>
        </p:nvSpPr>
        <p:spPr>
          <a:xfrm>
            <a:off x="480722" y="2397312"/>
            <a:ext cx="6045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利用</a:t>
            </a: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intro name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kumimoji="1" lang="en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destruct ..as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为假设命名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ED3A557-637C-A34C-9CAC-2A6403B8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4" y="2797422"/>
            <a:ext cx="7183889" cy="20417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06A662-0F05-1A44-838A-D42F15E0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44" y="5158986"/>
            <a:ext cx="7183889" cy="16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44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Coq：更明晰的证明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1B16A6-C300-1441-B956-B7C6200E9172}"/>
              </a:ext>
            </a:extLst>
          </p:cNvPr>
          <p:cNvSpPr txBox="1"/>
          <p:nvPr/>
        </p:nvSpPr>
        <p:spPr>
          <a:xfrm>
            <a:off x="480722" y="1558881"/>
            <a:ext cx="38651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" sz="2000" dirty="0">
                <a:latin typeface="SimHei" panose="02010609060101010101" pitchFamily="49" charset="-122"/>
                <a:ea typeface="SimHei" panose="02010609060101010101" pitchFamily="49" charset="-122"/>
              </a:rPr>
              <a:t>复杂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的证明需要更清晰的条理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5BB0A5-0106-0946-B4C8-4AAED723B322}"/>
              </a:ext>
            </a:extLst>
          </p:cNvPr>
          <p:cNvSpPr txBox="1"/>
          <p:nvPr/>
        </p:nvSpPr>
        <p:spPr>
          <a:xfrm>
            <a:off x="480722" y="2312415"/>
            <a:ext cx="530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A4175B-23F5-D341-8574-B333E4EFFD0B}"/>
              </a:ext>
            </a:extLst>
          </p:cNvPr>
          <p:cNvSpPr txBox="1"/>
          <p:nvPr/>
        </p:nvSpPr>
        <p:spPr>
          <a:xfrm>
            <a:off x="480722" y="2397312"/>
            <a:ext cx="5658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000" dirty="0"/>
              <a:t>使用缩进与 </a:t>
            </a:r>
            <a:r>
              <a:rPr lang="en-US" altLang="zh-CN" sz="2000" dirty="0">
                <a:solidFill>
                  <a:schemeClr val="accent5"/>
                </a:solidFill>
              </a:rPr>
              <a:t>{ }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subgoal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的证明代码进行区分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FD4582-A85F-D648-8EC9-073FA1135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37" y="2882319"/>
            <a:ext cx="9107356" cy="33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6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作业：第一次作业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CED2CB-1361-C147-90AF-238767F1B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767" y="9273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练习一：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__str__ magic method,  f-string</a:t>
            </a:r>
          </a:p>
          <a:p>
            <a:endParaRPr lang="en-US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en-US" sz="1800" dirty="0" err="1"/>
              <a:t>练习二</a:t>
            </a:r>
            <a:r>
              <a:rPr lang="zh-CN" altLang="en-US" dirty="0"/>
              <a:t>：二叉树前序遍历（递归） </a:t>
            </a:r>
            <a:endParaRPr lang="en-US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1E20FF0-B4EF-4148-87AC-DDD9D1CBF220}"/>
              </a:ext>
            </a:extLst>
          </p:cNvPr>
          <p:cNvSpPr/>
          <p:nvPr/>
        </p:nvSpPr>
        <p:spPr>
          <a:xfrm>
            <a:off x="3031066" y="2921000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+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0787DC8-0F2F-2546-B51B-14BD58265D27}"/>
              </a:ext>
            </a:extLst>
          </p:cNvPr>
          <p:cNvSpPr/>
          <p:nvPr/>
        </p:nvSpPr>
        <p:spPr>
          <a:xfrm>
            <a:off x="2455333" y="3564466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*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7A1CB7A-3CCB-4A47-8F36-272524E35C70}"/>
              </a:ext>
            </a:extLst>
          </p:cNvPr>
          <p:cNvSpPr/>
          <p:nvPr/>
        </p:nvSpPr>
        <p:spPr>
          <a:xfrm>
            <a:off x="3657600" y="3564466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E7E8AF6-1CE8-DE45-ACF6-D6103F49CB6F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 flipH="1">
            <a:off x="2641600" y="3285067"/>
            <a:ext cx="575733" cy="27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2F0B7B6-AEA2-FD45-BD2A-37D8903B5788}"/>
              </a:ext>
            </a:extLst>
          </p:cNvPr>
          <p:cNvCxnSpPr>
            <a:cxnSpLocks/>
            <a:stCxn id="3" idx="4"/>
            <a:endCxn id="7" idx="0"/>
          </p:cNvCxnSpPr>
          <p:nvPr/>
        </p:nvCxnSpPr>
        <p:spPr>
          <a:xfrm>
            <a:off x="3217333" y="3285067"/>
            <a:ext cx="626534" cy="279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52C0551-7D01-8F40-B175-37C9B1950FD1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2328333" y="3928533"/>
            <a:ext cx="313267" cy="41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6FCEADE-A40B-A24A-AB8D-EEB8101F74D8}"/>
              </a:ext>
            </a:extLst>
          </p:cNvPr>
          <p:cNvCxnSpPr>
            <a:cxnSpLocks/>
          </p:cNvCxnSpPr>
          <p:nvPr/>
        </p:nvCxnSpPr>
        <p:spPr>
          <a:xfrm flipH="1">
            <a:off x="3500966" y="3928533"/>
            <a:ext cx="313267" cy="419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25B36AF-5F53-894C-9C0D-08B58E151659}"/>
              </a:ext>
            </a:extLst>
          </p:cNvPr>
          <p:cNvCxnSpPr>
            <a:cxnSpLocks/>
          </p:cNvCxnSpPr>
          <p:nvPr/>
        </p:nvCxnSpPr>
        <p:spPr>
          <a:xfrm>
            <a:off x="2641600" y="3899975"/>
            <a:ext cx="270934" cy="44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316FE9D-F4E8-034D-B7EF-96BCC16A1932}"/>
              </a:ext>
            </a:extLst>
          </p:cNvPr>
          <p:cNvCxnSpPr>
            <a:cxnSpLocks/>
          </p:cNvCxnSpPr>
          <p:nvPr/>
        </p:nvCxnSpPr>
        <p:spPr>
          <a:xfrm>
            <a:off x="3879611" y="3914792"/>
            <a:ext cx="270934" cy="44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C2C56678-D204-EB49-BF29-D0020839FE69}"/>
              </a:ext>
            </a:extLst>
          </p:cNvPr>
          <p:cNvSpPr/>
          <p:nvPr/>
        </p:nvSpPr>
        <p:spPr>
          <a:xfrm>
            <a:off x="2048933" y="4346492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A69967D-50B5-104A-9D02-14F91938D189}"/>
              </a:ext>
            </a:extLst>
          </p:cNvPr>
          <p:cNvSpPr/>
          <p:nvPr/>
        </p:nvSpPr>
        <p:spPr>
          <a:xfrm>
            <a:off x="2743199" y="4370214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244C91D-24E8-4148-BEEF-14C8A202268C}"/>
              </a:ext>
            </a:extLst>
          </p:cNvPr>
          <p:cNvSpPr/>
          <p:nvPr/>
        </p:nvSpPr>
        <p:spPr>
          <a:xfrm>
            <a:off x="3257548" y="4361309"/>
            <a:ext cx="486836" cy="4484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solidFill>
                  <a:schemeClr val="tx1"/>
                </a:solidFill>
              </a:rPr>
              <a:t>10</a:t>
            </a:r>
            <a:endParaRPr kumimoji="1"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E168CB4-E697-D64F-B2CA-F4A92E4A2961}"/>
              </a:ext>
            </a:extLst>
          </p:cNvPr>
          <p:cNvSpPr/>
          <p:nvPr/>
        </p:nvSpPr>
        <p:spPr>
          <a:xfrm>
            <a:off x="4015078" y="4375878"/>
            <a:ext cx="372534" cy="3640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902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作业：第一次作业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CED2CB-1361-C147-90AF-238767F1B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作业中 </a:t>
            </a:r>
            <a:r>
              <a:rPr lang="en-US" altLang="zh-CN" dirty="0"/>
              <a:t>raise</a:t>
            </a:r>
            <a:r>
              <a:rPr lang="zh-CN" altLang="en-US" dirty="0"/>
              <a:t> </a:t>
            </a:r>
            <a:r>
              <a:rPr lang="en-US" altLang="zh-CN" dirty="0" err="1"/>
              <a:t>Todo</a:t>
            </a:r>
            <a:r>
              <a:rPr lang="zh-CN" altLang="en-US" dirty="0"/>
              <a:t> 异常是为了提醒大家这里需要完成代码，代码完成后请把抛出异常的部分删去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不要修改 </a:t>
            </a:r>
            <a:r>
              <a:rPr lang="en" altLang="zh-CN" dirty="0" err="1"/>
              <a:t>unittest</a:t>
            </a:r>
            <a:r>
              <a:rPr lang="zh-CN" altLang="en-US" dirty="0"/>
              <a:t> 类中的内容，如果想使用其它语言完成作业，请提前和我们联系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5953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作业：作业提交问题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9128-B767-3B45-AEF8-5D6FFF1E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647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作业放入源码文件即可，注意不要把</a:t>
            </a:r>
            <a:r>
              <a:rPr lang="en-US" altLang="zh-CN" dirty="0" err="1"/>
              <a:t>venv</a:t>
            </a:r>
            <a:r>
              <a:rPr lang="zh-CN" altLang="en-US" dirty="0"/>
              <a:t>文件等打到压缩包内，不要使用</a:t>
            </a:r>
            <a:r>
              <a:rPr lang="en-US" altLang="zh-CN" dirty="0"/>
              <a:t>pdf, doc, </a:t>
            </a:r>
            <a:r>
              <a:rPr lang="zh-CN" altLang="en-US" dirty="0"/>
              <a:t>截图等形式交作业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不要迟交，尽早开始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独立完成，如果有任何困难发帖到</a:t>
            </a:r>
            <a:r>
              <a:rPr lang="en-US" altLang="zh-CN" dirty="0"/>
              <a:t>piazza</a:t>
            </a:r>
            <a:r>
              <a:rPr lang="zh-CN" altLang="en-US" dirty="0"/>
              <a:t>，或者联系我们</a:t>
            </a:r>
            <a:endParaRPr lang="en-US" altLang="zh-CN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7618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其它问题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9128-B767-3B45-AEF8-5D6FFF1E4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647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Piazza</a:t>
            </a:r>
            <a:r>
              <a:rPr lang="zh-CN" altLang="en-US" dirty="0"/>
              <a:t>： </a:t>
            </a:r>
            <a:r>
              <a:rPr lang="en" altLang="zh-CN" dirty="0"/>
              <a:t>https://</a:t>
            </a:r>
            <a:r>
              <a:rPr lang="en" altLang="zh-CN" dirty="0" err="1"/>
              <a:t>piazza.com</a:t>
            </a:r>
            <a:r>
              <a:rPr lang="en" altLang="zh-CN" dirty="0"/>
              <a:t>/</a:t>
            </a:r>
            <a:r>
              <a:rPr lang="en" altLang="zh-CN" dirty="0" err="1"/>
              <a:t>ustc.edu.cn</a:t>
            </a:r>
            <a:r>
              <a:rPr lang="en" altLang="zh-CN" dirty="0"/>
              <a:t>/fall2020/se06103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en-US" dirty="0" err="1"/>
              <a:t>QQ群</a:t>
            </a:r>
            <a:r>
              <a:rPr lang="zh-CN" altLang="en-US" dirty="0"/>
              <a:t> ： </a:t>
            </a:r>
            <a:r>
              <a:rPr lang="en-US" altLang="zh-CN" dirty="0"/>
              <a:t>460240882</a:t>
            </a:r>
            <a:endParaRPr lang="en-US" altLang="en-US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493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48064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" altLang="en-US" dirty="0"/>
          </a:p>
          <a:p>
            <a:pPr marL="457200" indent="-457200">
              <a:buAutoNum type="arabicPeriod"/>
            </a:pPr>
            <a:r>
              <a:rPr lang="" altLang="en-US" sz="2800" dirty="0"/>
              <a:t>课程内容回顾与补充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>
                <a:solidFill>
                  <a:schemeClr val="tx1"/>
                </a:solidFill>
              </a:rPr>
              <a:t>Coq使用与上一阶段作业中的问题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>
                <a:solidFill>
                  <a:srgbClr val="C00000"/>
                </a:solidFill>
              </a:rPr>
              <a:t>疑问解答</a:t>
            </a:r>
            <a:endParaRPr lang="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096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" sz="4800" dirty="0"/>
              <a:t>谢谢</a:t>
            </a:r>
            <a:r>
              <a:rPr lang="zh-CN" altLang="en-US" sz="4800" dirty="0"/>
              <a:t>，周末愉快！</a:t>
            </a:r>
            <a:endParaRPr lang="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5276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</p:spTree>
    <p:extLst>
      <p:ext uri="{BB962C8B-B14F-4D97-AF65-F5344CB8AC3E}">
        <p14:creationId xmlns:p14="http://schemas.microsoft.com/office/powerpoint/2010/main" val="11164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13222" y="4619428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</p:spTree>
    <p:extLst>
      <p:ext uri="{BB962C8B-B14F-4D97-AF65-F5344CB8AC3E}">
        <p14:creationId xmlns:p14="http://schemas.microsoft.com/office/powerpoint/2010/main" val="258022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748120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13222" y="4619428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992956" y="4243868"/>
            <a:ext cx="687404" cy="37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08860-D362-7E44-92C8-5F8546429775}"/>
              </a:ext>
            </a:extLst>
          </p:cNvPr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659E4F-D0D5-1542-BE8B-90C2A2ECB3D6}"/>
              </a:ext>
            </a:extLst>
          </p:cNvPr>
          <p:cNvSpPr/>
          <p:nvPr/>
        </p:nvSpPr>
        <p:spPr>
          <a:xfrm>
            <a:off x="914397" y="3056996"/>
            <a:ext cx="10385068" cy="1041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C1EBBD-7448-6A4C-BBF5-76C78031454A}"/>
              </a:ext>
            </a:extLst>
          </p:cNvPr>
          <p:cNvSpPr/>
          <p:nvPr/>
        </p:nvSpPr>
        <p:spPr>
          <a:xfrm>
            <a:off x="1213222" y="3429000"/>
            <a:ext cx="5068308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E40592-4066-E74D-923B-5D8DD569348F}"/>
              </a:ext>
            </a:extLst>
          </p:cNvPr>
          <p:cNvSpPr txBox="1"/>
          <p:nvPr/>
        </p:nvSpPr>
        <p:spPr>
          <a:xfrm>
            <a:off x="5482280" y="3056995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可满足性理论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45B595D-DDEB-284F-AF53-1BC1067F9AEB}"/>
              </a:ext>
            </a:extLst>
          </p:cNvPr>
          <p:cNvSpPr/>
          <p:nvPr/>
        </p:nvSpPr>
        <p:spPr>
          <a:xfrm>
            <a:off x="6483621" y="3429000"/>
            <a:ext cx="4512700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SMT</a:t>
            </a:r>
          </a:p>
        </p:txBody>
      </p:sp>
    </p:spTree>
    <p:extLst>
      <p:ext uri="{BB962C8B-B14F-4D97-AF65-F5344CB8AC3E}">
        <p14:creationId xmlns:p14="http://schemas.microsoft.com/office/powerpoint/2010/main" val="25319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829150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13222" y="4619428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6014723" y="4201352"/>
            <a:ext cx="687404" cy="37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08860-D362-7E44-92C8-5F8546429775}"/>
              </a:ext>
            </a:extLst>
          </p:cNvPr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659E4F-D0D5-1542-BE8B-90C2A2ECB3D6}"/>
              </a:ext>
            </a:extLst>
          </p:cNvPr>
          <p:cNvSpPr/>
          <p:nvPr/>
        </p:nvSpPr>
        <p:spPr>
          <a:xfrm>
            <a:off x="914397" y="3056996"/>
            <a:ext cx="10385068" cy="1041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C1EBBD-7448-6A4C-BBF5-76C78031454A}"/>
              </a:ext>
            </a:extLst>
          </p:cNvPr>
          <p:cNvSpPr/>
          <p:nvPr/>
        </p:nvSpPr>
        <p:spPr>
          <a:xfrm>
            <a:off x="1213222" y="3429000"/>
            <a:ext cx="5068308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E40592-4066-E74D-923B-5D8DD569348F}"/>
              </a:ext>
            </a:extLst>
          </p:cNvPr>
          <p:cNvSpPr txBox="1"/>
          <p:nvPr/>
        </p:nvSpPr>
        <p:spPr>
          <a:xfrm>
            <a:off x="5578684" y="3047479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可满足性理论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45B595D-DDEB-284F-AF53-1BC1067F9AEB}"/>
              </a:ext>
            </a:extLst>
          </p:cNvPr>
          <p:cNvSpPr/>
          <p:nvPr/>
        </p:nvSpPr>
        <p:spPr>
          <a:xfrm>
            <a:off x="6483621" y="3429000"/>
            <a:ext cx="4512700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SMT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977FBC-2C3D-0C4C-A60A-72D1B7C47758}"/>
              </a:ext>
            </a:extLst>
          </p:cNvPr>
          <p:cNvSpPr/>
          <p:nvPr/>
        </p:nvSpPr>
        <p:spPr>
          <a:xfrm>
            <a:off x="903466" y="1870121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BCFECD-9479-AB4D-9686-DB7C7FDDC87E}"/>
              </a:ext>
            </a:extLst>
          </p:cNvPr>
          <p:cNvSpPr/>
          <p:nvPr/>
        </p:nvSpPr>
        <p:spPr>
          <a:xfrm>
            <a:off x="1202291" y="2228202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456AEA5-72F6-AF43-B3EF-923163EF5101}"/>
              </a:ext>
            </a:extLst>
          </p:cNvPr>
          <p:cNvSpPr txBox="1"/>
          <p:nvPr/>
        </p:nvSpPr>
        <p:spPr>
          <a:xfrm>
            <a:off x="5992956" y="1852645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1E40A5-7D38-1449-849E-10642DE35534}"/>
              </a:ext>
            </a:extLst>
          </p:cNvPr>
          <p:cNvSpPr/>
          <p:nvPr/>
        </p:nvSpPr>
        <p:spPr>
          <a:xfrm>
            <a:off x="4025181" y="2228202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DA02E3-F076-F949-8C87-1A28D7D6AA23}"/>
              </a:ext>
            </a:extLst>
          </p:cNvPr>
          <p:cNvSpPr/>
          <p:nvPr/>
        </p:nvSpPr>
        <p:spPr>
          <a:xfrm>
            <a:off x="6358425" y="2236279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C30F1-DBCA-8F4E-9C27-C6EC9B8465CF}"/>
              </a:ext>
            </a:extLst>
          </p:cNvPr>
          <p:cNvSpPr/>
          <p:nvPr/>
        </p:nvSpPr>
        <p:spPr>
          <a:xfrm>
            <a:off x="8752978" y="2236279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89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829150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13222" y="4619428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6014723" y="4201352"/>
            <a:ext cx="687404" cy="37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A08860-D362-7E44-92C8-5F8546429775}"/>
              </a:ext>
            </a:extLst>
          </p:cNvPr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659E4F-D0D5-1542-BE8B-90C2A2ECB3D6}"/>
              </a:ext>
            </a:extLst>
          </p:cNvPr>
          <p:cNvSpPr/>
          <p:nvPr/>
        </p:nvSpPr>
        <p:spPr>
          <a:xfrm>
            <a:off x="914397" y="3056996"/>
            <a:ext cx="10385068" cy="1041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8C1EBBD-7448-6A4C-BBF5-76C78031454A}"/>
              </a:ext>
            </a:extLst>
          </p:cNvPr>
          <p:cNvSpPr/>
          <p:nvPr/>
        </p:nvSpPr>
        <p:spPr>
          <a:xfrm>
            <a:off x="1213222" y="3429000"/>
            <a:ext cx="5068308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E40592-4066-E74D-923B-5D8DD569348F}"/>
              </a:ext>
            </a:extLst>
          </p:cNvPr>
          <p:cNvSpPr txBox="1"/>
          <p:nvPr/>
        </p:nvSpPr>
        <p:spPr>
          <a:xfrm>
            <a:off x="5578684" y="3047479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可满足性理论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45B595D-DDEB-284F-AF53-1BC1067F9AEB}"/>
              </a:ext>
            </a:extLst>
          </p:cNvPr>
          <p:cNvSpPr/>
          <p:nvPr/>
        </p:nvSpPr>
        <p:spPr>
          <a:xfrm>
            <a:off x="6483621" y="3429000"/>
            <a:ext cx="4512700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SMT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E977FBC-2C3D-0C4C-A60A-72D1B7C47758}"/>
              </a:ext>
            </a:extLst>
          </p:cNvPr>
          <p:cNvSpPr/>
          <p:nvPr/>
        </p:nvSpPr>
        <p:spPr>
          <a:xfrm>
            <a:off x="636616" y="385638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BCFECD-9479-AB4D-9686-DB7C7FDDC87E}"/>
              </a:ext>
            </a:extLst>
          </p:cNvPr>
          <p:cNvSpPr/>
          <p:nvPr/>
        </p:nvSpPr>
        <p:spPr>
          <a:xfrm>
            <a:off x="914397" y="590545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Symbolic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 </a:t>
            </a:r>
            <a:r>
              <a:rPr kumimoji="1" lang="en-US" altLang="zh-CN" sz="200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Execution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81E40A5-7D38-1449-849E-10642DE35534}"/>
              </a:ext>
            </a:extLst>
          </p:cNvPr>
          <p:cNvSpPr/>
          <p:nvPr/>
        </p:nvSpPr>
        <p:spPr>
          <a:xfrm>
            <a:off x="4025181" y="2228202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DA02E3-F076-F949-8C87-1A28D7D6AA23}"/>
              </a:ext>
            </a:extLst>
          </p:cNvPr>
          <p:cNvSpPr/>
          <p:nvPr/>
        </p:nvSpPr>
        <p:spPr>
          <a:xfrm>
            <a:off x="6358425" y="2236279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C30F1-DBCA-8F4E-9C27-C6EC9B8465CF}"/>
              </a:ext>
            </a:extLst>
          </p:cNvPr>
          <p:cNvSpPr/>
          <p:nvPr/>
        </p:nvSpPr>
        <p:spPr>
          <a:xfrm>
            <a:off x="8752978" y="2236279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5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回顾：计算复杂性理论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A416C-161E-C943-81D9-382271CC9283}"/>
              </a:ext>
            </a:extLst>
          </p:cNvPr>
          <p:cNvSpPr txBox="1"/>
          <p:nvPr/>
        </p:nvSpPr>
        <p:spPr>
          <a:xfrm>
            <a:off x="480722" y="155888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研究哪些问题是能够被计算机计算的：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7354825-A2C0-BC47-8696-85BF50EF2A51}"/>
              </a:ext>
            </a:extLst>
          </p:cNvPr>
          <p:cNvSpPr/>
          <p:nvPr/>
        </p:nvSpPr>
        <p:spPr>
          <a:xfrm>
            <a:off x="1558456" y="2592125"/>
            <a:ext cx="6208685" cy="371326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55CE71-6A88-6245-A24F-4DCC1C559EAF}"/>
              </a:ext>
            </a:extLst>
          </p:cNvPr>
          <p:cNvSpPr/>
          <p:nvPr/>
        </p:nvSpPr>
        <p:spPr>
          <a:xfrm>
            <a:off x="5756744" y="2592125"/>
            <a:ext cx="6011186" cy="365362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7C54B9-3BD1-D847-9B82-495D1B5764F0}"/>
              </a:ext>
            </a:extLst>
          </p:cNvPr>
          <p:cNvSpPr txBox="1"/>
          <p:nvPr/>
        </p:nvSpPr>
        <p:spPr>
          <a:xfrm>
            <a:off x="9311676" y="3713980"/>
            <a:ext cx="17532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不可判断问题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Undecidable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lang="zh-CN" altLang="en-US" sz="1400" dirty="0">
                <a:sym typeface="+mn-ea"/>
              </a:rPr>
              <a:t>停机问题</a:t>
            </a:r>
            <a:endParaRPr lang="en-US" altLang="zh-CN" sz="1400" dirty="0">
              <a:sym typeface="+mn-ea"/>
            </a:endParaRPr>
          </a:p>
          <a:p>
            <a:pPr marL="285750" indent="-285750">
              <a:buFontTx/>
              <a:buChar char="-"/>
            </a:pPr>
            <a:r>
              <a:rPr kumimoji="1" lang="zh-CN" altLang="en-US" sz="1400" dirty="0"/>
              <a:t>谓词逻辑的可满足性问题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1428EC-E7AB-5348-88D3-B0D48277C328}"/>
              </a:ext>
            </a:extLst>
          </p:cNvPr>
          <p:cNvSpPr txBox="1"/>
          <p:nvPr/>
        </p:nvSpPr>
        <p:spPr>
          <a:xfrm>
            <a:off x="7747325" y="2665460"/>
            <a:ext cx="259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sz="2400" dirty="0"/>
              <a:t>NP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</a:t>
            </a:r>
            <a:r>
              <a:rPr kumimoji="1" lang="zh-CN" altLang="en-US" sz="2400" dirty="0"/>
              <a:t> 问题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EFAD7D-ADA1-B648-B72E-EC7C9CB5F395}"/>
              </a:ext>
            </a:extLst>
          </p:cNvPr>
          <p:cNvSpPr txBox="1"/>
          <p:nvPr/>
        </p:nvSpPr>
        <p:spPr>
          <a:xfrm>
            <a:off x="4132048" y="2650089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</a:t>
            </a:r>
            <a:r>
              <a:rPr kumimoji="1" lang="zh-CN" altLang="en-US" sz="2400" dirty="0"/>
              <a:t> 问题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B6A3E9-AC13-F24B-85AE-808EE46E6E4C}"/>
              </a:ext>
            </a:extLst>
          </p:cNvPr>
          <p:cNvSpPr txBox="1"/>
          <p:nvPr/>
        </p:nvSpPr>
        <p:spPr>
          <a:xfrm>
            <a:off x="6230691" y="4135083"/>
            <a:ext cx="175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NPC</a:t>
            </a:r>
            <a:r>
              <a:rPr kumimoji="1" lang="zh-CN" altLang="en-US" dirty="0"/>
              <a:t>问题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348787-DE7D-C046-A4B0-A7174E820854}"/>
              </a:ext>
            </a:extLst>
          </p:cNvPr>
          <p:cNvSpPr/>
          <p:nvPr/>
        </p:nvSpPr>
        <p:spPr>
          <a:xfrm>
            <a:off x="2117499" y="3741795"/>
            <a:ext cx="1762738" cy="1712800"/>
          </a:xfrm>
          <a:prstGeom prst="ellipse">
            <a:avLst/>
          </a:prstGeom>
          <a:solidFill>
            <a:srgbClr val="2E75B6">
              <a:alpha val="5019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48874C-753C-704F-A8A9-791A33A105EC}"/>
              </a:ext>
            </a:extLst>
          </p:cNvPr>
          <p:cNvSpPr txBox="1"/>
          <p:nvPr/>
        </p:nvSpPr>
        <p:spPr>
          <a:xfrm>
            <a:off x="2587535" y="4335363"/>
            <a:ext cx="8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问题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B34B3A-0EDC-5D4E-9121-00AA7611E51C}"/>
              </a:ext>
            </a:extLst>
          </p:cNvPr>
          <p:cNvSpPr txBox="1"/>
          <p:nvPr/>
        </p:nvSpPr>
        <p:spPr>
          <a:xfrm>
            <a:off x="6037606" y="2075503"/>
            <a:ext cx="106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!= NP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552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AC55CE71-6A88-6245-A24F-4DCC1C559EAF}"/>
              </a:ext>
            </a:extLst>
          </p:cNvPr>
          <p:cNvSpPr/>
          <p:nvPr/>
        </p:nvSpPr>
        <p:spPr>
          <a:xfrm>
            <a:off x="1443147" y="2427847"/>
            <a:ext cx="10304890" cy="4059142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回顾：计算复杂性理论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1A416C-161E-C943-81D9-382271CC9283}"/>
              </a:ext>
            </a:extLst>
          </p:cNvPr>
          <p:cNvSpPr txBox="1"/>
          <p:nvPr/>
        </p:nvSpPr>
        <p:spPr>
          <a:xfrm>
            <a:off x="480722" y="155888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研究哪些问题是能够被计算机计算的：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7354825-A2C0-BC47-8696-85BF50EF2A51}"/>
              </a:ext>
            </a:extLst>
          </p:cNvPr>
          <p:cNvSpPr/>
          <p:nvPr/>
        </p:nvSpPr>
        <p:spPr>
          <a:xfrm>
            <a:off x="1443147" y="3077896"/>
            <a:ext cx="5524873" cy="2759044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1428EC-E7AB-5348-88D3-B0D48277C328}"/>
              </a:ext>
            </a:extLst>
          </p:cNvPr>
          <p:cNvSpPr txBox="1"/>
          <p:nvPr/>
        </p:nvSpPr>
        <p:spPr>
          <a:xfrm>
            <a:off x="7699011" y="4154776"/>
            <a:ext cx="259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sz="2400" dirty="0"/>
              <a:t>NP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</a:t>
            </a:r>
            <a:r>
              <a:rPr kumimoji="1" lang="zh-CN" altLang="en-US" sz="2400" dirty="0"/>
              <a:t> 问题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EFAD7D-ADA1-B648-B72E-EC7C9CB5F395}"/>
              </a:ext>
            </a:extLst>
          </p:cNvPr>
          <p:cNvSpPr txBox="1"/>
          <p:nvPr/>
        </p:nvSpPr>
        <p:spPr>
          <a:xfrm>
            <a:off x="1726928" y="4154779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</a:t>
            </a:r>
            <a:r>
              <a:rPr kumimoji="1" lang="zh-CN" altLang="en-US" sz="2400" dirty="0"/>
              <a:t> 问题</a:t>
            </a:r>
            <a:r>
              <a:rPr kumimoji="1" lang="en-US" altLang="zh-CN" sz="2400" dirty="0"/>
              <a:t>   =</a:t>
            </a:r>
            <a:endParaRPr kumimoji="1" lang="zh-CN" altLang="en-US" sz="2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B6A3E9-AC13-F24B-85AE-808EE46E6E4C}"/>
              </a:ext>
            </a:extLst>
          </p:cNvPr>
          <p:cNvSpPr txBox="1"/>
          <p:nvPr/>
        </p:nvSpPr>
        <p:spPr>
          <a:xfrm>
            <a:off x="5073077" y="4154777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NPC</a:t>
            </a:r>
            <a:r>
              <a:rPr kumimoji="1" lang="zh-CN" altLang="en-US" sz="2400" dirty="0"/>
              <a:t>问题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B34B3A-0EDC-5D4E-9121-00AA7611E51C}"/>
              </a:ext>
            </a:extLst>
          </p:cNvPr>
          <p:cNvSpPr txBox="1"/>
          <p:nvPr/>
        </p:nvSpPr>
        <p:spPr>
          <a:xfrm>
            <a:off x="6096000" y="1990157"/>
            <a:ext cx="999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 NP</a:t>
            </a:r>
            <a:endParaRPr kumimoji="1"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93BEC7-88D9-A04B-9CF9-4B555A58CB76}"/>
              </a:ext>
            </a:extLst>
          </p:cNvPr>
          <p:cNvSpPr txBox="1"/>
          <p:nvPr/>
        </p:nvSpPr>
        <p:spPr>
          <a:xfrm>
            <a:off x="3470842" y="4154778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</a:t>
            </a:r>
            <a:r>
              <a:rPr kumimoji="1" lang="zh-CN" altLang="en-US" sz="2400" dirty="0"/>
              <a:t> 问题</a:t>
            </a:r>
            <a:r>
              <a:rPr kumimoji="1" lang="en-US" altLang="zh-CN" sz="2400" dirty="0"/>
              <a:t>  ?=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262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1218</Words>
  <Application>Microsoft Macintosh PowerPoint</Application>
  <PresentationFormat>宽屏</PresentationFormat>
  <Paragraphs>266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SimHei</vt:lpstr>
      <vt:lpstr>宋体</vt:lpstr>
      <vt:lpstr>Arial</vt:lpstr>
      <vt:lpstr>Arial Black</vt:lpstr>
      <vt:lpstr>Calibri</vt:lpstr>
      <vt:lpstr>Cambria Math</vt:lpstr>
      <vt:lpstr>Courier New</vt:lpstr>
      <vt:lpstr>Office 主题​​</vt:lpstr>
      <vt:lpstr>Formal Method 2020-Autumn</vt:lpstr>
      <vt:lpstr>习题回顾课程内容</vt:lpstr>
      <vt:lpstr>回顾：课程逻辑</vt:lpstr>
      <vt:lpstr>回顾：课程逻辑</vt:lpstr>
      <vt:lpstr>回顾：课程逻辑</vt:lpstr>
      <vt:lpstr>回顾：课程逻辑</vt:lpstr>
      <vt:lpstr>PowerPoint 演示文稿</vt:lpstr>
      <vt:lpstr>回顾：计算复杂性理论</vt:lpstr>
      <vt:lpstr>回顾：计算复杂性理论</vt:lpstr>
      <vt:lpstr>回顾：形式文法</vt:lpstr>
      <vt:lpstr>回顾：命题逻辑</vt:lpstr>
      <vt:lpstr>回顾： 构造主义逻辑</vt:lpstr>
      <vt:lpstr>回顾 ：Coq中的构造逻辑与经典逻辑</vt:lpstr>
      <vt:lpstr>回顾 ：Coq中的构造逻辑与经典逻辑</vt:lpstr>
      <vt:lpstr>回顾 ：Coq中的构造逻辑与经典逻辑</vt:lpstr>
      <vt:lpstr>习题回顾课程内容</vt:lpstr>
      <vt:lpstr>Coq：Coq证明与自然演绎</vt:lpstr>
      <vt:lpstr>Coq：Coq证明与自然演绎</vt:lpstr>
      <vt:lpstr>Coq：Coq证明与自然演绎</vt:lpstr>
      <vt:lpstr>Coq：Coq证明与自然演绎</vt:lpstr>
      <vt:lpstr>Coq：Coq Tactics </vt:lpstr>
      <vt:lpstr>Coq：更明晰的证明</vt:lpstr>
      <vt:lpstr>Coq：更明晰的证明</vt:lpstr>
      <vt:lpstr>作业：第一次作业</vt:lpstr>
      <vt:lpstr>作业：第一次作业</vt:lpstr>
      <vt:lpstr>作业：作业提交问题</vt:lpstr>
      <vt:lpstr>其它问题</vt:lpstr>
      <vt:lpstr>习题回顾课程内容</vt:lpstr>
      <vt:lpstr>谢谢，周末愉快！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潘 志中</cp:lastModifiedBy>
  <cp:revision>69</cp:revision>
  <dcterms:created xsi:type="dcterms:W3CDTF">2020-05-21T16:24:42Z</dcterms:created>
  <dcterms:modified xsi:type="dcterms:W3CDTF">2022-07-04T17:30:24Z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