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3" r:id="rId5"/>
    <p:sldId id="264" r:id="rId6"/>
    <p:sldId id="265" r:id="rId7"/>
    <p:sldId id="266" r:id="rId8"/>
    <p:sldId id="262" r:id="rId9"/>
    <p:sldId id="261" r:id="rId10"/>
    <p:sldId id="259" r:id="rId11"/>
    <p:sldId id="26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360" autoAdjust="0"/>
  </p:normalViewPr>
  <p:slideViewPr>
    <p:cSldViewPr snapToGrid="0">
      <p:cViewPr varScale="1">
        <p:scale>
          <a:sx n="52" d="100"/>
          <a:sy n="52"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8EEF9-D497-48EE-8402-06A470B15B91}" type="datetimeFigureOut">
              <a:rPr lang="zh-CN" altLang="en-US" smtClean="0"/>
              <a:t>2021/4/1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ABF698-F4FC-4031-BD25-4F98F8172855}" type="slidenum">
              <a:rPr lang="zh-CN" altLang="en-US" smtClean="0"/>
              <a:t>‹#›</a:t>
            </a:fld>
            <a:endParaRPr lang="zh-CN" altLang="en-US"/>
          </a:p>
        </p:txBody>
      </p:sp>
    </p:spTree>
    <p:extLst>
      <p:ext uri="{BB962C8B-B14F-4D97-AF65-F5344CB8AC3E}">
        <p14:creationId xmlns:p14="http://schemas.microsoft.com/office/powerpoint/2010/main" val="2890192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区块链是一种共享账簿技术</a:t>
            </a:r>
            <a:endParaRPr lang="en-US" altLang="zh-CN" dirty="0"/>
          </a:p>
          <a:p>
            <a:r>
              <a:rPr lang="zh-CN" altLang="en-US" dirty="0"/>
              <a:t>开放 公共 去中心化 抗审查性 等特点</a:t>
            </a:r>
            <a:endParaRPr lang="en-US" altLang="zh-CN" dirty="0"/>
          </a:p>
          <a:p>
            <a:r>
              <a:rPr lang="zh-CN" altLang="en-US" dirty="0"/>
              <a:t>业务价值在于提高流程透明度、数据可信度、增加监管透明度等</a:t>
            </a:r>
          </a:p>
        </p:txBody>
      </p:sp>
      <p:sp>
        <p:nvSpPr>
          <p:cNvPr id="4" name="灯片编号占位符 3"/>
          <p:cNvSpPr>
            <a:spLocks noGrp="1"/>
          </p:cNvSpPr>
          <p:nvPr>
            <p:ph type="sldNum" sz="quarter" idx="5"/>
          </p:nvPr>
        </p:nvSpPr>
        <p:spPr/>
        <p:txBody>
          <a:bodyPr/>
          <a:lstStyle/>
          <a:p>
            <a:fld id="{85ABF698-F4FC-4031-BD25-4F98F8172855}" type="slidenum">
              <a:rPr lang="zh-CN" altLang="en-US" smtClean="0"/>
              <a:t>2</a:t>
            </a:fld>
            <a:endParaRPr lang="zh-CN" altLang="en-US"/>
          </a:p>
        </p:txBody>
      </p:sp>
    </p:spTree>
    <p:extLst>
      <p:ext uri="{BB962C8B-B14F-4D97-AF65-F5344CB8AC3E}">
        <p14:creationId xmlns:p14="http://schemas.microsoft.com/office/powerpoint/2010/main" val="26177944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四个主要的发展阶段代号为前沿（</a:t>
            </a:r>
            <a:r>
              <a:rPr lang="en-US" altLang="zh-CN" sz="1200" b="0" i="0" kern="1200" dirty="0">
                <a:solidFill>
                  <a:schemeClr val="tx1"/>
                </a:solidFill>
                <a:effectLst/>
                <a:latin typeface="+mn-lt"/>
                <a:ea typeface="+mn-ea"/>
                <a:cs typeface="+mn-cs"/>
              </a:rPr>
              <a:t>Frontier</a:t>
            </a:r>
            <a:r>
              <a:rPr lang="zh-CN" altLang="en-US" sz="1200" b="0" i="0" kern="1200" dirty="0">
                <a:solidFill>
                  <a:schemeClr val="tx1"/>
                </a:solidFill>
                <a:effectLst/>
                <a:latin typeface="+mn-lt"/>
                <a:ea typeface="+mn-ea"/>
                <a:cs typeface="+mn-cs"/>
              </a:rPr>
              <a:t>），家园（</a:t>
            </a:r>
            <a:r>
              <a:rPr lang="en-US" altLang="zh-CN" sz="1200" b="0" i="0" kern="1200" dirty="0">
                <a:solidFill>
                  <a:schemeClr val="tx1"/>
                </a:solidFill>
                <a:effectLst/>
                <a:latin typeface="+mn-lt"/>
                <a:ea typeface="+mn-ea"/>
                <a:cs typeface="+mn-cs"/>
              </a:rPr>
              <a:t>Homestead</a:t>
            </a:r>
            <a:r>
              <a:rPr lang="zh-CN" altLang="en-US" sz="1200" b="0" i="0" kern="1200" dirty="0">
                <a:solidFill>
                  <a:schemeClr val="tx1"/>
                </a:solidFill>
                <a:effectLst/>
                <a:latin typeface="+mn-lt"/>
                <a:ea typeface="+mn-ea"/>
                <a:cs typeface="+mn-cs"/>
              </a:rPr>
              <a:t>），大都会（</a:t>
            </a:r>
            <a:r>
              <a:rPr lang="en-US" altLang="zh-CN" sz="1200" b="0" i="0" kern="1200" dirty="0">
                <a:solidFill>
                  <a:schemeClr val="tx1"/>
                </a:solidFill>
                <a:effectLst/>
                <a:latin typeface="+mn-lt"/>
                <a:ea typeface="+mn-ea"/>
                <a:cs typeface="+mn-cs"/>
              </a:rPr>
              <a:t>Metropolis</a:t>
            </a:r>
            <a:r>
              <a:rPr lang="zh-CN" altLang="en-US" sz="1200" b="0" i="0" kern="1200" dirty="0">
                <a:solidFill>
                  <a:schemeClr val="tx1"/>
                </a:solidFill>
                <a:effectLst/>
                <a:latin typeface="+mn-lt"/>
                <a:ea typeface="+mn-ea"/>
                <a:cs typeface="+mn-cs"/>
              </a:rPr>
              <a:t>）和宁静（</a:t>
            </a:r>
            <a:r>
              <a:rPr lang="en-US" altLang="zh-CN" sz="1200" b="0" i="0" kern="1200" dirty="0">
                <a:solidFill>
                  <a:schemeClr val="tx1"/>
                </a:solidFill>
                <a:effectLst/>
                <a:latin typeface="+mn-lt"/>
                <a:ea typeface="+mn-ea"/>
                <a:cs typeface="+mn-cs"/>
              </a:rPr>
              <a:t>Serenity</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11</a:t>
            </a:fld>
            <a:endParaRPr lang="zh-CN" altLang="en-US"/>
          </a:p>
        </p:txBody>
      </p:sp>
    </p:spTree>
    <p:extLst>
      <p:ext uri="{BB962C8B-B14F-4D97-AF65-F5344CB8AC3E}">
        <p14:creationId xmlns:p14="http://schemas.microsoft.com/office/powerpoint/2010/main" val="266894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两个基本功能</a:t>
            </a:r>
            <a:endParaRPr lang="zh-CN" altLang="en-US"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3</a:t>
            </a:fld>
            <a:endParaRPr lang="zh-CN" altLang="en-US"/>
          </a:p>
        </p:txBody>
      </p:sp>
    </p:spTree>
    <p:extLst>
      <p:ext uri="{BB962C8B-B14F-4D97-AF65-F5344CB8AC3E}">
        <p14:creationId xmlns:p14="http://schemas.microsoft.com/office/powerpoint/2010/main" val="967426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默克尔树</a:t>
            </a:r>
            <a:endParaRPr lang="en-US" altLang="zh-CN" sz="1200" dirty="0"/>
          </a:p>
          <a:p>
            <a:r>
              <a:rPr lang="zh-CN" altLang="en-US" sz="1200" b="0" i="0" kern="1200" dirty="0">
                <a:solidFill>
                  <a:schemeClr val="tx1"/>
                </a:solidFill>
                <a:effectLst/>
                <a:latin typeface="+mn-lt"/>
                <a:ea typeface="+mn-ea"/>
                <a:cs typeface="+mn-cs"/>
              </a:rPr>
              <a:t>包含源数据 叶子节点</a:t>
            </a:r>
          </a:p>
          <a:p>
            <a:r>
              <a:rPr lang="zh-CN" altLang="en-US" sz="1200" b="0" i="0" kern="1200" dirty="0">
                <a:solidFill>
                  <a:schemeClr val="tx1"/>
                </a:solidFill>
                <a:effectLst/>
                <a:latin typeface="+mn-lt"/>
                <a:ea typeface="+mn-ea"/>
                <a:cs typeface="+mn-cs"/>
              </a:rPr>
              <a:t>一系列中间节点，这些节点是两个子节点的</a:t>
            </a:r>
            <a:r>
              <a:rPr lang="en-US" altLang="zh-CN" sz="1200" b="0" i="0" kern="1200" dirty="0">
                <a:solidFill>
                  <a:schemeClr val="tx1"/>
                </a:solidFill>
                <a:effectLst/>
                <a:latin typeface="+mn-lt"/>
                <a:ea typeface="+mn-ea"/>
                <a:cs typeface="+mn-cs"/>
              </a:rPr>
              <a:t>Hash</a:t>
            </a:r>
            <a:r>
              <a:rPr lang="zh-CN" altLang="en-US" sz="1200" b="0" i="0" kern="1200" dirty="0">
                <a:solidFill>
                  <a:schemeClr val="tx1"/>
                </a:solidFill>
                <a:effectLst/>
                <a:latin typeface="+mn-lt"/>
                <a:ea typeface="+mn-ea"/>
                <a:cs typeface="+mn-cs"/>
              </a:rPr>
              <a:t>值</a:t>
            </a:r>
          </a:p>
          <a:p>
            <a:r>
              <a:rPr lang="zh-CN" altLang="en-US" sz="1200" b="0" i="0" kern="1200" dirty="0">
                <a:solidFill>
                  <a:schemeClr val="tx1"/>
                </a:solidFill>
                <a:effectLst/>
                <a:latin typeface="+mn-lt"/>
                <a:ea typeface="+mn-ea"/>
                <a:cs typeface="+mn-cs"/>
              </a:rPr>
              <a:t>一个根节点，代表整棵树</a:t>
            </a:r>
            <a:endParaRPr lang="en-US" altLang="zh-CN" sz="1200" dirty="0"/>
          </a:p>
          <a:p>
            <a:r>
              <a:rPr lang="zh-CN" altLang="en-US" sz="1200" b="0" i="0" kern="1200" dirty="0">
                <a:solidFill>
                  <a:schemeClr val="tx1"/>
                </a:solidFill>
                <a:effectLst/>
                <a:latin typeface="+mn-lt"/>
                <a:ea typeface="+mn-ea"/>
                <a:cs typeface="+mn-cs"/>
              </a:rPr>
              <a:t>以太坊中所有的账户信息都体现在世界状态之中</a:t>
            </a:r>
            <a:endParaRPr lang="zh-CN" altLang="en-US"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4</a:t>
            </a:fld>
            <a:endParaRPr lang="zh-CN" altLang="en-US"/>
          </a:p>
        </p:txBody>
      </p:sp>
    </p:spTree>
    <p:extLst>
      <p:ext uri="{BB962C8B-B14F-4D97-AF65-F5344CB8AC3E}">
        <p14:creationId xmlns:p14="http://schemas.microsoft.com/office/powerpoint/2010/main" val="2949787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默克尔树</a:t>
            </a:r>
            <a:endParaRPr lang="en-US" altLang="zh-CN" sz="1200" dirty="0"/>
          </a:p>
          <a:p>
            <a:r>
              <a:rPr lang="zh-CN" altLang="en-US" sz="1200" dirty="0"/>
              <a:t>世界状态树根节点，交易树根节点，交易收据树根节点 等</a:t>
            </a:r>
            <a:endParaRPr lang="en-US" altLang="zh-CN" sz="1200"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5</a:t>
            </a:fld>
            <a:endParaRPr lang="zh-CN" altLang="en-US"/>
          </a:p>
        </p:txBody>
      </p:sp>
    </p:spTree>
    <p:extLst>
      <p:ext uri="{BB962C8B-B14F-4D97-AF65-F5344CB8AC3E}">
        <p14:creationId xmlns:p14="http://schemas.microsoft.com/office/powerpoint/2010/main" val="1067543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图灵完备 </a:t>
            </a:r>
            <a:r>
              <a:rPr lang="en-US" altLang="zh-CN" sz="1200" dirty="0"/>
              <a:t>gas</a:t>
            </a:r>
            <a:r>
              <a:rPr lang="zh-CN" altLang="en-US" sz="1200" dirty="0"/>
              <a:t>用来控制交易对资源的使用。避免死循环或过度消耗</a:t>
            </a:r>
            <a:endParaRPr lang="en-US" altLang="zh-CN" sz="1200"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6</a:t>
            </a:fld>
            <a:endParaRPr lang="zh-CN" altLang="en-US"/>
          </a:p>
        </p:txBody>
      </p:sp>
    </p:spTree>
    <p:extLst>
      <p:ext uri="{BB962C8B-B14F-4D97-AF65-F5344CB8AC3E}">
        <p14:creationId xmlns:p14="http://schemas.microsoft.com/office/powerpoint/2010/main" val="3443494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7</a:t>
            </a:fld>
            <a:endParaRPr lang="zh-CN" altLang="en-US"/>
          </a:p>
        </p:txBody>
      </p:sp>
    </p:spTree>
    <p:extLst>
      <p:ext uri="{BB962C8B-B14F-4D97-AF65-F5344CB8AC3E}">
        <p14:creationId xmlns:p14="http://schemas.microsoft.com/office/powerpoint/2010/main" val="1103518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8</a:t>
            </a:fld>
            <a:endParaRPr lang="zh-CN" altLang="en-US"/>
          </a:p>
        </p:txBody>
      </p:sp>
    </p:spTree>
    <p:extLst>
      <p:ext uri="{BB962C8B-B14F-4D97-AF65-F5344CB8AC3E}">
        <p14:creationId xmlns:p14="http://schemas.microsoft.com/office/powerpoint/2010/main" val="961826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当时价值 </a:t>
            </a:r>
            <a:r>
              <a:rPr lang="en-US" altLang="zh-CN" sz="1200" dirty="0"/>
              <a:t>18,439,086 </a:t>
            </a:r>
            <a:r>
              <a:rPr lang="zh-CN" altLang="en-US" sz="1200" dirty="0"/>
              <a:t>美元</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四个主要的发展阶段代号为前沿（</a:t>
            </a:r>
            <a:r>
              <a:rPr lang="en-US" altLang="zh-CN" sz="1200" b="0" i="0" kern="1200" dirty="0">
                <a:solidFill>
                  <a:schemeClr val="tx1"/>
                </a:solidFill>
                <a:effectLst/>
                <a:latin typeface="+mn-lt"/>
                <a:ea typeface="+mn-ea"/>
                <a:cs typeface="+mn-cs"/>
              </a:rPr>
              <a:t>Frontier</a:t>
            </a:r>
            <a:r>
              <a:rPr lang="zh-CN" altLang="en-US" sz="1200" b="0" i="0" kern="1200" dirty="0">
                <a:solidFill>
                  <a:schemeClr val="tx1"/>
                </a:solidFill>
                <a:effectLst/>
                <a:latin typeface="+mn-lt"/>
                <a:ea typeface="+mn-ea"/>
                <a:cs typeface="+mn-cs"/>
              </a:rPr>
              <a:t>），家园（</a:t>
            </a:r>
            <a:r>
              <a:rPr lang="en-US" altLang="zh-CN" sz="1200" b="0" i="0" kern="1200" dirty="0">
                <a:solidFill>
                  <a:schemeClr val="tx1"/>
                </a:solidFill>
                <a:effectLst/>
                <a:latin typeface="+mn-lt"/>
                <a:ea typeface="+mn-ea"/>
                <a:cs typeface="+mn-cs"/>
              </a:rPr>
              <a:t>Homestead</a:t>
            </a:r>
            <a:r>
              <a:rPr lang="zh-CN" altLang="en-US" sz="1200" b="0" i="0" kern="1200" dirty="0">
                <a:solidFill>
                  <a:schemeClr val="tx1"/>
                </a:solidFill>
                <a:effectLst/>
                <a:latin typeface="+mn-lt"/>
                <a:ea typeface="+mn-ea"/>
                <a:cs typeface="+mn-cs"/>
              </a:rPr>
              <a:t>），大都会（</a:t>
            </a:r>
            <a:r>
              <a:rPr lang="en-US" altLang="zh-CN" sz="1200" b="0" i="0" kern="1200" dirty="0">
                <a:solidFill>
                  <a:schemeClr val="tx1"/>
                </a:solidFill>
                <a:effectLst/>
                <a:latin typeface="+mn-lt"/>
                <a:ea typeface="+mn-ea"/>
                <a:cs typeface="+mn-cs"/>
              </a:rPr>
              <a:t>Metropolis</a:t>
            </a:r>
            <a:r>
              <a:rPr lang="zh-CN" altLang="en-US" sz="1200" b="0" i="0" kern="1200" dirty="0">
                <a:solidFill>
                  <a:schemeClr val="tx1"/>
                </a:solidFill>
                <a:effectLst/>
                <a:latin typeface="+mn-lt"/>
                <a:ea typeface="+mn-ea"/>
                <a:cs typeface="+mn-cs"/>
              </a:rPr>
              <a:t>）和宁静（</a:t>
            </a:r>
            <a:r>
              <a:rPr lang="en-US" altLang="zh-CN" sz="1200" b="0" i="0" kern="1200" dirty="0">
                <a:solidFill>
                  <a:schemeClr val="tx1"/>
                </a:solidFill>
                <a:effectLst/>
                <a:latin typeface="+mn-lt"/>
                <a:ea typeface="+mn-ea"/>
                <a:cs typeface="+mn-cs"/>
              </a:rPr>
              <a:t>Serenity</a:t>
            </a:r>
            <a:r>
              <a:rPr lang="zh-CN" altLang="en-US" sz="1200" b="0" i="0" kern="1200" dirty="0">
                <a:solidFill>
                  <a:schemeClr val="tx1"/>
                </a:solidFill>
                <a:effectLst/>
                <a:latin typeface="+mn-lt"/>
                <a:ea typeface="+mn-ea"/>
                <a:cs typeface="+mn-cs"/>
              </a:rPr>
              <a:t>）。</a:t>
            </a:r>
            <a:endParaRPr lang="zh-CN" altLang="en-US" dirty="0"/>
          </a:p>
          <a:p>
            <a:endParaRPr lang="en-US" altLang="zh-CN" sz="1200" dirty="0"/>
          </a:p>
          <a:p>
            <a:endParaRPr lang="zh-CN" altLang="en-US"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9</a:t>
            </a:fld>
            <a:endParaRPr lang="zh-CN" altLang="en-US"/>
          </a:p>
        </p:txBody>
      </p:sp>
    </p:spTree>
    <p:extLst>
      <p:ext uri="{BB962C8B-B14F-4D97-AF65-F5344CB8AC3E}">
        <p14:creationId xmlns:p14="http://schemas.microsoft.com/office/powerpoint/2010/main" val="287011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四个主要的发展阶段代号为前沿（</a:t>
            </a:r>
            <a:r>
              <a:rPr lang="en-US" altLang="zh-CN" sz="1200" b="0" i="0" kern="1200" dirty="0">
                <a:solidFill>
                  <a:schemeClr val="tx1"/>
                </a:solidFill>
                <a:effectLst/>
                <a:latin typeface="+mn-lt"/>
                <a:ea typeface="+mn-ea"/>
                <a:cs typeface="+mn-cs"/>
              </a:rPr>
              <a:t>Frontier</a:t>
            </a:r>
            <a:r>
              <a:rPr lang="zh-CN" altLang="en-US" sz="1200" b="0" i="0" kern="1200" dirty="0">
                <a:solidFill>
                  <a:schemeClr val="tx1"/>
                </a:solidFill>
                <a:effectLst/>
                <a:latin typeface="+mn-lt"/>
                <a:ea typeface="+mn-ea"/>
                <a:cs typeface="+mn-cs"/>
              </a:rPr>
              <a:t>），家园（</a:t>
            </a:r>
            <a:r>
              <a:rPr lang="en-US" altLang="zh-CN" sz="1200" b="0" i="0" kern="1200" dirty="0">
                <a:solidFill>
                  <a:schemeClr val="tx1"/>
                </a:solidFill>
                <a:effectLst/>
                <a:latin typeface="+mn-lt"/>
                <a:ea typeface="+mn-ea"/>
                <a:cs typeface="+mn-cs"/>
              </a:rPr>
              <a:t>Homestead</a:t>
            </a:r>
            <a:r>
              <a:rPr lang="zh-CN" altLang="en-US" sz="1200" b="0" i="0" kern="1200" dirty="0">
                <a:solidFill>
                  <a:schemeClr val="tx1"/>
                </a:solidFill>
                <a:effectLst/>
                <a:latin typeface="+mn-lt"/>
                <a:ea typeface="+mn-ea"/>
                <a:cs typeface="+mn-cs"/>
              </a:rPr>
              <a:t>），大都会（</a:t>
            </a:r>
            <a:r>
              <a:rPr lang="en-US" altLang="zh-CN" sz="1200" b="0" i="0" kern="1200" dirty="0">
                <a:solidFill>
                  <a:schemeClr val="tx1"/>
                </a:solidFill>
                <a:effectLst/>
                <a:latin typeface="+mn-lt"/>
                <a:ea typeface="+mn-ea"/>
                <a:cs typeface="+mn-cs"/>
              </a:rPr>
              <a:t>Metropolis</a:t>
            </a:r>
            <a:r>
              <a:rPr lang="zh-CN" altLang="en-US" sz="1200" b="0" i="0" kern="1200" dirty="0">
                <a:solidFill>
                  <a:schemeClr val="tx1"/>
                </a:solidFill>
                <a:effectLst/>
                <a:latin typeface="+mn-lt"/>
                <a:ea typeface="+mn-ea"/>
                <a:cs typeface="+mn-cs"/>
              </a:rPr>
              <a:t>）和宁静（</a:t>
            </a:r>
            <a:r>
              <a:rPr lang="en-US" altLang="zh-CN" sz="1200" b="0" i="0" kern="1200" dirty="0">
                <a:solidFill>
                  <a:schemeClr val="tx1"/>
                </a:solidFill>
                <a:effectLst/>
                <a:latin typeface="+mn-lt"/>
                <a:ea typeface="+mn-ea"/>
                <a:cs typeface="+mn-cs"/>
              </a:rPr>
              <a:t>Serenity</a:t>
            </a:r>
            <a:r>
              <a:rPr lang="zh-CN" altLang="en-US" sz="1200" b="0" i="0" kern="1200" dirty="0">
                <a:solidFill>
                  <a:schemeClr val="tx1"/>
                </a:solidFill>
                <a:effectLst/>
                <a:latin typeface="+mn-lt"/>
                <a:ea typeface="+mn-ea"/>
                <a:cs typeface="+mn-cs"/>
              </a:rPr>
              <a:t>）。</a:t>
            </a:r>
            <a:endParaRPr lang="zh-CN" altLang="en-US" dirty="0"/>
          </a:p>
          <a:p>
            <a:endParaRPr lang="en-US" altLang="zh-CN" sz="1200" dirty="0"/>
          </a:p>
        </p:txBody>
      </p:sp>
      <p:sp>
        <p:nvSpPr>
          <p:cNvPr id="4" name="灯片编号占位符 3"/>
          <p:cNvSpPr>
            <a:spLocks noGrp="1"/>
          </p:cNvSpPr>
          <p:nvPr>
            <p:ph type="sldNum" sz="quarter" idx="5"/>
          </p:nvPr>
        </p:nvSpPr>
        <p:spPr/>
        <p:txBody>
          <a:bodyPr/>
          <a:lstStyle/>
          <a:p>
            <a:fld id="{85ABF698-F4FC-4031-BD25-4F98F8172855}" type="slidenum">
              <a:rPr lang="zh-CN" altLang="en-US" smtClean="0"/>
              <a:t>10</a:t>
            </a:fld>
            <a:endParaRPr lang="zh-CN" altLang="en-US"/>
          </a:p>
        </p:txBody>
      </p:sp>
    </p:spTree>
    <p:extLst>
      <p:ext uri="{BB962C8B-B14F-4D97-AF65-F5344CB8AC3E}">
        <p14:creationId xmlns:p14="http://schemas.microsoft.com/office/powerpoint/2010/main" val="2336633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AA7B0-22F7-408D-9AFE-8B5DBD4ACA5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FD2D49-2007-4FAF-ABAD-AFF4785F1F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36FA093-DD19-461A-83B3-FCC3FCDFB823}"/>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40CC97F7-86E8-49ED-9CA4-0FEBA2778C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968BA0-5EAC-42A4-BE5B-8D5B73A883FD}"/>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86953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6637D9-6AF7-42D8-AE0D-EECFE79837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C58A774-1503-4F93-B882-70390D7E108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4DC72C-D790-419E-A626-A9359B30F738}"/>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87D47312-6E1B-4137-B6A9-CE881D9018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CB0B59-42F1-4B76-885E-D43C585DA321}"/>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112976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9B3C93-4F8D-46B4-A744-49CE0256D02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F6F755E-FC98-4954-A902-857BB0C10F6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B770C7C-88BA-4356-957B-ECCC6D795BEA}"/>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9F7A7E30-CE26-447C-89F1-D26BBEACD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C0EF8C-2BFC-4619-952E-13A290386681}"/>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2989361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5C5323-62F6-48A9-AB5C-365E710A147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A84950D-5E37-4572-932D-FFD2343749E2}"/>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54C111-6D26-4864-B470-9244FA41B443}"/>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0E5ACBFC-0376-42E7-913A-945D65F6FC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E91A58-6711-48D1-BB13-BF58B7E9BB1F}"/>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3585139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F22FC-2C42-4806-97E3-2F28991B970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A1CB04D-7F23-451D-AAD4-87CEFF8B1B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4E85270-5F1B-4172-83BC-B42B43875325}"/>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5C8D5876-36CC-4E6E-A791-691DD11F4B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5C2371-B687-451B-A02D-7D1DE583BDF7}"/>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382661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B4124B-BB6E-4B8D-A107-2C2F3B3483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B582B3-890D-4941-A868-DC744F390E5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601EC18-3A27-4A0A-A36D-5A45A7B3A8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D2D9CF-726A-4FF7-8676-F4AAF2386155}"/>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FB4BA95B-27BE-4B99-82B1-77DF0B8FC2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63D499-46BE-4197-9C28-F83A772E6161}"/>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79738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FE522B-E9C5-4EF6-BD54-675DAA1F5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45CA9B-FA22-4CFB-A5FC-F5768C6B2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C29C6F-95CE-473D-B90F-4478EB607E8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239EF1C-5776-4931-AE2A-545BCCD727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BB3ACD7-52F9-4554-A119-06E6EC342443}"/>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432C0B7-766E-413F-80DF-933D83094DD1}"/>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8" name="页脚占位符 7">
            <a:extLst>
              <a:ext uri="{FF2B5EF4-FFF2-40B4-BE49-F238E27FC236}">
                <a16:creationId xmlns:a16="http://schemas.microsoft.com/office/drawing/2014/main" id="{E8979A77-78F5-403C-9341-1804693E46E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7AEB33-5B35-4812-A797-85D1342DB173}"/>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316055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A4F7E-D7D1-430F-A1AB-35D1B2E283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2B055CD-3C55-403D-946E-CEA796546092}"/>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4" name="页脚占位符 3">
            <a:extLst>
              <a:ext uri="{FF2B5EF4-FFF2-40B4-BE49-F238E27FC236}">
                <a16:creationId xmlns:a16="http://schemas.microsoft.com/office/drawing/2014/main" id="{DF55C943-C4FB-40D8-A052-87C7327EE9D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3ADB962-0E22-4373-8DEA-55E773A811CE}"/>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132872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E8413C-7DA5-432D-B908-540618A7F3D7}"/>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3" name="页脚占位符 2">
            <a:extLst>
              <a:ext uri="{FF2B5EF4-FFF2-40B4-BE49-F238E27FC236}">
                <a16:creationId xmlns:a16="http://schemas.microsoft.com/office/drawing/2014/main" id="{4AA8AF49-F6B6-4963-97DA-821845EEED5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FD7781-75BF-4013-B630-4B0899454CC5}"/>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15944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6A8955-B5DE-47E9-9E0A-F5611F68837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9AEF7E0-E9AF-4756-864E-1099C136E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8AE3996-20D1-4019-A8E6-4E6B14402A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17BEF7-7887-4DF2-8158-762D857693A8}"/>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4EA0019E-3E1D-46C6-89E9-245D03E8B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79CEB4-0DC7-4D0E-B53F-88E4F8DCAFD5}"/>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48625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FBD6E1-BE3F-4121-921D-17F48D5F50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6FB84F8-360A-4CCC-A576-A102660BE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6B95D17-1A74-4399-A3A8-A1D5891943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191EEB5-45B2-4FD8-9755-32337A90426C}"/>
              </a:ext>
            </a:extLst>
          </p:cNvPr>
          <p:cNvSpPr>
            <a:spLocks noGrp="1"/>
          </p:cNvSpPr>
          <p:nvPr>
            <p:ph type="dt" sz="half" idx="10"/>
          </p:nvPr>
        </p:nvSpPr>
        <p:spPr/>
        <p:txBody>
          <a:bodyPr/>
          <a:lstStyle/>
          <a:p>
            <a:fld id="{0A4644F6-D1BC-4096-80DB-8EEBC99AF42B}"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DE5B0C6B-E37C-40C6-A70D-2388F24AC3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A29A42-72ED-4129-AF60-CA722052A38C}"/>
              </a:ext>
            </a:extLst>
          </p:cNvPr>
          <p:cNvSpPr>
            <a:spLocks noGrp="1"/>
          </p:cNvSpPr>
          <p:nvPr>
            <p:ph type="sldNum" sz="quarter" idx="12"/>
          </p:nvPr>
        </p:nvSpPr>
        <p:spPr/>
        <p:txBody>
          <a:body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1976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024B1D-4FE9-430E-A270-9EA9CE783B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8E8F5C7-1837-4B24-BAED-3FD9B447E0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624291-9571-4055-A4B2-DDC8B44C7D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4644F6-D1BC-4096-80DB-8EEBC99AF42B}"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8F9FBCE4-A6AF-427F-B17C-89730C419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408538-0FDA-41FB-B758-E6083278FB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F24F8-A65F-407C-8178-B35EA011E96E}" type="slidenum">
              <a:rPr lang="zh-CN" altLang="en-US" smtClean="0"/>
              <a:t>‹#›</a:t>
            </a:fld>
            <a:endParaRPr lang="zh-CN" altLang="en-US"/>
          </a:p>
        </p:txBody>
      </p:sp>
    </p:spTree>
    <p:extLst>
      <p:ext uri="{BB962C8B-B14F-4D97-AF65-F5344CB8AC3E}">
        <p14:creationId xmlns:p14="http://schemas.microsoft.com/office/powerpoint/2010/main" val="755801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p:txBody>
          <a:bodyPr/>
          <a:lstStyle/>
          <a:p>
            <a:r>
              <a:rPr lang="zh-CN" altLang="en-US" b="1" dirty="0"/>
              <a:t>第一章 什么是以太坊</a:t>
            </a:r>
            <a:br>
              <a:rPr lang="zh-CN" altLang="en-US" dirty="0"/>
            </a:br>
            <a:endParaRPr lang="zh-CN" altLang="en-US" dirty="0"/>
          </a:p>
        </p:txBody>
      </p:sp>
      <p:sp>
        <p:nvSpPr>
          <p:cNvPr id="3" name="副标题 2">
            <a:extLst>
              <a:ext uri="{FF2B5EF4-FFF2-40B4-BE49-F238E27FC236}">
                <a16:creationId xmlns:a16="http://schemas.microsoft.com/office/drawing/2014/main" id="{388E77EC-314B-4049-A5D7-28D151067F8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05198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dirty="0"/>
              <a:t>    </a:t>
            </a:r>
            <a:r>
              <a:rPr lang="zh-CN" altLang="en-US" sz="2800" dirty="0"/>
              <a:t>以太坊简史</a:t>
            </a:r>
            <a:br>
              <a:rPr lang="en-US" altLang="zh-CN" sz="2800" dirty="0"/>
            </a:br>
            <a:br>
              <a:rPr lang="en-US" altLang="zh-CN" sz="2800" dirty="0"/>
            </a:br>
            <a:r>
              <a:rPr lang="en-US" altLang="zh-CN" sz="2400" dirty="0"/>
              <a:t>2017.7.19	</a:t>
            </a:r>
            <a:r>
              <a:rPr lang="zh-CN" altLang="en-US" sz="2400" dirty="0"/>
              <a:t>黑客攻击并窃取超</a:t>
            </a:r>
            <a:r>
              <a:rPr lang="en-US" altLang="zh-CN" sz="2400" dirty="0"/>
              <a:t>15</a:t>
            </a:r>
            <a:r>
              <a:rPr lang="zh-CN" altLang="en-US" sz="2400" dirty="0"/>
              <a:t>万枚以太币，按当时价格造成约</a:t>
            </a:r>
            <a:r>
              <a:rPr lang="en-US" altLang="zh-CN" sz="2400" dirty="0"/>
              <a:t>3000</a:t>
            </a:r>
            <a:r>
              <a:rPr lang="zh-CN" altLang="en-US" sz="2400" dirty="0"/>
              <a:t>万美元损失。</a:t>
            </a:r>
            <a:br>
              <a:rPr lang="en-US" altLang="zh-CN" sz="2800" dirty="0"/>
            </a:br>
            <a:r>
              <a:rPr lang="en-US" altLang="zh-CN" sz="2400" dirty="0"/>
              <a:t>2017.10.16	</a:t>
            </a:r>
            <a:r>
              <a:rPr lang="zh-CN" altLang="en-US" sz="2400" dirty="0"/>
              <a:t>以太坊主网在区块高度</a:t>
            </a:r>
            <a:r>
              <a:rPr lang="en-US" altLang="zh-CN" sz="2400" dirty="0"/>
              <a:t>4370000</a:t>
            </a:r>
            <a:r>
              <a:rPr lang="zh-CN" altLang="en-US" sz="2400" dirty="0"/>
              <a:t>处完成</a:t>
            </a:r>
            <a:r>
              <a:rPr lang="en-US" altLang="zh-CN" sz="2400" dirty="0"/>
              <a:t>Byzantium</a:t>
            </a:r>
            <a:r>
              <a:rPr lang="zh-CN" altLang="en-US" sz="2400" dirty="0"/>
              <a:t>拜占庭硬分叉升级。标志着</a:t>
            </a:r>
            <a:r>
              <a:rPr lang="en-US" altLang="zh-CN" sz="2400" dirty="0"/>
              <a:t>			</a:t>
            </a:r>
            <a:r>
              <a:rPr lang="zh-CN" altLang="en-US" sz="2400" dirty="0"/>
              <a:t>第三阶段</a:t>
            </a:r>
            <a:r>
              <a:rPr lang="en-US" altLang="zh-CN" sz="2400" dirty="0"/>
              <a:t>Metropolis</a:t>
            </a:r>
            <a:r>
              <a:rPr lang="zh-CN" altLang="en-US" sz="2400" dirty="0"/>
              <a:t>（大都会）开启。</a:t>
            </a:r>
            <a:br>
              <a:rPr lang="en-US" altLang="zh-CN" sz="2400" dirty="0"/>
            </a:br>
            <a:r>
              <a:rPr lang="en-US" altLang="zh-CN" sz="2400" dirty="0"/>
              <a:t>2017.11.6	</a:t>
            </a:r>
            <a:r>
              <a:rPr lang="zh-CN" altLang="en-US" sz="2400" dirty="0"/>
              <a:t>由于开发者和用户“失误操作”，导致共</a:t>
            </a:r>
            <a:r>
              <a:rPr lang="en-US" altLang="zh-CN" sz="2400" dirty="0"/>
              <a:t>93</a:t>
            </a:r>
            <a:r>
              <a:rPr lang="zh-CN" altLang="en-US" sz="2400" dirty="0"/>
              <a:t>万枚以太币被冻结（当时价值超过</a:t>
            </a:r>
            <a:r>
              <a:rPr lang="en-US" altLang="zh-CN" sz="2400" dirty="0"/>
              <a:t>			1.54</a:t>
            </a:r>
            <a:r>
              <a:rPr lang="zh-CN" altLang="en-US" sz="2400" dirty="0"/>
              <a:t>亿美元），至今未能找回。</a:t>
            </a:r>
            <a:br>
              <a:rPr lang="en-US" altLang="zh-CN" sz="2400" dirty="0"/>
            </a:br>
            <a:r>
              <a:rPr lang="en-US" altLang="zh-CN" sz="2400" dirty="0"/>
              <a:t>2017.11.28	</a:t>
            </a:r>
            <a:r>
              <a:rPr lang="zh-CN" altLang="en-US" sz="2400" dirty="0"/>
              <a:t>以太坊创始人</a:t>
            </a:r>
            <a:r>
              <a:rPr lang="en-US" altLang="zh-CN" sz="2400" dirty="0" err="1"/>
              <a:t>Vitalik</a:t>
            </a:r>
            <a:r>
              <a:rPr lang="zh-CN" altLang="en-US" sz="2400" dirty="0"/>
              <a:t>公布以太坊</a:t>
            </a:r>
            <a:r>
              <a:rPr lang="en-US" altLang="zh-CN" sz="2400" dirty="0"/>
              <a:t>2.0</a:t>
            </a:r>
            <a:r>
              <a:rPr lang="zh-CN" altLang="en-US" sz="2400" dirty="0"/>
              <a:t>路线图，分片机制作为协作提升的核心。</a:t>
            </a:r>
            <a:br>
              <a:rPr lang="en-US" altLang="zh-CN" sz="2400" dirty="0"/>
            </a:br>
            <a:r>
              <a:rPr lang="en-US" altLang="zh-CN" sz="2400" dirty="0"/>
              <a:t>2019.3.1	</a:t>
            </a:r>
            <a:r>
              <a:rPr lang="zh-CN" altLang="en-US" sz="2400" dirty="0"/>
              <a:t>凌晨</a:t>
            </a:r>
            <a:r>
              <a:rPr lang="en-US" altLang="zh-CN" sz="2400" dirty="0"/>
              <a:t>03</a:t>
            </a:r>
            <a:r>
              <a:rPr lang="zh-CN" altLang="en-US" sz="2400" dirty="0"/>
              <a:t>：</a:t>
            </a:r>
            <a:r>
              <a:rPr lang="en-US" altLang="zh-CN" sz="2400" dirty="0"/>
              <a:t>52</a:t>
            </a:r>
            <a:r>
              <a:rPr lang="zh-CN" altLang="en-US" sz="2400" dirty="0"/>
              <a:t>，以太坊区块高度达到</a:t>
            </a:r>
            <a:r>
              <a:rPr lang="en-US" altLang="zh-CN" sz="2400" dirty="0"/>
              <a:t>7280000</a:t>
            </a:r>
            <a:r>
              <a:rPr lang="zh-CN" altLang="en-US" sz="2400" dirty="0"/>
              <a:t>，君士坦丁堡及圣彼得堡</a:t>
            </a:r>
            <a:r>
              <a:rPr lang="en-US" altLang="zh-CN" sz="2400" dirty="0"/>
              <a:t>				</a:t>
            </a:r>
            <a:r>
              <a:rPr lang="zh-CN" altLang="en-US" sz="2400" dirty="0"/>
              <a:t>（</a:t>
            </a:r>
            <a:r>
              <a:rPr lang="en-US" altLang="zh-CN" sz="2400" dirty="0"/>
              <a:t>Constantinople &amp; St. Petersburg</a:t>
            </a:r>
            <a:r>
              <a:rPr lang="zh-CN" altLang="en-US" sz="2400" dirty="0"/>
              <a:t>）升级启动，以太坊硬分叉成功。同时区</a:t>
            </a:r>
            <a:r>
              <a:rPr lang="en-US" altLang="zh-CN" sz="2400" dirty="0"/>
              <a:t>			</a:t>
            </a:r>
            <a:r>
              <a:rPr lang="zh-CN" altLang="en-US" sz="2400" dirty="0"/>
              <a:t>块奖励也降为</a:t>
            </a:r>
            <a:r>
              <a:rPr lang="en-US" altLang="zh-CN" sz="2400" dirty="0"/>
              <a:t>2</a:t>
            </a:r>
            <a:r>
              <a:rPr lang="zh-CN" altLang="en-US" sz="2400" dirty="0"/>
              <a:t>个</a:t>
            </a:r>
            <a:r>
              <a:rPr lang="en-US" altLang="zh-CN" sz="2400" dirty="0"/>
              <a:t>ETH</a:t>
            </a:r>
            <a:r>
              <a:rPr lang="zh-CN" altLang="en-US" sz="2400" dirty="0"/>
              <a:t>。</a:t>
            </a:r>
            <a:br>
              <a:rPr lang="en-US" altLang="zh-CN" sz="2400" dirty="0"/>
            </a:br>
            <a:r>
              <a:rPr lang="en-US" altLang="zh-CN" sz="2400" dirty="0"/>
              <a:t>2019.12.8	</a:t>
            </a:r>
            <a:r>
              <a:rPr lang="zh-CN" altLang="en-US" sz="2400" dirty="0"/>
              <a:t>以太坊主网在区块高度</a:t>
            </a:r>
            <a:r>
              <a:rPr lang="en-US" altLang="zh-CN" sz="2400" dirty="0"/>
              <a:t>9069000</a:t>
            </a:r>
            <a:r>
              <a:rPr lang="zh-CN" altLang="en-US" sz="2400" dirty="0"/>
              <a:t>处完成”伊斯坦布尔“硬分叉升级。</a:t>
            </a:r>
            <a:br>
              <a:rPr lang="en-US" altLang="zh-CN" sz="2400" dirty="0"/>
            </a:br>
            <a:r>
              <a:rPr lang="en-US" altLang="zh-CN" sz="2400" dirty="0"/>
              <a:t>2020.1.2	</a:t>
            </a:r>
            <a:r>
              <a:rPr lang="zh-CN" altLang="en-US" sz="2400" dirty="0"/>
              <a:t>以太坊在区块高度</a:t>
            </a:r>
            <a:r>
              <a:rPr lang="en-US" altLang="zh-CN" sz="2400" dirty="0"/>
              <a:t>9200000</a:t>
            </a:r>
            <a:r>
              <a:rPr lang="zh-CN" altLang="en-US" sz="2400" dirty="0"/>
              <a:t>处完成“缪尔冰川”硬分叉升级。</a:t>
            </a:r>
            <a:br>
              <a:rPr lang="zh-CN" altLang="en-US" sz="2400" dirty="0"/>
            </a:br>
            <a:endParaRPr lang="zh-CN" altLang="en-US" sz="2400" dirty="0"/>
          </a:p>
        </p:txBody>
      </p:sp>
    </p:spTree>
    <p:extLst>
      <p:ext uri="{BB962C8B-B14F-4D97-AF65-F5344CB8AC3E}">
        <p14:creationId xmlns:p14="http://schemas.microsoft.com/office/powerpoint/2010/main" val="386533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dirty="0"/>
              <a:t>    </a:t>
            </a:r>
            <a:r>
              <a:rPr lang="zh-CN" altLang="en-US" sz="2800" dirty="0"/>
              <a:t>以太坊简史</a:t>
            </a:r>
            <a:br>
              <a:rPr lang="en-US" altLang="zh-CN" sz="2800" dirty="0"/>
            </a:br>
            <a:br>
              <a:rPr lang="en-US" altLang="zh-CN" sz="2800" dirty="0"/>
            </a:br>
            <a:r>
              <a:rPr lang="en-US" altLang="zh-CN" sz="2400" dirty="0"/>
              <a:t>2020.1.11	</a:t>
            </a:r>
            <a:r>
              <a:rPr lang="zh-CN" altLang="en-US" sz="2400" dirty="0"/>
              <a:t>以太坊</a:t>
            </a:r>
            <a:r>
              <a:rPr lang="en-US" altLang="zh-CN" sz="2400" dirty="0"/>
              <a:t>2.0</a:t>
            </a:r>
            <a:r>
              <a:rPr lang="zh-CN" altLang="en-US" sz="2400" dirty="0"/>
              <a:t>发布第</a:t>
            </a:r>
            <a:r>
              <a:rPr lang="en-US" altLang="zh-CN" sz="2400" dirty="0"/>
              <a:t>0</a:t>
            </a:r>
            <a:r>
              <a:rPr lang="zh-CN" altLang="en-US" sz="2400" dirty="0"/>
              <a:t>阶段代码规范</a:t>
            </a:r>
            <a:r>
              <a:rPr lang="en-US" altLang="zh-CN" sz="2400" dirty="0"/>
              <a:t>v0.10.0</a:t>
            </a:r>
            <a:r>
              <a:rPr lang="zh-CN" altLang="en-US" sz="2400" dirty="0"/>
              <a:t>版本。</a:t>
            </a:r>
            <a:br>
              <a:rPr lang="en-US" altLang="zh-CN" sz="2400" dirty="0"/>
            </a:br>
            <a:r>
              <a:rPr lang="en-US" altLang="zh-CN" sz="2400" dirty="0"/>
              <a:t>2020.6		</a:t>
            </a:r>
            <a:r>
              <a:rPr lang="zh-CN" altLang="en-US" sz="2400" dirty="0"/>
              <a:t>以太坊</a:t>
            </a:r>
            <a:r>
              <a:rPr lang="en-US" altLang="zh-CN" sz="2400" dirty="0"/>
              <a:t>2.0</a:t>
            </a:r>
            <a:r>
              <a:rPr lang="zh-CN" altLang="en-US" sz="2400" dirty="0"/>
              <a:t>阶段</a:t>
            </a:r>
            <a:r>
              <a:rPr lang="en-US" altLang="zh-CN" sz="2400" dirty="0"/>
              <a:t>1</a:t>
            </a:r>
            <a:r>
              <a:rPr lang="zh-CN" altLang="en-US" sz="2400" dirty="0"/>
              <a:t>达成更多共识，并将启动</a:t>
            </a:r>
            <a:r>
              <a:rPr lang="en-US" altLang="zh-CN" sz="2400" dirty="0"/>
              <a:t>64</a:t>
            </a:r>
            <a:r>
              <a:rPr lang="zh-CN" altLang="en-US" sz="2400" dirty="0"/>
              <a:t>个分片，进入以太坊</a:t>
            </a:r>
            <a:r>
              <a:rPr lang="en-US" altLang="zh-CN" sz="2400" dirty="0"/>
              <a:t>1.5</a:t>
            </a:r>
            <a:r>
              <a:rPr lang="zh-CN" altLang="en-US" sz="2400" dirty="0"/>
              <a:t>阶段。</a:t>
            </a:r>
            <a:br>
              <a:rPr lang="en-US" altLang="zh-CN" sz="2400" dirty="0"/>
            </a:br>
            <a:r>
              <a:rPr lang="en-US" altLang="zh-CN" sz="2400" dirty="0"/>
              <a:t>2020.7		</a:t>
            </a:r>
            <a:r>
              <a:rPr lang="zh-CN" altLang="en-US" sz="2400" dirty="0"/>
              <a:t>以太坊开发团队预计将在</a:t>
            </a:r>
            <a:r>
              <a:rPr lang="en-US" altLang="zh-CN" sz="2400" dirty="0"/>
              <a:t>2020</a:t>
            </a:r>
            <a:r>
              <a:rPr lang="zh-CN" altLang="en-US" sz="2400" dirty="0"/>
              <a:t>年</a:t>
            </a:r>
            <a:r>
              <a:rPr lang="en-US" altLang="zh-CN" sz="2400" dirty="0"/>
              <a:t>7</a:t>
            </a:r>
            <a:r>
              <a:rPr lang="zh-CN" altLang="en-US" sz="2400" dirty="0"/>
              <a:t>月推出以太坊</a:t>
            </a:r>
            <a:r>
              <a:rPr lang="en-US" altLang="zh-CN" sz="2400" dirty="0"/>
              <a:t>2.0</a:t>
            </a:r>
            <a:r>
              <a:rPr lang="zh-CN" altLang="en-US" sz="2400" dirty="0"/>
              <a:t>。</a:t>
            </a:r>
            <a:br>
              <a:rPr lang="en-US" altLang="zh-CN" sz="2400" dirty="0"/>
            </a:br>
            <a:r>
              <a:rPr lang="en-US" altLang="zh-CN" sz="2400" dirty="0"/>
              <a:t>2020.11.4	ETH</a:t>
            </a:r>
            <a:r>
              <a:rPr lang="zh-CN" altLang="en-US" sz="2400" dirty="0"/>
              <a:t>发布主网存款合同地址</a:t>
            </a:r>
            <a:r>
              <a:rPr lang="en-US" altLang="zh-CN" sz="2400" dirty="0"/>
              <a:t>0x00000000219ab540356cBB839Cbe05303d7705Fa</a:t>
            </a:r>
            <a:br>
              <a:rPr lang="en-US" altLang="zh-CN" sz="2400" dirty="0"/>
            </a:br>
            <a:r>
              <a:rPr lang="en-US" altLang="zh-CN" sz="2400" dirty="0"/>
              <a:t>		</a:t>
            </a:r>
            <a:r>
              <a:rPr lang="zh-CN" altLang="en-US" sz="2400" dirty="0"/>
              <a:t>需要在</a:t>
            </a:r>
            <a:r>
              <a:rPr lang="en-US" altLang="zh-CN" sz="2400" dirty="0"/>
              <a:t>12</a:t>
            </a:r>
            <a:r>
              <a:rPr lang="zh-CN" altLang="en-US" sz="2400" dirty="0"/>
              <a:t>月</a:t>
            </a:r>
            <a:r>
              <a:rPr lang="en-US" altLang="zh-CN" sz="2400" dirty="0"/>
              <a:t>1</a:t>
            </a:r>
            <a:r>
              <a:rPr lang="zh-CN" altLang="en-US" sz="2400" dirty="0"/>
              <a:t>日前至少有</a:t>
            </a:r>
            <a:r>
              <a:rPr lang="en-US" altLang="zh-CN" sz="2400" dirty="0"/>
              <a:t>16384</a:t>
            </a:r>
            <a:r>
              <a:rPr lang="zh-CN" altLang="en-US" sz="2400" dirty="0"/>
              <a:t>个验证人，总计锁定</a:t>
            </a:r>
            <a:r>
              <a:rPr lang="en-US" altLang="zh-CN" sz="2400" dirty="0"/>
              <a:t>524288ETH</a:t>
            </a:r>
            <a:r>
              <a:rPr lang="zh-CN" altLang="en-US" sz="2400" dirty="0"/>
              <a:t>，才能顺利开</a:t>
            </a:r>
            <a:r>
              <a:rPr lang="en-US" altLang="zh-CN" sz="2400" dirty="0"/>
              <a:t>			</a:t>
            </a:r>
            <a:r>
              <a:rPr lang="zh-CN" altLang="en-US" sz="2400" dirty="0"/>
              <a:t>启</a:t>
            </a:r>
            <a:r>
              <a:rPr lang="en-US" altLang="zh-CN" sz="2400" dirty="0"/>
              <a:t>Pos</a:t>
            </a:r>
            <a:r>
              <a:rPr lang="zh-CN" altLang="en-US" sz="2400" dirty="0"/>
              <a:t>挖矿。</a:t>
            </a:r>
            <a:br>
              <a:rPr lang="en-US" altLang="zh-CN" sz="2400" dirty="0"/>
            </a:br>
            <a:r>
              <a:rPr lang="en-US" altLang="zh-CN" sz="2400" dirty="0"/>
              <a:t>	</a:t>
            </a:r>
            <a:r>
              <a:rPr lang="zh-CN" altLang="en-US" sz="2400" dirty="0"/>
              <a:t>。</a:t>
            </a:r>
            <a:br>
              <a:rPr lang="en-US" altLang="zh-CN" sz="2400" dirty="0"/>
            </a:br>
            <a:r>
              <a:rPr lang="en-US" altLang="zh-CN" sz="2400" dirty="0"/>
              <a:t>	</a:t>
            </a:r>
            <a:r>
              <a:rPr lang="zh-CN" altLang="en-US" sz="2400" dirty="0"/>
              <a:t>。</a:t>
            </a:r>
            <a:br>
              <a:rPr lang="en-US" altLang="zh-CN" sz="2400" dirty="0"/>
            </a:br>
            <a:r>
              <a:rPr lang="en-US" altLang="zh-CN" sz="2400" dirty="0"/>
              <a:t>	</a:t>
            </a:r>
            <a:r>
              <a:rPr lang="zh-CN" altLang="en-US" sz="2400" dirty="0"/>
              <a:t>。</a:t>
            </a:r>
            <a:br>
              <a:rPr lang="en-US" altLang="zh-CN" sz="2400" dirty="0"/>
            </a:br>
            <a:br>
              <a:rPr lang="zh-CN" altLang="en-US" sz="2400" dirty="0"/>
            </a:br>
            <a:endParaRPr lang="zh-CN" altLang="en-US" sz="2400" dirty="0"/>
          </a:p>
        </p:txBody>
      </p:sp>
    </p:spTree>
    <p:extLst>
      <p:ext uri="{BB962C8B-B14F-4D97-AF65-F5344CB8AC3E}">
        <p14:creationId xmlns:p14="http://schemas.microsoft.com/office/powerpoint/2010/main" val="11779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2649894"/>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dirty="0"/>
              <a:t>    </a:t>
            </a:r>
            <a:r>
              <a:rPr lang="zh-CN" altLang="en-US" sz="2800" dirty="0"/>
              <a:t>区块链简介</a:t>
            </a:r>
          </a:p>
        </p:txBody>
      </p:sp>
      <p:pic>
        <p:nvPicPr>
          <p:cNvPr id="5" name="图片 4">
            <a:extLst>
              <a:ext uri="{FF2B5EF4-FFF2-40B4-BE49-F238E27FC236}">
                <a16:creationId xmlns:a16="http://schemas.microsoft.com/office/drawing/2014/main" id="{50A38143-5938-4A64-83A9-536B41387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83498"/>
            <a:ext cx="12192000" cy="3874502"/>
          </a:xfrm>
          <a:prstGeom prst="rect">
            <a:avLst/>
          </a:prstGeom>
        </p:spPr>
      </p:pic>
    </p:spTree>
    <p:extLst>
      <p:ext uri="{BB962C8B-B14F-4D97-AF65-F5344CB8AC3E}">
        <p14:creationId xmlns:p14="http://schemas.microsoft.com/office/powerpoint/2010/main" val="358044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以太坊简介</a:t>
            </a:r>
            <a:br>
              <a:rPr lang="en-US" altLang="zh-CN" sz="2800" dirty="0"/>
            </a:br>
            <a:r>
              <a:rPr lang="en-US" altLang="zh-CN" sz="2800" dirty="0"/>
              <a:t>	</a:t>
            </a:r>
            <a:r>
              <a:rPr lang="zh-CN" altLang="en-US" sz="2400" dirty="0"/>
              <a:t>“世界计算机”</a:t>
            </a:r>
            <a:br>
              <a:rPr lang="en-US" altLang="zh-CN" sz="2400" dirty="0"/>
            </a:br>
            <a:br>
              <a:rPr lang="en-US" altLang="zh-CN" sz="2400" dirty="0"/>
            </a:br>
            <a:r>
              <a:rPr lang="en-US" altLang="zh-CN" sz="2400" dirty="0"/>
              <a:t>	</a:t>
            </a:r>
            <a:r>
              <a:rPr lang="zh-CN" altLang="en-US" sz="2400" dirty="0"/>
              <a:t>计算机科学的角度：一个具备确定性但实际上无界的状态机。</a:t>
            </a:r>
            <a:br>
              <a:rPr lang="en-US" altLang="zh-CN" sz="2400" dirty="0"/>
            </a:br>
            <a:r>
              <a:rPr lang="en-US" altLang="zh-CN" sz="2400" dirty="0"/>
              <a:t>		1. </a:t>
            </a:r>
            <a:r>
              <a:rPr lang="zh-CN" altLang="en-US" sz="2400" dirty="0"/>
              <a:t>一个全局可访问的单体状态</a:t>
            </a:r>
            <a:br>
              <a:rPr lang="en-US" altLang="zh-CN" sz="2400" dirty="0"/>
            </a:br>
            <a:r>
              <a:rPr lang="en-US" altLang="zh-CN" sz="2400" dirty="0"/>
              <a:t>		2. </a:t>
            </a:r>
            <a:r>
              <a:rPr lang="zh-CN" altLang="en-US" sz="2400" dirty="0"/>
              <a:t>对状态进行更改的虚拟机（</a:t>
            </a:r>
            <a:r>
              <a:rPr lang="en-US" altLang="zh-CN" sz="2400" dirty="0"/>
              <a:t>EVM</a:t>
            </a:r>
            <a:r>
              <a:rPr lang="zh-CN" altLang="en-US" sz="2400" dirty="0"/>
              <a:t>）</a:t>
            </a:r>
            <a:br>
              <a:rPr lang="en-US" altLang="zh-CN" sz="2400" dirty="0"/>
            </a:br>
            <a:br>
              <a:rPr lang="en-US" altLang="zh-CN" sz="2400" dirty="0"/>
            </a:br>
            <a:r>
              <a:rPr lang="en-US" altLang="zh-CN" sz="2400" dirty="0"/>
              <a:t>	</a:t>
            </a:r>
            <a:r>
              <a:rPr lang="zh-CN" altLang="en-US" sz="2400" dirty="0"/>
              <a:t>更实际的角度：一个开源的，全球的去中心化计算架构，执行称做</a:t>
            </a:r>
            <a:r>
              <a:rPr lang="zh-CN" altLang="en-US" sz="2400" b="1" dirty="0"/>
              <a:t>智能合约</a:t>
            </a:r>
            <a:r>
              <a:rPr lang="zh-CN" altLang="en-US" sz="2400" dirty="0"/>
              <a:t>的程序</a:t>
            </a:r>
            <a:r>
              <a:rPr lang="en-US" altLang="zh-CN" sz="2400" dirty="0"/>
              <a:t>		</a:t>
            </a:r>
            <a:r>
              <a:rPr lang="zh-CN" altLang="en-US" sz="2400" dirty="0"/>
              <a:t>使用区块链来从同步和保存系统状态，借助以太币来计量和控制程序执行的</a:t>
            </a:r>
            <a:r>
              <a:rPr lang="en-US" altLang="zh-CN" sz="2400" dirty="0"/>
              <a:t>		</a:t>
            </a:r>
            <a:r>
              <a:rPr lang="zh-CN" altLang="en-US" sz="2400" dirty="0"/>
              <a:t>资源开销</a:t>
            </a:r>
            <a:br>
              <a:rPr lang="zh-CN" altLang="en-US" sz="2400" dirty="0"/>
            </a:br>
            <a:br>
              <a:rPr lang="zh-CN" altLang="en-US" sz="2400" dirty="0"/>
            </a:br>
            <a:r>
              <a:rPr lang="en-US" altLang="zh-CN" sz="2400" dirty="0"/>
              <a:t>	</a:t>
            </a:r>
            <a:r>
              <a:rPr lang="zh-CN" altLang="en-US" sz="2400" dirty="0"/>
              <a:t>以太坊平台使开发者能构建强大的去中心化应用，并内建了经济性的功能。</a:t>
            </a:r>
            <a:br>
              <a:rPr lang="en-US" altLang="zh-CN" sz="2400" dirty="0"/>
            </a:br>
            <a:r>
              <a:rPr lang="en-US" altLang="zh-CN" sz="2400" dirty="0"/>
              <a:t>	</a:t>
            </a:r>
            <a:r>
              <a:rPr lang="zh-CN" altLang="en-US" sz="2400" dirty="0"/>
              <a:t>在高可用，可审计，透明，中立的同时，还可减少或消除审查，第三方介入和对手</a:t>
            </a:r>
            <a:r>
              <a:rPr lang="en-US" altLang="zh-CN" sz="2400" dirty="0"/>
              <a:t>	</a:t>
            </a:r>
            <a:r>
              <a:rPr lang="zh-CN" altLang="en-US" sz="2400" dirty="0"/>
              <a:t>方风险。</a:t>
            </a:r>
          </a:p>
        </p:txBody>
      </p:sp>
    </p:spTree>
    <p:extLst>
      <p:ext uri="{BB962C8B-B14F-4D97-AF65-F5344CB8AC3E}">
        <p14:creationId xmlns:p14="http://schemas.microsoft.com/office/powerpoint/2010/main" val="2028595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以太坊简介</a:t>
            </a:r>
            <a:br>
              <a:rPr lang="en-US" altLang="zh-CN" sz="2800" dirty="0"/>
            </a:br>
            <a:r>
              <a:rPr lang="en-US" altLang="zh-CN" sz="2800" dirty="0"/>
              <a:t>	</a:t>
            </a:r>
            <a:r>
              <a:rPr lang="zh-CN" altLang="en-US" sz="2400" dirty="0"/>
              <a:t>“世界计算机”</a:t>
            </a:r>
            <a:br>
              <a:rPr lang="en-US" altLang="zh-CN" sz="2400" dirty="0"/>
            </a:br>
            <a:br>
              <a:rPr lang="en-US" altLang="zh-CN" sz="2400" dirty="0"/>
            </a:br>
            <a:r>
              <a:rPr lang="en-US" altLang="zh-CN" sz="2400" dirty="0"/>
              <a:t>	</a:t>
            </a:r>
            <a:r>
              <a:rPr lang="zh-CN" altLang="en-US" sz="2400" dirty="0"/>
              <a:t>世界状态：随着交易的执行而持续更新的全局状态。</a:t>
            </a:r>
            <a:br>
              <a:rPr lang="en-US" altLang="zh-CN" sz="2400" dirty="0"/>
            </a:br>
            <a:endParaRPr lang="zh-CN" altLang="en-US" sz="2400" dirty="0"/>
          </a:p>
        </p:txBody>
      </p:sp>
      <p:pic>
        <p:nvPicPr>
          <p:cNvPr id="4" name="图片 3">
            <a:extLst>
              <a:ext uri="{FF2B5EF4-FFF2-40B4-BE49-F238E27FC236}">
                <a16:creationId xmlns:a16="http://schemas.microsoft.com/office/drawing/2014/main" id="{26A78EC6-F23C-4C13-98FD-0884ACA91B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0245" y="3429000"/>
            <a:ext cx="7172325" cy="3133725"/>
          </a:xfrm>
          <a:prstGeom prst="rect">
            <a:avLst/>
          </a:prstGeom>
        </p:spPr>
      </p:pic>
    </p:spTree>
    <p:extLst>
      <p:ext uri="{BB962C8B-B14F-4D97-AF65-F5344CB8AC3E}">
        <p14:creationId xmlns:p14="http://schemas.microsoft.com/office/powerpoint/2010/main" val="262556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以太坊简介</a:t>
            </a:r>
            <a:br>
              <a:rPr lang="en-US" altLang="zh-CN" sz="2800" dirty="0"/>
            </a:br>
            <a:r>
              <a:rPr lang="en-US" altLang="zh-CN" sz="2800" dirty="0"/>
              <a:t>	</a:t>
            </a:r>
            <a:r>
              <a:rPr lang="zh-CN" altLang="en-US" sz="2400" dirty="0"/>
              <a:t>“世界计算机”</a:t>
            </a:r>
            <a:br>
              <a:rPr lang="en-US" altLang="zh-CN" sz="2400" dirty="0"/>
            </a:br>
            <a:br>
              <a:rPr lang="en-US" altLang="zh-CN" sz="2400" dirty="0"/>
            </a:br>
            <a:r>
              <a:rPr lang="en-US" altLang="zh-CN" sz="2400" dirty="0"/>
              <a:t>	</a:t>
            </a:r>
            <a:r>
              <a:rPr lang="zh-CN" altLang="en-US" sz="2400" dirty="0"/>
              <a:t>区块：区块头，交易信息，当前块相关的叔块的区块头</a:t>
            </a:r>
            <a:br>
              <a:rPr lang="zh-CN" altLang="en-US" sz="2400" dirty="0"/>
            </a:br>
            <a:r>
              <a:rPr lang="en-US" altLang="zh-CN" sz="2400" dirty="0"/>
              <a:t>	</a:t>
            </a:r>
            <a:endParaRPr lang="zh-CN" altLang="en-US" sz="2400" dirty="0"/>
          </a:p>
        </p:txBody>
      </p:sp>
      <p:sp>
        <p:nvSpPr>
          <p:cNvPr id="6" name="文本框 5">
            <a:extLst>
              <a:ext uri="{FF2B5EF4-FFF2-40B4-BE49-F238E27FC236}">
                <a16:creationId xmlns:a16="http://schemas.microsoft.com/office/drawing/2014/main" id="{08B5C169-951B-4C19-A6D1-99A88B5A932E}"/>
              </a:ext>
            </a:extLst>
          </p:cNvPr>
          <p:cNvSpPr txBox="1"/>
          <p:nvPr/>
        </p:nvSpPr>
        <p:spPr>
          <a:xfrm>
            <a:off x="6648062" y="3429000"/>
            <a:ext cx="3197290" cy="2246769"/>
          </a:xfrm>
          <a:prstGeom prst="rect">
            <a:avLst/>
          </a:prstGeom>
          <a:noFill/>
        </p:spPr>
        <p:txBody>
          <a:bodyPr wrap="square" rtlCol="0">
            <a:spAutoFit/>
          </a:bodyPr>
          <a:lstStyle/>
          <a:p>
            <a:r>
              <a:rPr lang="zh-CN" altLang="en-US" sz="2000" dirty="0"/>
              <a:t>交易树：包含一个区块中所有交易信息。每个区块都有一棵交易树。</a:t>
            </a:r>
            <a:endParaRPr lang="en-US" altLang="zh-CN" sz="2000" dirty="0"/>
          </a:p>
          <a:p>
            <a:endParaRPr lang="en-US" altLang="zh-CN" sz="2000" dirty="0"/>
          </a:p>
          <a:p>
            <a:r>
              <a:rPr lang="zh-CN" altLang="en-US" sz="2000" dirty="0"/>
              <a:t>交易收据树：与交易一一对应，每个区块都有对应的交易收据树。</a:t>
            </a:r>
          </a:p>
        </p:txBody>
      </p:sp>
      <p:pic>
        <p:nvPicPr>
          <p:cNvPr id="8" name="图片 7">
            <a:extLst>
              <a:ext uri="{FF2B5EF4-FFF2-40B4-BE49-F238E27FC236}">
                <a16:creationId xmlns:a16="http://schemas.microsoft.com/office/drawing/2014/main" id="{CA54C8F7-8EE4-48B9-9CE7-E507509B1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062" y="3025752"/>
            <a:ext cx="5543938" cy="3832248"/>
          </a:xfrm>
          <a:prstGeom prst="rect">
            <a:avLst/>
          </a:prstGeom>
        </p:spPr>
      </p:pic>
    </p:spTree>
    <p:extLst>
      <p:ext uri="{BB962C8B-B14F-4D97-AF65-F5344CB8AC3E}">
        <p14:creationId xmlns:p14="http://schemas.microsoft.com/office/powerpoint/2010/main" val="136586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以太坊简介</a:t>
            </a:r>
            <a:br>
              <a:rPr lang="en-US" altLang="zh-CN" sz="2800" dirty="0"/>
            </a:br>
            <a:r>
              <a:rPr lang="en-US" altLang="zh-CN" sz="2800" dirty="0"/>
              <a:t>	</a:t>
            </a:r>
            <a:r>
              <a:rPr lang="zh-CN" altLang="en-US" sz="2400" dirty="0"/>
              <a:t>“世界计算机”</a:t>
            </a:r>
            <a:br>
              <a:rPr lang="en-US" altLang="zh-CN" sz="2400" dirty="0"/>
            </a:br>
            <a:br>
              <a:rPr lang="en-US" altLang="zh-CN" sz="2400" dirty="0"/>
            </a:br>
            <a:r>
              <a:rPr lang="en-US" altLang="zh-CN" sz="2400" dirty="0"/>
              <a:t>	</a:t>
            </a:r>
            <a:r>
              <a:rPr lang="zh-CN" altLang="en-US" sz="2400" dirty="0"/>
              <a:t>以太坊虚拟机（</a:t>
            </a:r>
            <a:r>
              <a:rPr lang="en-US" altLang="zh-CN" sz="2400" dirty="0"/>
              <a:t>EVM	</a:t>
            </a:r>
            <a:r>
              <a:rPr lang="zh-CN" altLang="en-US" sz="2400" dirty="0"/>
              <a:t>）：基于栈，执行字节码。</a:t>
            </a:r>
            <a:br>
              <a:rPr lang="en-US" altLang="zh-CN" sz="2400" dirty="0"/>
            </a:br>
            <a:r>
              <a:rPr lang="en-US" altLang="zh-CN" sz="2400" dirty="0"/>
              <a:t>		</a:t>
            </a:r>
            <a:r>
              <a:rPr lang="zh-CN" altLang="en-US" sz="2400" dirty="0"/>
              <a:t>以太坊的语言图灵完备，可以直接用作通用目的的计算。</a:t>
            </a:r>
            <a:br>
              <a:rPr lang="en-US" altLang="zh-CN" sz="2400" dirty="0"/>
            </a:br>
            <a:r>
              <a:rPr lang="en-US" altLang="zh-CN" sz="2400" dirty="0"/>
              <a:t>		</a:t>
            </a:r>
            <a:r>
              <a:rPr lang="zh-CN" altLang="en-US" sz="2400" dirty="0"/>
              <a:t>与 只有非常有限的脚本语言的比特币不同。</a:t>
            </a:r>
            <a:br>
              <a:rPr lang="en-US" altLang="zh-CN" sz="2400" dirty="0"/>
            </a:br>
            <a:br>
              <a:rPr lang="en-US" altLang="zh-CN" sz="2400" dirty="0"/>
            </a:br>
            <a:r>
              <a:rPr lang="en-US" altLang="zh-CN" sz="2400" dirty="0"/>
              <a:t>	</a:t>
            </a:r>
            <a:r>
              <a:rPr lang="zh-CN" altLang="en-US" sz="2400" dirty="0"/>
              <a:t>智能合约：以太坊上执行的程序</a:t>
            </a:r>
            <a:br>
              <a:rPr lang="en-US" altLang="zh-CN" sz="2400" dirty="0"/>
            </a:br>
            <a:br>
              <a:rPr lang="en-US" altLang="zh-CN" sz="2400" dirty="0"/>
            </a:br>
            <a:r>
              <a:rPr lang="en-US" altLang="zh-CN" sz="2400" dirty="0"/>
              <a:t>	Gas</a:t>
            </a:r>
            <a:r>
              <a:rPr lang="zh-CN" altLang="en-US" sz="2400" dirty="0"/>
              <a:t>：以太坊的燃料。不是以太币，但与以太币存在汇率关系。</a:t>
            </a:r>
          </a:p>
        </p:txBody>
      </p:sp>
    </p:spTree>
    <p:extLst>
      <p:ext uri="{BB962C8B-B14F-4D97-AF65-F5344CB8AC3E}">
        <p14:creationId xmlns:p14="http://schemas.microsoft.com/office/powerpoint/2010/main" val="749002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以太坊简介</a:t>
            </a:r>
            <a:br>
              <a:rPr lang="en-US" altLang="zh-CN" sz="2800" dirty="0"/>
            </a:br>
            <a:r>
              <a:rPr lang="en-US" altLang="zh-CN" sz="2800" dirty="0"/>
              <a:t>	</a:t>
            </a:r>
            <a:r>
              <a:rPr lang="zh-CN" altLang="en-US" sz="2400" dirty="0"/>
              <a:t>“世界计算机”</a:t>
            </a:r>
            <a:br>
              <a:rPr lang="en-US" altLang="zh-CN" sz="2400" dirty="0"/>
            </a:br>
            <a:br>
              <a:rPr lang="en-US" altLang="zh-CN" sz="2400" dirty="0"/>
            </a:br>
            <a:r>
              <a:rPr lang="en-US" altLang="zh-CN" sz="2400" dirty="0"/>
              <a:t>	</a:t>
            </a:r>
            <a:r>
              <a:rPr lang="en-US" altLang="zh-CN" sz="2400" dirty="0" err="1"/>
              <a:t>DApp</a:t>
            </a:r>
            <a:r>
              <a:rPr lang="en-US" altLang="zh-CN" sz="2400" dirty="0"/>
              <a:t> </a:t>
            </a:r>
            <a:r>
              <a:rPr lang="zh-CN" altLang="en-US" sz="2400" dirty="0"/>
              <a:t>（去中心化应用）</a:t>
            </a:r>
            <a:br>
              <a:rPr lang="en-US" altLang="zh-CN" sz="2400" dirty="0"/>
            </a:br>
            <a:r>
              <a:rPr lang="en-US" altLang="zh-CN" sz="2400" dirty="0"/>
              <a:t>		</a:t>
            </a:r>
            <a:r>
              <a:rPr lang="zh-CN" altLang="en-US" sz="2400" dirty="0"/>
              <a:t>只需要包括 智能合约 和</a:t>
            </a:r>
            <a:r>
              <a:rPr lang="en-US" altLang="zh-CN" sz="2400" dirty="0"/>
              <a:t>web</a:t>
            </a:r>
            <a:r>
              <a:rPr lang="zh-CN" altLang="en-US" sz="2400" dirty="0"/>
              <a:t>用户界面，</a:t>
            </a:r>
            <a:br>
              <a:rPr lang="en-US" altLang="zh-CN" sz="2400" dirty="0"/>
            </a:br>
            <a:r>
              <a:rPr lang="en-US" altLang="zh-CN" sz="2400" dirty="0"/>
              <a:t>		</a:t>
            </a:r>
            <a:r>
              <a:rPr lang="zh-CN" altLang="en-US" sz="2400" dirty="0"/>
              <a:t>一个基于开放的，去中心化的，点对点基础架构服务的</a:t>
            </a:r>
            <a:r>
              <a:rPr lang="en-US" altLang="zh-CN" sz="2400" dirty="0"/>
              <a:t>Web</a:t>
            </a:r>
            <a:r>
              <a:rPr lang="zh-CN" altLang="en-US" sz="2400" dirty="0"/>
              <a:t>应用程序</a:t>
            </a:r>
            <a:br>
              <a:rPr lang="en-US" altLang="zh-CN" sz="2400" dirty="0"/>
            </a:br>
            <a:br>
              <a:rPr lang="en-US" altLang="zh-CN" sz="2400" dirty="0"/>
            </a:br>
            <a:r>
              <a:rPr lang="en-US" altLang="zh-CN" sz="2400" dirty="0"/>
              <a:t>	Web3</a:t>
            </a:r>
            <a:r>
              <a:rPr lang="zh-CN" altLang="en-US" sz="2400" dirty="0"/>
              <a:t>：不是技术规范，而是代表</a:t>
            </a:r>
            <a:r>
              <a:rPr lang="en-US" altLang="zh-CN" sz="2400" dirty="0"/>
              <a:t>Web</a:t>
            </a:r>
            <a:r>
              <a:rPr lang="zh-CN" altLang="en-US" sz="2400" dirty="0"/>
              <a:t>应用程序的新愿景和焦点：</a:t>
            </a:r>
            <a:br>
              <a:rPr lang="en-US" altLang="zh-CN" sz="2400" dirty="0"/>
            </a:br>
            <a:r>
              <a:rPr lang="en-US" altLang="zh-CN" sz="2400" dirty="0"/>
              <a:t>		  </a:t>
            </a:r>
            <a:r>
              <a:rPr lang="zh-CN" altLang="en-US" sz="2400" dirty="0"/>
              <a:t>从集中化，统一管理，到构建于去中心化协议之上的应用</a:t>
            </a:r>
            <a:br>
              <a:rPr lang="en-US" altLang="zh-CN" sz="2400" dirty="0"/>
            </a:br>
            <a:br>
              <a:rPr lang="en-US" altLang="zh-CN" sz="2400" dirty="0"/>
            </a:br>
            <a:r>
              <a:rPr lang="en-US" altLang="zh-CN" sz="2400" dirty="0"/>
              <a:t>	</a:t>
            </a:r>
            <a:r>
              <a:rPr lang="zh-CN" altLang="en-US" sz="2400" dirty="0"/>
              <a:t>以太坊</a:t>
            </a:r>
            <a:r>
              <a:rPr lang="en-US" altLang="zh-CN" sz="2400" dirty="0"/>
              <a:t>web3.js JavaScript</a:t>
            </a:r>
            <a:r>
              <a:rPr lang="zh-CN" altLang="en-US" sz="2400" dirty="0"/>
              <a:t>程序库</a:t>
            </a:r>
            <a:br>
              <a:rPr lang="en-US" altLang="zh-CN" sz="2400" dirty="0"/>
            </a:br>
            <a:r>
              <a:rPr lang="en-US" altLang="zh-CN" sz="2400" dirty="0"/>
              <a:t>	</a:t>
            </a:r>
            <a:r>
              <a:rPr lang="zh-CN" altLang="en-US" sz="2400" dirty="0"/>
              <a:t>将浏览器的</a:t>
            </a:r>
            <a:r>
              <a:rPr lang="en-US" altLang="zh-CN" sz="2400" dirty="0"/>
              <a:t>JavaScript</a:t>
            </a:r>
            <a:r>
              <a:rPr lang="zh-CN" altLang="en-US" sz="2400" dirty="0"/>
              <a:t>程序和以太坊区块链连接起来</a:t>
            </a:r>
          </a:p>
        </p:txBody>
      </p:sp>
    </p:spTree>
    <p:extLst>
      <p:ext uri="{BB962C8B-B14F-4D97-AF65-F5344CB8AC3E}">
        <p14:creationId xmlns:p14="http://schemas.microsoft.com/office/powerpoint/2010/main" val="271697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b="1" dirty="0"/>
              <a:t>    </a:t>
            </a:r>
            <a:r>
              <a:rPr lang="zh-CN" altLang="en-US" sz="2800" dirty="0"/>
              <a:t>以太坊开发的四个阶段</a:t>
            </a:r>
            <a:br>
              <a:rPr lang="en-US" altLang="zh-CN" sz="2800" dirty="0"/>
            </a:br>
            <a:br>
              <a:rPr lang="en-US" altLang="zh-CN" sz="2800" dirty="0"/>
            </a:br>
            <a:r>
              <a:rPr lang="en-US" altLang="zh-CN" sz="2800" dirty="0"/>
              <a:t>	</a:t>
            </a:r>
            <a:r>
              <a:rPr lang="zh-CN" altLang="en-US" sz="2400" dirty="0"/>
              <a:t>四个主要的发展阶段代号为：</a:t>
            </a:r>
            <a:br>
              <a:rPr lang="en-US" altLang="zh-CN" sz="2400" dirty="0"/>
            </a:br>
            <a:r>
              <a:rPr lang="en-US" altLang="zh-CN" sz="2400" dirty="0"/>
              <a:t>	</a:t>
            </a:r>
            <a:r>
              <a:rPr lang="zh-CN" altLang="en-US" sz="2400" dirty="0"/>
              <a:t>前沿（</a:t>
            </a:r>
            <a:r>
              <a:rPr lang="en-US" altLang="zh-CN" sz="2400" dirty="0"/>
              <a:t>Frontier</a:t>
            </a:r>
            <a:r>
              <a:rPr lang="zh-CN" altLang="en-US" sz="2400" dirty="0"/>
              <a:t>）</a:t>
            </a:r>
            <a:br>
              <a:rPr lang="en-US" altLang="zh-CN" sz="2400" dirty="0"/>
            </a:br>
            <a:r>
              <a:rPr lang="en-US" altLang="zh-CN" sz="2400" dirty="0"/>
              <a:t>	</a:t>
            </a:r>
            <a:r>
              <a:rPr lang="zh-CN" altLang="en-US" sz="2400" dirty="0"/>
              <a:t>家园（</a:t>
            </a:r>
            <a:r>
              <a:rPr lang="en-US" altLang="zh-CN" sz="2400" dirty="0"/>
              <a:t>Homestead</a:t>
            </a:r>
            <a:r>
              <a:rPr lang="zh-CN" altLang="en-US" sz="2400" dirty="0"/>
              <a:t>）</a:t>
            </a:r>
            <a:br>
              <a:rPr lang="en-US" altLang="zh-CN" sz="2400" dirty="0"/>
            </a:br>
            <a:r>
              <a:rPr lang="en-US" altLang="zh-CN" sz="2400" dirty="0"/>
              <a:t>	</a:t>
            </a:r>
            <a:r>
              <a:rPr lang="zh-CN" altLang="en-US" sz="2400" dirty="0"/>
              <a:t>大都会（</a:t>
            </a:r>
            <a:r>
              <a:rPr lang="en-US" altLang="zh-CN" sz="2400" dirty="0"/>
              <a:t>Metropolis</a:t>
            </a:r>
            <a:r>
              <a:rPr lang="zh-CN" altLang="en-US" sz="2400" dirty="0"/>
              <a:t>）</a:t>
            </a:r>
            <a:br>
              <a:rPr lang="en-US" altLang="zh-CN" sz="2400" dirty="0"/>
            </a:br>
            <a:r>
              <a:rPr lang="en-US" altLang="zh-CN" sz="2400" dirty="0"/>
              <a:t>	</a:t>
            </a:r>
            <a:r>
              <a:rPr lang="zh-CN" altLang="en-US" sz="2400" dirty="0"/>
              <a:t>宁静（</a:t>
            </a:r>
            <a:r>
              <a:rPr lang="en-US" altLang="zh-CN" sz="2400" dirty="0"/>
              <a:t>Serenity</a:t>
            </a:r>
            <a:r>
              <a:rPr lang="zh-CN" altLang="en-US" sz="2400" dirty="0"/>
              <a:t>）</a:t>
            </a:r>
            <a:br>
              <a:rPr lang="zh-CN" altLang="en-US" sz="2400" dirty="0"/>
            </a:br>
            <a:br>
              <a:rPr lang="en-US" altLang="zh-CN" sz="2400" dirty="0"/>
            </a:br>
            <a:endParaRPr lang="zh-CN" altLang="en-US" sz="2400" dirty="0"/>
          </a:p>
        </p:txBody>
      </p:sp>
    </p:spTree>
    <p:extLst>
      <p:ext uri="{BB962C8B-B14F-4D97-AF65-F5344CB8AC3E}">
        <p14:creationId xmlns:p14="http://schemas.microsoft.com/office/powerpoint/2010/main" val="417915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78C9D-CB1C-42DD-8DCC-2B40C9E43A83}"/>
              </a:ext>
            </a:extLst>
          </p:cNvPr>
          <p:cNvSpPr>
            <a:spLocks noGrp="1"/>
          </p:cNvSpPr>
          <p:nvPr>
            <p:ph type="ctrTitle"/>
          </p:nvPr>
        </p:nvSpPr>
        <p:spPr>
          <a:xfrm>
            <a:off x="0" y="0"/>
            <a:ext cx="12192000" cy="6858000"/>
          </a:xfrm>
        </p:spPr>
        <p:txBody>
          <a:bodyPr anchor="t">
            <a:normAutofit/>
          </a:bodyPr>
          <a:lstStyle/>
          <a:p>
            <a:pPr algn="l"/>
            <a:br>
              <a:rPr lang="en-US" altLang="zh-CN" sz="3600" dirty="0"/>
            </a:br>
            <a:r>
              <a:rPr lang="en-US" altLang="zh-CN" sz="3600" dirty="0"/>
              <a:t>    </a:t>
            </a:r>
            <a:r>
              <a:rPr lang="zh-CN" altLang="en-US" sz="3600" b="1" dirty="0"/>
              <a:t>第一章 什么是以太坊</a:t>
            </a:r>
            <a:br>
              <a:rPr lang="en-US" altLang="zh-CN" sz="3600" b="1" dirty="0"/>
            </a:br>
            <a:br>
              <a:rPr lang="en-US" altLang="zh-CN" sz="3600" b="1" dirty="0"/>
            </a:br>
            <a:r>
              <a:rPr lang="en-US" altLang="zh-CN" sz="3600" dirty="0"/>
              <a:t>    </a:t>
            </a:r>
            <a:r>
              <a:rPr lang="zh-CN" altLang="en-US" sz="2800" dirty="0"/>
              <a:t>以太坊简史</a:t>
            </a:r>
            <a:br>
              <a:rPr lang="en-US" altLang="zh-CN" sz="2800" dirty="0"/>
            </a:br>
            <a:br>
              <a:rPr lang="en-US" altLang="zh-CN" sz="2800" dirty="0"/>
            </a:br>
            <a:r>
              <a:rPr lang="en-US" altLang="zh-CN" sz="2400" dirty="0"/>
              <a:t>2013.12.31	</a:t>
            </a:r>
            <a:r>
              <a:rPr lang="zh-CN" altLang="en-US" sz="2400" dirty="0"/>
              <a:t>以太坊创始人 </a:t>
            </a:r>
            <a:r>
              <a:rPr lang="en-US" altLang="zh-CN" sz="2400" dirty="0" err="1"/>
              <a:t>Vitalik</a:t>
            </a:r>
            <a:r>
              <a:rPr lang="en-US" altLang="zh-CN" sz="2400" dirty="0"/>
              <a:t> </a:t>
            </a:r>
            <a:r>
              <a:rPr lang="en-US" altLang="zh-CN" sz="2400" dirty="0" err="1"/>
              <a:t>Buterin</a:t>
            </a:r>
            <a:r>
              <a:rPr lang="en-US" altLang="zh-CN" sz="2400" dirty="0"/>
              <a:t> </a:t>
            </a:r>
            <a:r>
              <a:rPr lang="zh-CN" altLang="en-US" sz="2400" dirty="0"/>
              <a:t>发布了以太坊初版白皮书，启动了项目。</a:t>
            </a:r>
            <a:br>
              <a:rPr lang="en-US" altLang="zh-CN" sz="2400" dirty="0"/>
            </a:br>
            <a:r>
              <a:rPr lang="en-US" altLang="zh-CN" sz="2400" dirty="0"/>
              <a:t>2014.2.1	</a:t>
            </a:r>
            <a:r>
              <a:rPr lang="zh-CN" altLang="en-US" sz="2400" dirty="0"/>
              <a:t>以太坊第一个概念验证（</a:t>
            </a:r>
            <a:r>
              <a:rPr lang="en-US" altLang="zh-CN" sz="2400" dirty="0"/>
              <a:t>Proof of </a:t>
            </a:r>
            <a:r>
              <a:rPr lang="en-US" altLang="zh-CN" sz="2400" dirty="0" err="1"/>
              <a:t>Cocept</a:t>
            </a:r>
            <a:r>
              <a:rPr lang="en-US" altLang="zh-CN" sz="2400" dirty="0"/>
              <a:t> 1</a:t>
            </a:r>
            <a:r>
              <a:rPr lang="zh-CN" altLang="en-US" sz="2400" dirty="0"/>
              <a:t>，</a:t>
            </a:r>
            <a:r>
              <a:rPr lang="en-US" altLang="zh-CN" sz="2400" dirty="0"/>
              <a:t>PoC1</a:t>
            </a:r>
            <a:r>
              <a:rPr lang="zh-CN" altLang="en-US" sz="2400" dirty="0"/>
              <a:t>）发布。</a:t>
            </a:r>
            <a:br>
              <a:rPr lang="en-US" altLang="zh-CN" sz="2400" dirty="0"/>
            </a:br>
            <a:r>
              <a:rPr lang="en-US" altLang="zh-CN" sz="2400" dirty="0"/>
              <a:t>2014.4		Gavin Wood</a:t>
            </a:r>
            <a:r>
              <a:rPr lang="zh-CN" altLang="en-US" sz="2400" dirty="0"/>
              <a:t>发表以太坊黄皮书，以太坊虚拟机（</a:t>
            </a:r>
            <a:r>
              <a:rPr lang="en-US" altLang="zh-CN" sz="2400" dirty="0"/>
              <a:t>EVM</a:t>
            </a:r>
            <a:r>
              <a:rPr lang="zh-CN" altLang="en-US" sz="2400" dirty="0"/>
              <a:t>）等重要技术规格化。</a:t>
            </a:r>
            <a:br>
              <a:rPr lang="en-US" altLang="zh-CN" sz="2400" dirty="0"/>
            </a:br>
            <a:r>
              <a:rPr lang="en-US" altLang="zh-CN" sz="2400" dirty="0"/>
              <a:t>2014.7.24	</a:t>
            </a:r>
            <a:r>
              <a:rPr lang="zh-CN" altLang="en-US" sz="2400" dirty="0"/>
              <a:t>以太坊进行为期 </a:t>
            </a:r>
            <a:r>
              <a:rPr lang="en-US" altLang="zh-CN" sz="2400" dirty="0"/>
              <a:t>42 </a:t>
            </a:r>
            <a:r>
              <a:rPr lang="zh-CN" altLang="en-US" sz="2400" dirty="0"/>
              <a:t>天的以太币预售，募集到</a:t>
            </a:r>
            <a:r>
              <a:rPr lang="en-US" altLang="zh-CN" sz="2400" dirty="0"/>
              <a:t>31,591</a:t>
            </a:r>
            <a:r>
              <a:rPr lang="zh-CN" altLang="en-US" sz="2400" dirty="0"/>
              <a:t>个比特币。</a:t>
            </a:r>
            <a:br>
              <a:rPr lang="en-US" altLang="zh-CN" sz="2400" dirty="0"/>
            </a:br>
            <a:r>
              <a:rPr lang="en-US" altLang="zh-CN" sz="2400" dirty="0"/>
              <a:t>2015.7.20	</a:t>
            </a:r>
            <a:r>
              <a:rPr lang="zh-CN" altLang="en-US" sz="2400" dirty="0"/>
              <a:t>以太坊创世块被挖出，标志着以太坊区块链正式启动运行。</a:t>
            </a:r>
            <a:br>
              <a:rPr lang="en-US" altLang="zh-CN" sz="2400" dirty="0"/>
            </a:br>
            <a:r>
              <a:rPr lang="en-US" altLang="zh-CN" sz="2400" dirty="0"/>
              <a:t>2016.6.17	</a:t>
            </a:r>
            <a:r>
              <a:rPr lang="zh-CN" altLang="en-US" sz="2400" dirty="0"/>
              <a:t>以太坊上去中心化自治组织 </a:t>
            </a:r>
            <a:r>
              <a:rPr lang="en-US" altLang="zh-CN" sz="2400" dirty="0"/>
              <a:t>The DAO </a:t>
            </a:r>
            <a:r>
              <a:rPr lang="zh-CN" altLang="en-US" sz="2400" dirty="0"/>
              <a:t>被黑客攻击。黑客利用</a:t>
            </a:r>
            <a:r>
              <a:rPr lang="en-US" altLang="zh-CN" sz="2400" dirty="0"/>
              <a:t>The DAO</a:t>
            </a:r>
            <a:r>
              <a:rPr lang="zh-CN" altLang="en-US" sz="2400" dirty="0"/>
              <a:t>代码里</a:t>
            </a:r>
            <a:r>
              <a:rPr lang="en-US" altLang="zh-CN" sz="2400" dirty="0"/>
              <a:t>		</a:t>
            </a:r>
            <a:r>
              <a:rPr lang="zh-CN" altLang="en-US" sz="2400" dirty="0"/>
              <a:t>的一个递归漏洞，不停地从</a:t>
            </a:r>
            <a:r>
              <a:rPr lang="en-US" altLang="zh-CN" sz="2400" dirty="0"/>
              <a:t>The DAO </a:t>
            </a:r>
            <a:r>
              <a:rPr lang="zh-CN" altLang="en-US" sz="2400" dirty="0"/>
              <a:t>资金池里分离资产；随后，黑客利用了</a:t>
            </a:r>
            <a:r>
              <a:rPr lang="en-US" altLang="zh-CN" sz="2400" dirty="0"/>
              <a:t>		The DAO</a:t>
            </a:r>
            <a:r>
              <a:rPr lang="zh-CN" altLang="en-US" sz="2400" dirty="0"/>
              <a:t>的第二个漏洞，避免分离后的资产被销毁。</a:t>
            </a:r>
            <a:br>
              <a:rPr lang="en-US" altLang="zh-CN" sz="2400" dirty="0"/>
            </a:br>
            <a:r>
              <a:rPr lang="en-US" altLang="zh-CN" sz="2400" dirty="0"/>
              <a:t>2016.7.20	</a:t>
            </a:r>
            <a:r>
              <a:rPr lang="zh-CN" altLang="en-US" sz="2400" dirty="0"/>
              <a:t>以太坊成功实施硬分叉，形成了两条链，一条为原链（以太坊经典，</a:t>
            </a:r>
            <a:r>
              <a:rPr lang="en-US" altLang="zh-CN" sz="2400" dirty="0"/>
              <a:t>ETC</a:t>
            </a:r>
            <a:r>
              <a:rPr lang="zh-CN" altLang="en-US" sz="2400" dirty="0"/>
              <a:t>）</a:t>
            </a:r>
            <a:r>
              <a:rPr lang="en-US" altLang="zh-CN" sz="2400" dirty="0"/>
              <a:t>			</a:t>
            </a:r>
            <a:r>
              <a:rPr lang="zh-CN" altLang="en-US" sz="2400" dirty="0"/>
              <a:t>一条为新的分叉链（</a:t>
            </a:r>
            <a:r>
              <a:rPr lang="en-US" altLang="zh-CN" sz="2400" dirty="0"/>
              <a:t>ETH</a:t>
            </a:r>
            <a:r>
              <a:rPr lang="zh-CN" altLang="en-US" sz="2400" dirty="0"/>
              <a:t>），各自代表不同的社区共识以及价值观。</a:t>
            </a:r>
            <a:br>
              <a:rPr lang="en-US" altLang="zh-CN" sz="2400" dirty="0"/>
            </a:br>
            <a:endParaRPr lang="zh-CN" altLang="en-US" sz="2400" dirty="0"/>
          </a:p>
        </p:txBody>
      </p:sp>
    </p:spTree>
    <p:extLst>
      <p:ext uri="{BB962C8B-B14F-4D97-AF65-F5344CB8AC3E}">
        <p14:creationId xmlns:p14="http://schemas.microsoft.com/office/powerpoint/2010/main" val="14195095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1360</Words>
  <Application>Microsoft Office PowerPoint</Application>
  <PresentationFormat>宽屏</PresentationFormat>
  <Paragraphs>40</Paragraphs>
  <Slides>11</Slides>
  <Notes>10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11</vt:i4>
      </vt:variant>
    </vt:vector>
  </HeadingPairs>
  <TitlesOfParts>
    <vt:vector size="15" baseType="lpstr">
      <vt:lpstr>等线</vt:lpstr>
      <vt:lpstr>等线 Light</vt:lpstr>
      <vt:lpstr>Arial</vt:lpstr>
      <vt:lpstr>Office 主题​​</vt:lpstr>
      <vt:lpstr>第一章 什么是以太坊 </vt:lpstr>
      <vt:lpstr>     第一章 什么是以太坊      区块链简介</vt:lpstr>
      <vt:lpstr>     第一章 什么是以太坊      以太坊简介  “世界计算机”   计算机科学的角度：一个具备确定性但实际上无界的状态机。   1. 一个全局可访问的单体状态   2. 对状态进行更改的虚拟机（EVM）   更实际的角度：一个开源的，全球的去中心化计算架构，执行称做智能合约的程序  使用区块链来从同步和保存系统状态，借助以太币来计量和控制程序执行的  资源开销   以太坊平台使开发者能构建强大的去中心化应用，并内建了经济性的功能。  在高可用，可审计，透明，中立的同时，还可减少或消除审查，第三方介入和对手 方风险。</vt:lpstr>
      <vt:lpstr>     第一章 什么是以太坊      以太坊简介  “世界计算机”   世界状态：随着交易的执行而持续更新的全局状态。 </vt:lpstr>
      <vt:lpstr>     第一章 什么是以太坊      以太坊简介  “世界计算机”   区块：区块头，交易信息，当前块相关的叔块的区块头  </vt:lpstr>
      <vt:lpstr>     第一章 什么是以太坊      以太坊简介  “世界计算机”   以太坊虚拟机（EVM ）：基于栈，执行字节码。   以太坊的语言图灵完备，可以直接用作通用目的的计算。   与 只有非常有限的脚本语言的比特币不同。   智能合约：以太坊上执行的程序   Gas：以太坊的燃料。不是以太币，但与以太币存在汇率关系。</vt:lpstr>
      <vt:lpstr>     第一章 什么是以太坊      以太坊简介  “世界计算机”   DApp （去中心化应用）   只需要包括 智能合约 和web用户界面，   一个基于开放的，去中心化的，点对点基础架构服务的Web应用程序   Web3：不是技术规范，而是代表Web应用程序的新愿景和焦点：     从集中化，统一管理，到构建于去中心化协议之上的应用   以太坊web3.js JavaScript程序库  将浏览器的JavaScript程序和以太坊区块链连接起来</vt:lpstr>
      <vt:lpstr>     第一章 什么是以太坊      以太坊开发的四个阶段   四个主要的发展阶段代号为：  前沿（Frontier）  家园（Homestead）  大都会（Metropolis）  宁静（Serenity）  </vt:lpstr>
      <vt:lpstr>     第一章 什么是以太坊      以太坊简史  2013.12.31 以太坊创始人 Vitalik Buterin 发布了以太坊初版白皮书，启动了项目。 2014.2.1 以太坊第一个概念验证（Proof of Cocept 1，PoC1）发布。 2014.4  Gavin Wood发表以太坊黄皮书，以太坊虚拟机（EVM）等重要技术规格化。 2014.7.24 以太坊进行为期 42 天的以太币预售，募集到31,591个比特币。 2015.7.20 以太坊创世块被挖出，标志着以太坊区块链正式启动运行。 2016.6.17 以太坊上去中心化自治组织 The DAO 被黑客攻击。黑客利用The DAO代码里  的一个递归漏洞，不停地从The DAO 资金池里分离资产；随后，黑客利用了  The DAO的第二个漏洞，避免分离后的资产被销毁。 2016.7.20 以太坊成功实施硬分叉，形成了两条链，一条为原链（以太坊经典，ETC）   一条为新的分叉链（ETH），各自代表不同的社区共识以及价值观。 </vt:lpstr>
      <vt:lpstr>     第一章 什么是以太坊      以太坊简史  2017.7.19 黑客攻击并窃取超15万枚以太币，按当时价格造成约3000万美元损失。 2017.10.16 以太坊主网在区块高度4370000处完成Byzantium拜占庭硬分叉升级。标志着   第三阶段Metropolis（大都会）开启。 2017.11.6 由于开发者和用户“失误操作”，导致共93万枚以太币被冻结（当时价值超过   1.54亿美元），至今未能找回。 2017.11.28 以太坊创始人Vitalik公布以太坊2.0路线图，分片机制作为协作提升的核心。 2019.3.1 凌晨03：52，以太坊区块高度达到7280000，君士坦丁堡及圣彼得堡    （Constantinople &amp; St. Petersburg）升级启动，以太坊硬分叉成功。同时区   块奖励也降为2个ETH。 2019.12.8 以太坊主网在区块高度9069000处完成”伊斯坦布尔“硬分叉升级。 2020.1.2 以太坊在区块高度9200000处完成“缪尔冰川”硬分叉升级。 </vt:lpstr>
      <vt:lpstr>     第一章 什么是以太坊      以太坊简史  2020.1.11 以太坊2.0发布第0阶段代码规范v0.10.0版本。 2020.6  以太坊2.0阶段1达成更多共识，并将启动64个分片，进入以太坊1.5阶段。 2020.7  以太坊开发团队预计将在2020年7月推出以太坊2.0。 2020.11.4 ETH发布主网存款合同地址0x00000000219ab540356cBB839Cbe05303d7705Fa   需要在12月1日前至少有16384个验证人，总计锁定524288ETH，才能顺利开   启Pos挖矿。  。  。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什么是以太坊 </dc:title>
  <dc:creator>GUNDAM RX0</dc:creator>
  <cp:lastModifiedBy>GUNDAM RX0</cp:lastModifiedBy>
  <cp:revision>17</cp:revision>
  <dcterms:created xsi:type="dcterms:W3CDTF">2021-04-01T05:44:36Z</dcterms:created>
  <dcterms:modified xsi:type="dcterms:W3CDTF">2021-04-01T08:07:53Z</dcterms:modified>
</cp:coreProperties>
</file>