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handoutMasterIdLst>
    <p:handoutMasterId r:id="rId43"/>
  </p:handoutMasterIdLst>
  <p:sldIdLst>
    <p:sldId id="256" r:id="rId2"/>
    <p:sldId id="311" r:id="rId3"/>
    <p:sldId id="312" r:id="rId4"/>
    <p:sldId id="306" r:id="rId5"/>
    <p:sldId id="327" r:id="rId6"/>
    <p:sldId id="328" r:id="rId7"/>
    <p:sldId id="329" r:id="rId8"/>
    <p:sldId id="331" r:id="rId9"/>
    <p:sldId id="332" r:id="rId10"/>
    <p:sldId id="333" r:id="rId11"/>
    <p:sldId id="336" r:id="rId12"/>
    <p:sldId id="337" r:id="rId13"/>
    <p:sldId id="330" r:id="rId14"/>
    <p:sldId id="274" r:id="rId15"/>
    <p:sldId id="314" r:id="rId16"/>
    <p:sldId id="339" r:id="rId17"/>
    <p:sldId id="315" r:id="rId18"/>
    <p:sldId id="338" r:id="rId19"/>
    <p:sldId id="340" r:id="rId20"/>
    <p:sldId id="334" r:id="rId21"/>
    <p:sldId id="343" r:id="rId22"/>
    <p:sldId id="342" r:id="rId23"/>
    <p:sldId id="313" r:id="rId24"/>
    <p:sldId id="335" r:id="rId25"/>
    <p:sldId id="341" r:id="rId26"/>
    <p:sldId id="344" r:id="rId27"/>
    <p:sldId id="345" r:id="rId28"/>
    <p:sldId id="316" r:id="rId29"/>
    <p:sldId id="308" r:id="rId30"/>
    <p:sldId id="346" r:id="rId31"/>
    <p:sldId id="347" r:id="rId32"/>
    <p:sldId id="317" r:id="rId33"/>
    <p:sldId id="348" r:id="rId34"/>
    <p:sldId id="349" r:id="rId35"/>
    <p:sldId id="350" r:id="rId36"/>
    <p:sldId id="322" r:id="rId37"/>
    <p:sldId id="326" r:id="rId38"/>
    <p:sldId id="351" r:id="rId39"/>
    <p:sldId id="321" r:id="rId40"/>
    <p:sldId id="325" r:id="rId41"/>
    <p:sldId id="323" r:id="rId42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>
      <p:cViewPr varScale="1">
        <p:scale>
          <a:sx n="102" d="100"/>
          <a:sy n="102" d="100"/>
        </p:scale>
        <p:origin x="192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46255887-7C20-5F40-88F5-DC07E009366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B442A776-FF54-8D4A-8F1A-B5440D7A3E8E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C290E11-1746-2A4C-A43A-EB9011E0C54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02245770-81F5-604C-B1AE-5A9406AD2B2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59DFDCF0-3A25-1B44-957E-06E14821E89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63668DE-41B2-B840-8464-61D50D8F9AEF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4DD8CABA-2308-F347-8A69-17F991D1D11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2" name="Rectangle 4">
                <a:extLst>
                  <a:ext uri="{FF2B5EF4-FFF2-40B4-BE49-F238E27FC236}">
                    <a16:creationId xmlns:a16="http://schemas.microsoft.com/office/drawing/2014/main" id="{BC90C53F-106A-594B-816F-FBBE09ED0C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3" name="Rectangle 5">
                <a:extLst>
                  <a:ext uri="{FF2B5EF4-FFF2-40B4-BE49-F238E27FC236}">
                    <a16:creationId xmlns:a16="http://schemas.microsoft.com/office/drawing/2014/main" id="{13A923C9-0DAE-5044-82AD-0E432BFFD0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grpSp>
          <p:nvGrpSpPr>
            <p:cNvPr id="6" name="Group 6">
              <a:extLst>
                <a:ext uri="{FF2B5EF4-FFF2-40B4-BE49-F238E27FC236}">
                  <a16:creationId xmlns:a16="http://schemas.microsoft.com/office/drawing/2014/main" id="{5FA28DE7-4EBE-E242-BE11-88C84DA4CA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55B07155-43D3-3342-B259-7727441EBE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  <p:sp>
            <p:nvSpPr>
              <p:cNvPr id="11" name="Rectangle 8">
                <a:extLst>
                  <a:ext uri="{FF2B5EF4-FFF2-40B4-BE49-F238E27FC236}">
                    <a16:creationId xmlns:a16="http://schemas.microsoft.com/office/drawing/2014/main" id="{5043667A-50D5-BD4A-899F-BACBE537B6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defRPr/>
                </a:pPr>
                <a:endParaRPr lang="zh-CN" altLang="en-US"/>
              </a:p>
            </p:txBody>
          </p:sp>
        </p:grpSp>
        <p:sp>
          <p:nvSpPr>
            <p:cNvPr id="7" name="Rectangle 9">
              <a:extLst>
                <a:ext uri="{FF2B5EF4-FFF2-40B4-BE49-F238E27FC236}">
                  <a16:creationId xmlns:a16="http://schemas.microsoft.com/office/drawing/2014/main" id="{026AC772-E99A-4F46-A0AF-BDC88C893B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95ED622E-E2EB-AE47-84DA-22CE8CA457C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  <p:sp>
          <p:nvSpPr>
            <p:cNvPr id="9" name="Rectangle 11">
              <a:extLst>
                <a:ext uri="{FF2B5EF4-FFF2-40B4-BE49-F238E27FC236}">
                  <a16:creationId xmlns:a16="http://schemas.microsoft.com/office/drawing/2014/main" id="{51262C24-48BF-CD4C-937E-331BF8501E8E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43F62A85-0DF1-9F4C-B6E2-275D231055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25E5B91A-4C02-F247-8E23-8E414AB52CE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6" name="Rectangle 16">
            <a:extLst>
              <a:ext uri="{FF2B5EF4-FFF2-40B4-BE49-F238E27FC236}">
                <a16:creationId xmlns:a16="http://schemas.microsoft.com/office/drawing/2014/main" id="{4893DA04-B417-5246-8AE0-91F0B65648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6A8B626B-81AA-F040-92F0-D02736E321A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04112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D26FD10-20F2-BE4B-A198-B567EEE34F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95028F1-A44A-2647-AF6B-29B3299520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DE85904-D501-6C46-A2AD-9CA56C67E9E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B6E24A-3567-904B-B86C-E4AE21B6ED3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6655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C5833C8-4BDB-0F44-8B0D-35498B2542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089FF3E9-C35F-4E4B-8AF3-3BAD855509B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2E5996E1-CC22-3945-A3BF-28E3C78E727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7BB2DC2-6B55-5E4C-8395-621F8054D6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5945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4AC7456-85F6-DD40-81C0-4C8BD0E9F22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7BAB3D1D-BE10-304F-BEFE-012D6E790D5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50A960C3-CA72-8540-A7D0-1A6E75F0E4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F748D9-7FA6-E441-821E-F3F88EC4F9C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0983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B4C5B8B4-B421-6040-879F-D3D697BB72D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F7543519-18B0-7740-8051-46BAC5573B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D3F58C5-102C-E640-8D6D-6542CFC35A5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B2B18E6-536B-3E49-87F7-F67360CCFAB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98601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467775B8-8071-4E41-AB03-00486E0A22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56D8A38-D3FC-AD48-8316-038FB054F0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FCB84722-1E49-9E4D-836F-D732E94C27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9FD8DE-E3EB-EA4E-8EE7-F04FE4665C2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897571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CFB82EF0-DDD0-6B4A-867E-3E6388D616D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7BFB65D6-F186-3C48-B54B-497EC9B3843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E2702551-92CD-8D4E-9A9F-51CB64BE93F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FCA741-66C6-D343-8412-89FF6A0F853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748998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87F0065C-425F-FA4C-B6C4-FD2068F544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7C70384-6A7F-504B-9F2A-1F5CFAAD2DF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5C95F566-FAE0-7049-8CC7-F3FD4197326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318140-2A5D-0E44-BF65-E264B2E441B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49610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5F7FBCE8-7588-F049-A140-AC6ECEEBA42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9EDEB25C-C69B-AF49-92C5-20DDF64A0CF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D7ADDEEE-A7A1-C54E-B356-0D31023DC8F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48883DD-3DDB-6A4B-AF53-C06217DC1C4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811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D951196D-4FBC-5244-AE77-A0DCBCE7B10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06B8D535-A7F6-6245-AF7C-3991555EBB3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00E33DC-CFB4-6940-9A06-5E57391842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B099AE6-659C-DD4F-AB55-9243AB08769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3134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9641F442-FF5A-3E4F-B7E3-4F3B309167B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D4BF4FC7-F279-814B-BE9E-21CEA875BCC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8FDFF4A7-138E-6343-9081-AB08C744418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EB066F-829B-004C-A374-751C5611884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361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AD8F330B-6D69-3B48-94AA-84D980473E79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0019EAC-5FB6-7F49-82BE-B9C6E565D19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2A7743FD-0EAE-AE43-B059-5C59C205ED2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89C3DD9A-EB2E-6F4B-B2C1-287B25CFF38E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42536DE4-E734-8D4C-93F9-1098F8D02B9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1" name="Rectangle 7">
            <a:extLst>
              <a:ext uri="{FF2B5EF4-FFF2-40B4-BE49-F238E27FC236}">
                <a16:creationId xmlns:a16="http://schemas.microsoft.com/office/drawing/2014/main" id="{6D863680-FD48-694E-A03B-D9033B0DA834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2" name="Rectangle 8">
            <a:extLst>
              <a:ext uri="{FF2B5EF4-FFF2-40B4-BE49-F238E27FC236}">
                <a16:creationId xmlns:a16="http://schemas.microsoft.com/office/drawing/2014/main" id="{F170802E-96C7-5A40-9A9A-95EE098C838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8B107CC5-4F23-7840-9D8C-A91D6DEA2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FE065584-58F1-DF49-988D-E4179129D9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BEFFB746-8CD7-AA4A-B6F9-332BF016172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986FEBD8-864A-0B4D-B3B2-0C180D3B82E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9EC76A7F-43CA-B94D-8105-DC195EBDA50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CB83518-65C2-094A-AFB7-B5D18B682B4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Rectangle 2">
            <a:extLst>
              <a:ext uri="{FF2B5EF4-FFF2-40B4-BE49-F238E27FC236}">
                <a16:creationId xmlns:a16="http://schemas.microsoft.com/office/drawing/2014/main" id="{E8841FBB-64FC-1C4F-8167-C680F3EB335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Mathematical</a:t>
            </a:r>
            <a:r>
              <a:rPr lang="zh-CN" altLang="en-US" dirty="0"/>
              <a:t> </a:t>
            </a:r>
            <a:r>
              <a:rPr lang="en-US" altLang="zh-CN" dirty="0"/>
              <a:t>foundation</a:t>
            </a:r>
          </a:p>
        </p:txBody>
      </p:sp>
      <p:sp>
        <p:nvSpPr>
          <p:cNvPr id="14338" name="Rectangle 3">
            <a:extLst>
              <a:ext uri="{FF2B5EF4-FFF2-40B4-BE49-F238E27FC236}">
                <a16:creationId xmlns:a16="http://schemas.microsoft.com/office/drawing/2014/main" id="{86FDA178-BD90-9A42-AB11-13E8D0C9766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sz="3600"/>
              <a:t>Formal Methods Foundation</a:t>
            </a:r>
          </a:p>
          <a:p>
            <a:pPr eaLnBrk="1" hangingPunct="1"/>
            <a:r>
              <a:rPr lang="en-US" altLang="zh-CN" sz="2800"/>
              <a:t>Baojian Hua</a:t>
            </a:r>
          </a:p>
          <a:p>
            <a:pPr eaLnBrk="1" hangingPunct="1"/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66BF4F-534C-E10C-7D90-973A72E4E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CF33F20D-108D-4E99-A0B5-D5DEF6F78D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16387" name="Rectangle 4">
            <a:extLst>
              <a:ext uri="{FF2B5EF4-FFF2-40B4-BE49-F238E27FC236}">
                <a16:creationId xmlns:a16="http://schemas.microsoft.com/office/drawing/2014/main" id="{89467910-3F21-6C79-503D-AC07440A6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5104" y="3276600"/>
            <a:ext cx="4198842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i="1" dirty="0">
                <a:solidFill>
                  <a:schemeClr val="folHlink"/>
                </a:solidFill>
              </a:rPr>
              <a:t>Set</a:t>
            </a:r>
            <a:r>
              <a:rPr lang="zh-CN" altLang="en-US" sz="3600" i="1" dirty="0">
                <a:solidFill>
                  <a:schemeClr val="folHlink"/>
                </a:solidFill>
              </a:rPr>
              <a:t> </a:t>
            </a:r>
            <a:r>
              <a:rPr lang="en-US" altLang="zh-CN" sz="3600" i="1" dirty="0">
                <a:solidFill>
                  <a:schemeClr val="folHlink"/>
                </a:solidFill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686354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36086-3CE8-D25B-ABCD-389B9FE69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F424C7DD-4988-B118-391C-A55BE6890A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Implementation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040AF15B-C099-2484-244F-6AE0096315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Most</a:t>
            </a:r>
            <a:r>
              <a:rPr lang="zh-CN" altLang="en-US" dirty="0"/>
              <a:t> </a:t>
            </a:r>
            <a:r>
              <a:rPr lang="en-US" altLang="zh-CN" dirty="0"/>
              <a:t>languages</a:t>
            </a:r>
            <a:r>
              <a:rPr lang="zh-CN" altLang="en-US" dirty="0"/>
              <a:t> </a:t>
            </a:r>
            <a:r>
              <a:rPr lang="en-US" altLang="zh-CN" dirty="0"/>
              <a:t>have</a:t>
            </a:r>
            <a:r>
              <a:rPr lang="zh-CN" altLang="en-US" dirty="0"/>
              <a:t> </a:t>
            </a:r>
            <a:r>
              <a:rPr lang="en-US" altLang="zh-CN" dirty="0"/>
              <a:t>decent</a:t>
            </a:r>
            <a:r>
              <a:rPr lang="zh-CN" altLang="en-US" dirty="0"/>
              <a:t> </a:t>
            </a:r>
            <a:r>
              <a:rPr lang="en-US" altLang="zh-CN" dirty="0"/>
              <a:t>support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</a:p>
          <a:p>
            <a:pPr lvl="1" eaLnBrk="1" hangingPunct="1"/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leverage</a:t>
            </a:r>
            <a:r>
              <a:rPr lang="zh-CN" altLang="en-US" dirty="0"/>
              <a:t> </a:t>
            </a:r>
            <a:r>
              <a:rPr lang="en-US" altLang="zh-CN" dirty="0"/>
              <a:t>Python</a:t>
            </a:r>
            <a:r>
              <a:rPr lang="zh-CN" altLang="en-US" dirty="0"/>
              <a:t> </a:t>
            </a:r>
            <a:r>
              <a:rPr lang="en-US" altLang="zh-CN" dirty="0"/>
              <a:t>throughout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course</a:t>
            </a:r>
          </a:p>
          <a:p>
            <a:pPr lvl="1" eaLnBrk="1" hangingPunct="1"/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will</a:t>
            </a:r>
            <a:r>
              <a:rPr lang="zh-CN" altLang="en-US" dirty="0"/>
              <a:t> </a:t>
            </a:r>
            <a:r>
              <a:rPr lang="en-US" altLang="zh-CN" dirty="0"/>
              <a:t>utilize</a:t>
            </a:r>
            <a:r>
              <a:rPr lang="zh-CN" altLang="en-US" dirty="0"/>
              <a:t> </a:t>
            </a:r>
            <a:r>
              <a:rPr lang="en-US" altLang="zh-CN" dirty="0"/>
              <a:t>PEP</a:t>
            </a:r>
            <a:r>
              <a:rPr lang="zh-CN" altLang="en-US" dirty="0"/>
              <a:t> </a:t>
            </a:r>
            <a:r>
              <a:rPr lang="en-US" altLang="zh-CN" dirty="0"/>
              <a:t>484</a:t>
            </a:r>
            <a:r>
              <a:rPr lang="zh-CN" altLang="en-US" dirty="0"/>
              <a:t> </a:t>
            </a:r>
            <a:r>
              <a:rPr lang="en-US" altLang="zh-CN" dirty="0"/>
              <a:t>whenever</a:t>
            </a:r>
            <a:r>
              <a:rPr lang="zh-CN" altLang="en-US" dirty="0"/>
              <a:t> </a:t>
            </a:r>
            <a:r>
              <a:rPr lang="en-US" altLang="zh-CN" dirty="0"/>
              <a:t>possible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write</a:t>
            </a:r>
            <a:r>
              <a:rPr lang="zh-CN" altLang="en-US" dirty="0"/>
              <a:t> </a:t>
            </a:r>
            <a:r>
              <a:rPr lang="en-US" altLang="zh-CN" dirty="0"/>
              <a:t>solid</a:t>
            </a:r>
            <a:r>
              <a:rPr lang="zh-CN" altLang="en-US" dirty="0"/>
              <a:t> </a:t>
            </a:r>
            <a:r>
              <a:rPr lang="en-US" altLang="zh-CN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2693942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7FA36-85B2-7F81-8574-F73D977C2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4076AC5A-6889-ACAC-BA5E-A782FC8DCD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Implementation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01AE8D17-D621-A46E-EC62-812C937F00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see the published code</a:t>
            </a:r>
          </a:p>
          <a:p>
            <a:pPr marL="0" indent="0" eaLnBrk="1" hangingPunct="1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powerset0(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the_set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Set[int]) -&gt; List[Set[int]]:</a:t>
            </a:r>
            <a:b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the_set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&lt;= 0:</a:t>
            </a:r>
            <a:b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empty_set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Set[int] = set()</a:t>
            </a:r>
            <a:b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[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empty_set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b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element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the_set.pop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the_partial_powerset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powerset0(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the_set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to avoid infinite recursion</a:t>
            </a:r>
            <a:b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temp_sets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the_partial_powerset.copy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b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each_set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temp_sets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new_each_set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each_set.union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({element})</a:t>
            </a:r>
            <a:b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the_partial_powerset.append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new_each_set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the_partial_powerset</a:t>
            </a: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</a:pPr>
            <a:endParaRPr lang="en-US" altLang="zh-CN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98075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1A5C2-888F-F8E5-4C76-3800D83B5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AFBF1808-1C32-4CAC-1BBB-8F417840D8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16387" name="Rectangle 4">
            <a:extLst>
              <a:ext uri="{FF2B5EF4-FFF2-40B4-BE49-F238E27FC236}">
                <a16:creationId xmlns:a16="http://schemas.microsoft.com/office/drawing/2014/main" id="{548449F2-6162-A8B1-9F7E-89D763D9A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93211" y="3276600"/>
            <a:ext cx="1822615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i="1" dirty="0">
                <a:solidFill>
                  <a:schemeClr val="folHlink"/>
                </a:solidFill>
              </a:rPr>
              <a:t>Relation</a:t>
            </a:r>
          </a:p>
        </p:txBody>
      </p:sp>
    </p:spTree>
    <p:extLst>
      <p:ext uri="{BB962C8B-B14F-4D97-AF65-F5344CB8AC3E}">
        <p14:creationId xmlns:p14="http://schemas.microsoft.com/office/powerpoint/2010/main" val="3124535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Rectangle 2">
            <a:extLst>
              <a:ext uri="{FF2B5EF4-FFF2-40B4-BE49-F238E27FC236}">
                <a16:creationId xmlns:a16="http://schemas.microsoft.com/office/drawing/2014/main" id="{0855F8E9-F832-DF4E-A8F1-F64DC7C1A5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54A205-9482-AC41-8080-6B88A782AE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defRPr/>
                </a:pP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relation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B:</a:t>
                </a:r>
              </a:p>
              <a:p>
                <a:pPr marL="0" indent="0" algn="ctr">
                  <a:buNone/>
                  <a:defRPr/>
                </a:pPr>
                <a:r>
                  <a:rPr lang="en-US" altLang="zh-CN" dirty="0"/>
                  <a:t>R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 </m:t>
                    </m:r>
                  </m:oMath>
                </a14:m>
                <a:r>
                  <a:rPr lang="en-US" altLang="zh-CN" dirty="0"/>
                  <a:t>A</a:t>
                </a:r>
                <a:r>
                  <a:rPr lang="zh-CN" altLang="en-US" dirty="0"/>
                  <a:t>*</a:t>
                </a:r>
                <a:r>
                  <a:rPr lang="en-US" altLang="zh-CN" dirty="0"/>
                  <a:t>B</a:t>
                </a:r>
              </a:p>
              <a:p>
                <a:pPr>
                  <a:defRPr/>
                </a:pPr>
                <a:r>
                  <a:rPr lang="en-US" altLang="zh-CN" dirty="0"/>
                  <a:t>Example: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A={1,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3,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7},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B={a,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c},</a:t>
                </a:r>
              </a:p>
              <a:p>
                <a:pPr marL="0" indent="0" algn="ctr">
                  <a:buFont typeface="Wingdings" pitchFamily="2" charset="2"/>
                  <a:buNone/>
                  <a:defRPr/>
                </a:pPr>
                <a:r>
                  <a:rPr lang="en-US" altLang="zh-CN" dirty="0"/>
                  <a:t>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{(1,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a),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(7,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c)}</a:t>
                </a:r>
              </a:p>
              <a:p>
                <a:pPr marL="0" indent="0">
                  <a:buFont typeface="Wingdings" pitchFamily="2" charset="2"/>
                  <a:buNone/>
                  <a:defRPr/>
                </a:pPr>
                <a:r>
                  <a:rPr lang="en-US" altLang="zh-CN" dirty="0"/>
                  <a:t>Dom(R)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#1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</a:t>
                </a:r>
              </a:p>
              <a:p>
                <a:pPr marL="0" indent="0">
                  <a:buFont typeface="Wingdings" pitchFamily="2" charset="2"/>
                  <a:buNone/>
                  <a:defRPr/>
                </a:pPr>
                <a:r>
                  <a:rPr lang="en-US" altLang="zh-CN" dirty="0"/>
                  <a:t>Range(R)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#2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</a:t>
                </a:r>
              </a:p>
              <a:p>
                <a:pPr>
                  <a:defRPr/>
                </a:pP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binary relation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 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generalized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sets.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54A205-9482-AC41-8080-6B88A782AE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58" t="-1846" b="-16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C23F7403-4DDF-1C4E-919C-AE381DB594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Relation: Equivalence 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54A205-9482-AC41-8080-6B88A782AE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defRPr/>
                </a:pP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relation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equivalent</a:t>
                </a:r>
                <a:r>
                  <a:rPr lang="en-US" altLang="zh-CN" dirty="0"/>
                  <a:t>, </a:t>
                </a:r>
                <a:r>
                  <a:rPr lang="en-US" altLang="zh-CN" dirty="0" err="1"/>
                  <a:t>iff</a:t>
                </a:r>
                <a:r>
                  <a:rPr lang="en-US" altLang="zh-CN" dirty="0"/>
                  <a:t>:</a:t>
                </a:r>
              </a:p>
              <a:p>
                <a:pPr lvl="1">
                  <a:defRPr/>
                </a:pPr>
                <a:r>
                  <a:rPr lang="en-US" altLang="zh-CN" dirty="0"/>
                  <a:t>Reflexive:</a:t>
                </a:r>
              </a:p>
              <a:p>
                <a:pPr lvl="2">
                  <a:defRPr/>
                </a:pPr>
                <a:r>
                  <a:rPr lang="en-US" altLang="zh-CN" dirty="0"/>
                  <a:t>(x,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x)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</a:t>
                </a:r>
              </a:p>
              <a:p>
                <a:pPr lvl="1">
                  <a:defRPr/>
                </a:pPr>
                <a:r>
                  <a:rPr lang="en-US" altLang="zh-CN" dirty="0"/>
                  <a:t>Symmetry:</a:t>
                </a:r>
              </a:p>
              <a:p>
                <a:pPr lvl="2">
                  <a:defRPr/>
                </a:pPr>
                <a:r>
                  <a:rPr lang="en-US" altLang="zh-CN" dirty="0"/>
                  <a:t>if (x,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y)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(y,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x)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</a:t>
                </a:r>
              </a:p>
              <a:p>
                <a:pPr lvl="1">
                  <a:defRPr/>
                </a:pPr>
                <a:r>
                  <a:rPr lang="en-US" altLang="zh-CN" dirty="0"/>
                  <a:t>Transitive:</a:t>
                </a:r>
              </a:p>
              <a:p>
                <a:pPr lvl="2">
                  <a:defRPr/>
                </a:pPr>
                <a:r>
                  <a:rPr lang="en-US" altLang="zh-CN" dirty="0"/>
                  <a:t>if (x,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y)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 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(y,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z)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R, then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(x,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z)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54A205-9482-AC41-8080-6B88A782AE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3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606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31D533-C6BF-05C9-85B3-7B9684CDBD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83380651-0A5B-19A3-0024-136715D060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Relation: Equivalence Relation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0A4B07-9458-2D56-FEAC-95C61956F7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defRPr/>
                </a:pPr>
                <a:r>
                  <a:rPr lang="en-US" altLang="zh-CN" dirty="0"/>
                  <a:t>E.g. #1: = on Z</a:t>
                </a:r>
              </a:p>
              <a:p>
                <a:pPr lvl="1">
                  <a:defRPr/>
                </a:pPr>
                <a:r>
                  <a:rPr lang="en-US" altLang="zh-CN" dirty="0"/>
                  <a:t>x = x</a:t>
                </a:r>
              </a:p>
              <a:p>
                <a:pPr lvl="1">
                  <a:defRPr/>
                </a:pPr>
                <a:r>
                  <a:rPr lang="en-US" altLang="zh-CN" dirty="0"/>
                  <a:t>x = y, then y = x</a:t>
                </a:r>
              </a:p>
              <a:p>
                <a:pPr lvl="1">
                  <a:defRPr/>
                </a:pPr>
                <a:r>
                  <a:rPr lang="en-US" altLang="zh-CN" dirty="0"/>
                  <a:t>x = y and y = z, then x = z</a:t>
                </a:r>
              </a:p>
              <a:p>
                <a:pPr>
                  <a:defRPr/>
                </a:pPr>
                <a:r>
                  <a:rPr lang="en-US" altLang="zh-CN" dirty="0"/>
                  <a:t>E.g. #2: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 on Z</a:t>
                </a:r>
              </a:p>
              <a:p>
                <a:pPr lvl="1">
                  <a:defRPr/>
                </a:pPr>
                <a:r>
                  <a:rPr lang="en-US" altLang="zh-CN" dirty="0"/>
                  <a:t>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 x</a:t>
                </a:r>
              </a:p>
              <a:p>
                <a:pPr lvl="1">
                  <a:defRPr/>
                </a:pPr>
                <a:r>
                  <a:rPr lang="en-US" altLang="zh-CN" dirty="0"/>
                  <a:t>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 y then 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 x</a:t>
                </a:r>
              </a:p>
              <a:p>
                <a:pPr lvl="1">
                  <a:defRPr/>
                </a:pPr>
                <a:r>
                  <a:rPr lang="en-US" altLang="zh-CN" dirty="0"/>
                  <a:t>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 y and y 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 z, then x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/>
                  <a:t> z </a:t>
                </a:r>
              </a:p>
              <a:p>
                <a:pPr lvl="1">
                  <a:defRPr/>
                </a:pP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090A4B07-9458-2D56-FEAC-95C61956F7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3" t="-1846" b="-7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6788312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2">
            <a:extLst>
              <a:ext uri="{FF2B5EF4-FFF2-40B4-BE49-F238E27FC236}">
                <a16:creationId xmlns:a16="http://schemas.microsoft.com/office/drawing/2014/main" id="{F9312E93-227B-224F-AD73-FE850AB3E9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Equivalence</a:t>
            </a:r>
            <a:r>
              <a:rPr lang="zh-CN" altLang="en-US" dirty="0"/>
              <a:t> </a:t>
            </a:r>
            <a:r>
              <a:rPr lang="en-US" altLang="zh-CN" dirty="0"/>
              <a:t>Class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54A205-9482-AC41-8080-6B88A782AE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defRPr/>
                </a:pP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zh-CN" alt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equivalent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relation,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a’s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equivalence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class:</a:t>
                </a:r>
              </a:p>
              <a:p>
                <a:pPr marL="0" indent="0">
                  <a:buNone/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|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b="0" i="0" smtClean="0">
                              <a:latin typeface="Cambria Math" panose="02040503050406030204" pitchFamily="18" charset="0"/>
                            </a:rPr>
                            <m:t>b</m:t>
                          </m:r>
                          <m:r>
                            <a:rPr lang="zh-CN" alt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a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b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zh-CN" altLang="en-US" i="1">
                          <a:latin typeface="Cambria Math" panose="02040503050406030204" pitchFamily="18" charset="0"/>
                        </a:rPr>
                        <m:t>∈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altLang="zh-CN" dirty="0"/>
              </a:p>
              <a:p>
                <a:pPr>
                  <a:defRPr/>
                </a:pPr>
                <a:r>
                  <a:rPr lang="en-US" altLang="zh-CN" dirty="0"/>
                  <a:t>Example: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en-US" i="1">
                            <a:latin typeface="Cambria Math" panose="02040503050406030204" pitchFamily="18" charset="0"/>
                          </a:rPr>
                          <m:t>≡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  <m:r>
                      <a:rPr lang="zh-CN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𝑍</m:t>
                    </m:r>
                  </m:oMath>
                </a14:m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marL="0" indent="0" algn="ctr">
                  <a:buNone/>
                  <a:defRPr/>
                </a:pPr>
                <a:r>
                  <a:rPr lang="en-US" altLang="zh-CN" dirty="0"/>
                  <a:t>[0]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{…,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-3,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0,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3,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}</a:t>
                </a:r>
              </a:p>
              <a:p>
                <a:pPr marL="0" indent="0" algn="ctr">
                  <a:buNone/>
                  <a:defRPr/>
                </a:pPr>
                <a:r>
                  <a:rPr lang="zh-CN" altLang="en-US" dirty="0"/>
                  <a:t>   </a:t>
                </a:r>
                <a:r>
                  <a:rPr lang="en-US" altLang="zh-CN" dirty="0"/>
                  <a:t>[1]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{...,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-2,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4,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…}</a:t>
                </a:r>
              </a:p>
              <a:p>
                <a:pPr marL="0" indent="0" algn="ctr">
                  <a:buNone/>
                  <a:defRPr/>
                </a:pPr>
                <a:r>
                  <a:rPr lang="en-US" altLang="zh-CN" dirty="0"/>
                  <a:t>   [2]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{...,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-1,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2,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5,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…}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54A205-9482-AC41-8080-6B88A782AE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3" t="-21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9591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BF760A-0F7B-6981-6B6D-3468499CB1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6AF06B29-30FE-3FE1-A8C6-901DF29312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Relation: Partial Order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18354F-0074-BCB2-D9A7-B71C5E0D7B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defRPr/>
                </a:pP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relation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partial order</a:t>
                </a:r>
                <a:r>
                  <a:rPr lang="en-US" altLang="zh-CN" dirty="0"/>
                  <a:t>, </a:t>
                </a:r>
                <a:r>
                  <a:rPr lang="en-US" altLang="zh-CN" dirty="0" err="1"/>
                  <a:t>iff</a:t>
                </a:r>
                <a:r>
                  <a:rPr lang="en-US" altLang="zh-CN" dirty="0"/>
                  <a:t>:</a:t>
                </a:r>
              </a:p>
              <a:p>
                <a:pPr lvl="1">
                  <a:defRPr/>
                </a:pPr>
                <a:r>
                  <a:rPr lang="en-US" altLang="zh-CN" dirty="0"/>
                  <a:t>Reflexive:</a:t>
                </a:r>
              </a:p>
              <a:p>
                <a:pPr lvl="2">
                  <a:defRPr/>
                </a:pPr>
                <a:r>
                  <a:rPr lang="en-US" altLang="zh-CN" dirty="0"/>
                  <a:t>(x,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x)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</a:t>
                </a:r>
              </a:p>
              <a:p>
                <a:pPr lvl="1">
                  <a:defRPr/>
                </a:pPr>
                <a:r>
                  <a:rPr lang="en-US" altLang="zh-CN" dirty="0"/>
                  <a:t>Anti-symmetry:</a:t>
                </a:r>
              </a:p>
              <a:p>
                <a:pPr lvl="2">
                  <a:defRPr/>
                </a:pPr>
                <a:r>
                  <a:rPr lang="en-US" altLang="zh-CN" dirty="0"/>
                  <a:t>if (x,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y)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 and (y, x)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altLang="zh-CN" dirty="0"/>
                  <a:t>R, then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x=y</a:t>
                </a:r>
              </a:p>
              <a:p>
                <a:pPr lvl="1">
                  <a:defRPr/>
                </a:pPr>
                <a:r>
                  <a:rPr lang="en-US" altLang="zh-CN" dirty="0"/>
                  <a:t>Transitive:</a:t>
                </a:r>
              </a:p>
              <a:p>
                <a:pPr lvl="2">
                  <a:defRPr/>
                </a:pPr>
                <a:r>
                  <a:rPr lang="en-US" altLang="zh-CN" dirty="0"/>
                  <a:t>if (x,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y)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 and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(y,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z)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R, then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(x,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z)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D718354F-0074-BCB2-D9A7-B71C5E0D7B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3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6560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82D8A7-C9DD-06E2-F07E-6433FAFE3E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2">
            <a:extLst>
              <a:ext uri="{FF2B5EF4-FFF2-40B4-BE49-F238E27FC236}">
                <a16:creationId xmlns:a16="http://schemas.microsoft.com/office/drawing/2014/main" id="{BF26270A-561B-70CB-FDE4-DCF98E1797A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Relation: Partial Order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482F5A-C3FE-E34C-85E7-F9676CF630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defRPr/>
                </a:pPr>
                <a:r>
                  <a:rPr lang="en-US" altLang="zh-CN" dirty="0"/>
                  <a:t>E.g. #1: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dirty="0"/>
                  <a:t> on Z</a:t>
                </a:r>
              </a:p>
              <a:p>
                <a:pPr lvl="1">
                  <a:defRPr/>
                </a:pPr>
                <a:r>
                  <a:rPr lang="en-US" altLang="zh-CN" dirty="0"/>
                  <a:t>x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dirty="0"/>
                  <a:t> x</a:t>
                </a:r>
              </a:p>
              <a:p>
                <a:pPr lvl="1">
                  <a:defRPr/>
                </a:pPr>
                <a:r>
                  <a:rPr lang="en-US" altLang="zh-CN" dirty="0"/>
                  <a:t>x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dirty="0"/>
                  <a:t> y and y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altLang="zh-CN" dirty="0"/>
                  <a:t> x, then x = y</a:t>
                </a:r>
              </a:p>
              <a:p>
                <a:pPr lvl="1">
                  <a:defRPr/>
                </a:pPr>
                <a:r>
                  <a:rPr lang="en-US" altLang="zh-CN" dirty="0"/>
                  <a:t>x </a:t>
                </a:r>
              </a:p>
              <a:p>
                <a:pPr>
                  <a:defRPr/>
                </a:pPr>
                <a:r>
                  <a:rPr lang="en-US" altLang="zh-CN" dirty="0"/>
                  <a:t>Anti-symmetry:</a:t>
                </a:r>
              </a:p>
              <a:p>
                <a:pPr marL="0" indent="0" algn="ctr">
                  <a:buNone/>
                  <a:defRPr/>
                </a:pPr>
                <a:r>
                  <a:rPr lang="en-US" altLang="zh-CN" dirty="0"/>
                  <a:t>if (x,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y)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 and (y, x)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 </m:t>
                    </m:r>
                  </m:oMath>
                </a14:m>
                <a:r>
                  <a:rPr lang="en-US" altLang="zh-CN" dirty="0"/>
                  <a:t>R, then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x=y</a:t>
                </a:r>
              </a:p>
              <a:p>
                <a:pPr>
                  <a:defRPr/>
                </a:pPr>
                <a:r>
                  <a:rPr lang="en-US" altLang="zh-CN" dirty="0"/>
                  <a:t>Transitive:</a:t>
                </a:r>
              </a:p>
              <a:p>
                <a:pPr marL="0" indent="0" algn="ctr">
                  <a:buNone/>
                  <a:defRPr/>
                </a:pPr>
                <a:r>
                  <a:rPr lang="en-US" altLang="zh-CN" dirty="0"/>
                  <a:t>if (x,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y)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(y,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z)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R, then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(x,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z)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R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89482F5A-C3FE-E34C-85E7-F9676CF630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3" t="-2154" b="-1323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92611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">
            <a:extLst>
              <a:ext uri="{FF2B5EF4-FFF2-40B4-BE49-F238E27FC236}">
                <a16:creationId xmlns:a16="http://schemas.microsoft.com/office/drawing/2014/main" id="{17C3EEC1-BF06-8242-9FE4-84BFC760C4F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/>
              <a:t>Goals</a:t>
            </a:r>
            <a:endParaRPr kumimoji="1" lang="zh-CN" altLang="en-US"/>
          </a:p>
        </p:txBody>
      </p:sp>
      <p:sp>
        <p:nvSpPr>
          <p:cNvPr id="15362" name="内容占位符 2">
            <a:extLst>
              <a:ext uri="{FF2B5EF4-FFF2-40B4-BE49-F238E27FC236}">
                <a16:creationId xmlns:a16="http://schemas.microsoft.com/office/drawing/2014/main" id="{A777C69D-6AD9-E548-80EA-5C23544F82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/>
              <a:t>We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review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some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key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results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from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basic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mathematics</a:t>
            </a:r>
          </a:p>
          <a:p>
            <a:pPr lvl="1"/>
            <a:r>
              <a:rPr kumimoji="1" lang="en-US" altLang="zh-CN" sz="2400" dirty="0"/>
              <a:t>Set,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relation,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and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function</a:t>
            </a:r>
          </a:p>
          <a:p>
            <a:pPr lvl="1"/>
            <a:r>
              <a:rPr kumimoji="1" lang="en-US" altLang="zh-CN" sz="2400" dirty="0"/>
              <a:t>Basic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computation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complexity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results</a:t>
            </a:r>
          </a:p>
          <a:p>
            <a:pPr lvl="1"/>
            <a:r>
              <a:rPr kumimoji="1" lang="en-US" altLang="zh-CN" sz="2400" dirty="0"/>
              <a:t>Context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free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grammar</a:t>
            </a:r>
          </a:p>
          <a:p>
            <a:pPr lvl="1"/>
            <a:r>
              <a:rPr kumimoji="1" lang="en-US" altLang="zh-CN" sz="2400" dirty="0"/>
              <a:t>Induction</a:t>
            </a:r>
          </a:p>
          <a:p>
            <a:r>
              <a:rPr kumimoji="1" lang="en-US" altLang="zh-CN" sz="2400" dirty="0"/>
              <a:t>We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assume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you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have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learned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some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of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from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elementary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math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course</a:t>
            </a:r>
          </a:p>
          <a:p>
            <a:pPr lvl="1"/>
            <a:r>
              <a:rPr kumimoji="1" lang="en-US" altLang="zh-CN" sz="2400" dirty="0"/>
              <a:t>We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just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give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a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quick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review,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to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make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this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course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self-contained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5A9FF-4B2C-276A-EFAD-C93765171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097F3CDC-42F7-BB6E-9F01-DDAA8846C7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16387" name="Rectangle 4">
            <a:extLst>
              <a:ext uri="{FF2B5EF4-FFF2-40B4-BE49-F238E27FC236}">
                <a16:creationId xmlns:a16="http://schemas.microsoft.com/office/drawing/2014/main" id="{299F4CAD-A710-1B28-A34D-C9A7A7A601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3588" y="3276600"/>
            <a:ext cx="5181868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i="1" dirty="0">
                <a:solidFill>
                  <a:schemeClr val="folHlink"/>
                </a:solidFill>
              </a:rPr>
              <a:t>Relation</a:t>
            </a:r>
            <a:r>
              <a:rPr lang="zh-CN" altLang="en-US" sz="3600" i="1" dirty="0">
                <a:solidFill>
                  <a:schemeClr val="folHlink"/>
                </a:solidFill>
              </a:rPr>
              <a:t> </a:t>
            </a:r>
            <a:r>
              <a:rPr lang="en-US" altLang="zh-CN" sz="3600" i="1" dirty="0">
                <a:solidFill>
                  <a:schemeClr val="folHlink"/>
                </a:solidFill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15551186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9A3AE-F016-B9FD-E79D-4D438D878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4252C5AC-6C70-3D9C-4697-EF31C9059E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Implementation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EC6A2145-248F-7FB9-2BA3-7AE12CDF04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we can leverage Tuple type to implement a relation</a:t>
            </a:r>
          </a:p>
          <a:p>
            <a:pPr marL="0" indent="0" eaLnBrk="1" hangingPunct="1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see the published code</a:t>
            </a:r>
          </a:p>
          <a:p>
            <a:pPr marL="0" indent="0" eaLnBrk="1" hangingPunct="1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dataclass</a:t>
            </a:r>
            <a:b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Relation[X]:</a:t>
            </a:r>
            <a:b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elements: Set[X]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the set of the relation</a:t>
            </a:r>
            <a:b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theSet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Set[Tuple[X, X]]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the tuples</a:t>
            </a:r>
            <a:b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isReflexive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 -&gt; bool:</a:t>
            </a:r>
            <a:b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element in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self.elements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if not (element, element) in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self.theSet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return False</a:t>
            </a:r>
            <a:b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True</a:t>
            </a:r>
          </a:p>
        </p:txBody>
      </p:sp>
    </p:spTree>
    <p:extLst>
      <p:ext uri="{BB962C8B-B14F-4D97-AF65-F5344CB8AC3E}">
        <p14:creationId xmlns:p14="http://schemas.microsoft.com/office/powerpoint/2010/main" val="41667063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B3B33-ECE3-84F7-0739-4F6AAEF9D3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D35D6CAB-1791-5701-90B6-98D113022B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16387" name="Rectangle 4">
            <a:extLst>
              <a:ext uri="{FF2B5EF4-FFF2-40B4-BE49-F238E27FC236}">
                <a16:creationId xmlns:a16="http://schemas.microsoft.com/office/drawing/2014/main" id="{D1C6CE58-C5D7-AEE8-FDD0-A1185463E5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43364" y="3276600"/>
            <a:ext cx="1922321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i="1" dirty="0">
                <a:solidFill>
                  <a:schemeClr val="folHlink"/>
                </a:solidFill>
              </a:rPr>
              <a:t>Function</a:t>
            </a:r>
          </a:p>
        </p:txBody>
      </p:sp>
    </p:spTree>
    <p:extLst>
      <p:ext uri="{BB962C8B-B14F-4D97-AF65-F5344CB8AC3E}">
        <p14:creationId xmlns:p14="http://schemas.microsoft.com/office/powerpoint/2010/main" val="289264146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1FD03984-4275-E14D-90BF-20CE3A053C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54A205-9482-AC41-8080-6B88A782AE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defRPr/>
                </a:pP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special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relation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R:</a:t>
                </a:r>
              </a:p>
              <a:p>
                <a:pPr marL="0" indent="0" algn="ctr">
                  <a:buFont typeface="Wingdings" pitchFamily="2" charset="2"/>
                  <a:buNone/>
                  <a:defRPr/>
                </a:pP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x=y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R(x)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R(y)</a:t>
                </a:r>
              </a:p>
              <a:p>
                <a:pPr marL="0" indent="0">
                  <a:buFont typeface="Wingdings" pitchFamily="2" charset="2"/>
                  <a:buNone/>
                  <a:defRPr/>
                </a:pPr>
                <a:r>
                  <a:rPr lang="en-US" altLang="zh-CN" dirty="0"/>
                  <a:t>Intuitively,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1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map.</a:t>
                </a:r>
              </a:p>
              <a:p>
                <a:pPr>
                  <a:defRPr/>
                </a:pP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total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if:</a:t>
                </a:r>
              </a:p>
              <a:p>
                <a:pPr marL="0" indent="0" algn="ctr">
                  <a:buFont typeface="Wingdings" pitchFamily="2" charset="2"/>
                  <a:buNone/>
                  <a:defRPr/>
                </a:pPr>
                <a:r>
                  <a:rPr lang="en-US" altLang="zh-CN" dirty="0"/>
                  <a:t>Dom(F)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A,</a:t>
                </a:r>
              </a:p>
              <a:p>
                <a:pPr marL="0" indent="0">
                  <a:buFont typeface="Wingdings" pitchFamily="2" charset="2"/>
                  <a:buNone/>
                  <a:defRPr/>
                </a:pPr>
                <a:r>
                  <a:rPr lang="en-US" altLang="zh-CN" dirty="0"/>
                  <a:t>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else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partial</a:t>
                </a:r>
                <a:r>
                  <a:rPr lang="en-US" altLang="zh-CN" dirty="0"/>
                  <a:t>.</a:t>
                </a:r>
              </a:p>
              <a:p>
                <a:pPr>
                  <a:defRPr/>
                </a:pPr>
                <a:r>
                  <a:rPr lang="en-US" altLang="zh-CN" dirty="0"/>
                  <a:t>Often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write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function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as:</a:t>
                </a:r>
              </a:p>
              <a:p>
                <a:pPr marL="0" indent="0" algn="ctr">
                  <a:buNone/>
                  <a:defRPr/>
                </a:pPr>
                <a:r>
                  <a:rPr lang="en-US" altLang="zh-CN" dirty="0">
                    <a:solidFill>
                      <a:srgbClr val="0432FF"/>
                    </a:solidFill>
                  </a:rPr>
                  <a:t>F:</a:t>
                </a:r>
                <a:r>
                  <a:rPr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A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>
                    <a:solidFill>
                      <a:srgbClr val="0432FF"/>
                    </a:solidFill>
                  </a:rPr>
                  <a:t>B</a:t>
                </a:r>
                <a:endParaRPr lang="en-US" altLang="zh-CN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D54A205-9482-AC41-8080-6B88A782AE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58" t="-1846" b="-184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E136F0-BBCF-CE59-C752-09F34900C7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6EC77F7B-BECF-7593-1A0D-049E675B7B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16387" name="Rectangle 4">
            <a:extLst>
              <a:ext uri="{FF2B5EF4-FFF2-40B4-BE49-F238E27FC236}">
                <a16:creationId xmlns:a16="http://schemas.microsoft.com/office/drawing/2014/main" id="{048EC637-F36E-CD81-A15C-F3125C2622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38" y="3276600"/>
            <a:ext cx="52815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i="1" dirty="0">
                <a:solidFill>
                  <a:schemeClr val="folHlink"/>
                </a:solidFill>
              </a:rPr>
              <a:t>Function</a:t>
            </a:r>
            <a:r>
              <a:rPr lang="zh-CN" altLang="en-US" sz="3600" i="1" dirty="0">
                <a:solidFill>
                  <a:schemeClr val="folHlink"/>
                </a:solidFill>
              </a:rPr>
              <a:t> </a:t>
            </a:r>
            <a:r>
              <a:rPr lang="en-US" altLang="zh-CN" sz="3600" i="1" dirty="0">
                <a:solidFill>
                  <a:schemeClr val="folHlink"/>
                </a:solidFill>
              </a:rPr>
              <a:t>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7691117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03654-FE0D-9817-2C48-7ED640F631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AB950296-E40D-1A10-3C69-1B9C7A57E1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10" name="Rectangle 3">
                <a:extLst>
                  <a:ext uri="{FF2B5EF4-FFF2-40B4-BE49-F238E27FC236}">
                    <a16:creationId xmlns:a16="http://schemas.microsoft.com/office/drawing/2014/main" id="{17353649-6D64-F739-E93F-D1A7089522F5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dirty="0"/>
                  <a:t>We have at least two implementations of functions</a:t>
                </a:r>
              </a:p>
              <a:p>
                <a:pPr lvl="1" eaLnBrk="1" hangingPunct="1"/>
                <a:r>
                  <a:rPr lang="en-US" altLang="zh-CN" dirty="0"/>
                  <a:t>a map-based, and</a:t>
                </a:r>
              </a:p>
              <a:p>
                <a:pPr lvl="1" eaLnBrk="1" hangingPunct="1"/>
                <a:r>
                  <a:rPr lang="en-US" altLang="zh-CN" dirty="0"/>
                  <a:t>a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zh-CN" dirty="0"/>
                  <a:t>-based</a:t>
                </a:r>
              </a:p>
              <a:p>
                <a:pPr lvl="1" eaLnBrk="1" hangingPunct="1"/>
                <a:endParaRPr lang="en-US" altLang="zh-CN" dirty="0"/>
              </a:p>
              <a:p>
                <a:pPr lvl="1" eaLnBrk="1" hangingPunct="1"/>
                <a:r>
                  <a:rPr lang="en-US" altLang="zh-CN" dirty="0"/>
                  <a:t>read the accompanying code</a:t>
                </a:r>
              </a:p>
            </p:txBody>
          </p:sp>
        </mc:Choice>
        <mc:Fallback>
          <p:sp>
            <p:nvSpPr>
              <p:cNvPr id="17410" name="Rectangle 3">
                <a:extLst>
                  <a:ext uri="{FF2B5EF4-FFF2-40B4-BE49-F238E27FC236}">
                    <a16:creationId xmlns:a16="http://schemas.microsoft.com/office/drawing/2014/main" id="{17353649-6D64-F739-E93F-D1A7089522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653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74931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11C165-2011-2933-D45C-149474200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5CB511FC-6DD3-8A68-F477-6628E50FF1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Implementation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5ECE3902-56F4-8018-1D3F-56C26E5351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28600" y="2017713"/>
            <a:ext cx="8726488" cy="411480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map-based</a:t>
            </a:r>
          </a:p>
          <a:p>
            <a:pPr marL="0" indent="0" eaLnBrk="1" hangingPunct="1">
              <a:buNone/>
            </a:pP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dataclass</a:t>
            </a:r>
            <a:b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FunctionWithMap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[X, Y]:</a:t>
            </a:r>
            <a:b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theMap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Mapping[X, Y]  </a:t>
            </a:r>
            <a:r>
              <a:rPr lang="en-US" altLang="zh-CN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# the map</a:t>
            </a:r>
            <a:b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get(self, key: X) -&gt; Optional[Y]:</a:t>
            </a:r>
            <a:b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key in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self.theMap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return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self.theMap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[key]</a:t>
            </a:r>
            <a:b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None</a:t>
            </a:r>
            <a:b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put(self, key: X, value: Y):</a:t>
            </a:r>
            <a:b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altLang="zh-CN" sz="2000" b="1" dirty="0" err="1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self.theMap</a:t>
            </a:r>
            <a:r>
              <a:rPr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[key] = value</a:t>
            </a:r>
          </a:p>
          <a:p>
            <a:pPr marL="0" indent="0" eaLnBrk="1" hangingPunct="1">
              <a:buNone/>
            </a:pPr>
            <a:endParaRPr lang="en-US" altLang="zh-CN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9013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CC1654-59E6-03A6-9417-277849793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7C8AEA31-A918-CFAA-50CE-54035E0910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Implementation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410" name="Rectangle 3">
                <a:extLst>
                  <a:ext uri="{FF2B5EF4-FFF2-40B4-BE49-F238E27FC236}">
                    <a16:creationId xmlns:a16="http://schemas.microsoft.com/office/drawing/2014/main" id="{94D5AB9D-B894-59D0-9819-8C37BD634EFD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228600" y="2017713"/>
                <a:ext cx="8726488" cy="4114800"/>
              </a:xfrm>
            </p:spPr>
            <p:txBody>
              <a:bodyPr/>
              <a:lstStyle/>
              <a:p>
                <a:pPr marL="0" indent="0" eaLnBrk="1" hangingPunct="1">
                  <a:buNone/>
                </a:pPr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#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20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-based</a:t>
                </a:r>
              </a:p>
              <a:p>
                <a:pPr marL="0" indent="0" eaLnBrk="1" hangingPunct="1">
                  <a:buNone/>
                </a:pPr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@</a:t>
                </a:r>
                <a:r>
                  <a:rPr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dataclass</a:t>
                </a:r>
                <a:b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class </a:t>
                </a:r>
                <a:r>
                  <a:rPr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FunctionWithLambda</a:t>
                </a:r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[X, Y]:</a:t>
                </a:r>
                <a:b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</a:t>
                </a:r>
                <a:r>
                  <a:rPr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theLambda</a:t>
                </a:r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: Callable[[X], Y] = lambda _: None</a:t>
                </a:r>
                <a:b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b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def get(self, key: X) -&gt; Optional[Y]:</a:t>
                </a:r>
                <a:b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return </a:t>
                </a:r>
                <a:r>
                  <a:rPr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self.lam</a:t>
                </a:r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(key)</a:t>
                </a:r>
                <a:b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b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def put(self, key: X, value: Y):</a:t>
                </a:r>
                <a:b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r>
                  <a:rPr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oldTheLambda</a:t>
                </a:r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</a:t>
                </a:r>
                <a:r>
                  <a:rPr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self.theLambda</a:t>
                </a:r>
                <a:b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</a:br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       </a:t>
                </a:r>
                <a:r>
                  <a:rPr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self.theLambda</a:t>
                </a:r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 = lambda k: value </a:t>
                </a:r>
              </a:p>
              <a:p>
                <a:pPr marL="0" indent="0" eaLnBrk="1" hangingPunct="1">
                  <a:buNone/>
                </a:pPr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				if k==key else </a:t>
                </a:r>
                <a:r>
                  <a:rPr lang="en-US" altLang="zh-CN" sz="2000" b="1" dirty="0" err="1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oldTheLambda</a:t>
                </a:r>
                <a:r>
                  <a:rPr lang="en-US" altLang="zh-CN" sz="2000" b="1" dirty="0">
                    <a:solidFill>
                      <a:srgbClr val="0432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(key)</a:t>
                </a:r>
              </a:p>
              <a:p>
                <a:pPr marL="0" indent="0" eaLnBrk="1" hangingPunct="1">
                  <a:buNone/>
                </a:pPr>
                <a:endParaRPr lang="en-US" altLang="zh-CN" sz="2000" b="1" dirty="0">
                  <a:solidFill>
                    <a:srgbClr val="0432FF"/>
                  </a:solidFill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pPr marL="0" indent="0" eaLnBrk="1" hangingPunct="1">
                  <a:buNone/>
                </a:pPr>
                <a:endParaRPr lang="en-US" altLang="zh-CN" sz="20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mc:Choice>
        <mc:Fallback>
          <p:sp>
            <p:nvSpPr>
              <p:cNvPr id="17410" name="Rectangle 3">
                <a:extLst>
                  <a:ext uri="{FF2B5EF4-FFF2-40B4-BE49-F238E27FC236}">
                    <a16:creationId xmlns:a16="http://schemas.microsoft.com/office/drawing/2014/main" id="{94D5AB9D-B894-59D0-9819-8C37BD634E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28600" y="2017713"/>
                <a:ext cx="8726488" cy="4114800"/>
              </a:xfrm>
              <a:blipFill>
                <a:blip r:embed="rId2"/>
                <a:stretch>
                  <a:fillRect l="-872" t="-615" r="-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98764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AE28FACB-9219-704B-8A86-964CE176AB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16387" name="Rectangle 4">
            <a:extLst>
              <a:ext uri="{FF2B5EF4-FFF2-40B4-BE49-F238E27FC236}">
                <a16:creationId xmlns:a16="http://schemas.microsoft.com/office/drawing/2014/main" id="{C660E08F-9C77-DB4C-B499-6F0DBB609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3499" y="3276600"/>
            <a:ext cx="6342057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i="1" dirty="0">
                <a:solidFill>
                  <a:schemeClr val="folHlink"/>
                </a:solidFill>
              </a:rPr>
              <a:t>Basic</a:t>
            </a:r>
            <a:r>
              <a:rPr lang="zh-CN" altLang="en-US" sz="3600" i="1" dirty="0">
                <a:solidFill>
                  <a:schemeClr val="folHlink"/>
                </a:solidFill>
              </a:rPr>
              <a:t> </a:t>
            </a:r>
            <a:r>
              <a:rPr lang="en-US" altLang="zh-CN" sz="3600" i="1" dirty="0">
                <a:solidFill>
                  <a:schemeClr val="folHlink"/>
                </a:solidFill>
              </a:rPr>
              <a:t>Computation</a:t>
            </a:r>
            <a:r>
              <a:rPr lang="zh-CN" altLang="en-US" sz="3600" i="1" dirty="0">
                <a:solidFill>
                  <a:schemeClr val="folHlink"/>
                </a:solidFill>
              </a:rPr>
              <a:t> </a:t>
            </a:r>
            <a:r>
              <a:rPr lang="en-US" altLang="zh-CN" sz="3600" i="1" dirty="0">
                <a:solidFill>
                  <a:schemeClr val="folHlink"/>
                </a:solidFill>
              </a:rPr>
              <a:t>Complexity</a:t>
            </a:r>
          </a:p>
        </p:txBody>
      </p:sp>
    </p:spTree>
    <p:extLst>
      <p:ext uri="{BB962C8B-B14F-4D97-AF65-F5344CB8AC3E}">
        <p14:creationId xmlns:p14="http://schemas.microsoft.com/office/powerpoint/2010/main" val="119891202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F0B9062B-A2BB-F14A-B514-4177B3CE04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Recall some</a:t>
            </a:r>
            <a:r>
              <a:rPr lang="zh-CN" altLang="en-US" dirty="0"/>
              <a:t> </a:t>
            </a:r>
            <a:r>
              <a:rPr lang="en-US" altLang="zh-CN" dirty="0"/>
              <a:t>notations</a:t>
            </a:r>
            <a:r>
              <a:rPr lang="zh-CN" altLang="en-US" dirty="0"/>
              <a:t> </a:t>
            </a:r>
            <a:r>
              <a:rPr lang="en-US" altLang="zh-CN" dirty="0"/>
              <a:t>on</a:t>
            </a:r>
            <a:r>
              <a:rPr lang="zh-CN" altLang="en-US" dirty="0"/>
              <a:t> </a:t>
            </a:r>
            <a:r>
              <a:rPr lang="en-US" altLang="zh-CN" dirty="0"/>
              <a:t>complexity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530" name="Rectangle 3">
                <a:extLst>
                  <a:ext uri="{FF2B5EF4-FFF2-40B4-BE49-F238E27FC236}">
                    <a16:creationId xmlns:a16="http://schemas.microsoft.com/office/drawing/2014/main" id="{72E0DD59-9CB5-B94E-8FFD-3E1DC989F385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dirty="0"/>
                  <a:t>Upper,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lower,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and tight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bounds:</a:t>
                </a:r>
              </a:p>
              <a:p>
                <a:pPr marL="0" indent="0" algn="ctr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O</m:t>
                      </m:r>
                      <m:d>
                        <m:dPr>
                          <m:ctrlP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Ω</m:t>
                      </m:r>
                      <m:d>
                        <m:dPr>
                          <m:ctrlP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zh-CN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altLang="zh-CN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Θ</m:t>
                      </m:r>
                      <m:r>
                        <a:rPr lang="el-GR" altLang="zh-CN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𝑛</m:t>
                      </m:r>
                      <m:r>
                        <a:rPr lang="en-US" altLang="zh-CN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/>
                <a:r>
                  <a:rPr lang="en-US" altLang="zh-CN" dirty="0"/>
                  <a:t>E.g.:</a:t>
                </a:r>
              </a:p>
              <a:p>
                <a:pPr lvl="1" eaLnBrk="1" hangingPunct="1"/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search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unordered array: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 eaLnBrk="1" hangingPunct="1"/>
                <a:r>
                  <a:rPr lang="en-US" altLang="zh-CN" dirty="0"/>
                  <a:t>To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sort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unsorted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numbers: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Ω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zh-CN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𝑙𝑔𝑛</m:t>
                        </m:r>
                      </m:e>
                    </m:d>
                  </m:oMath>
                </a14:m>
                <a:endParaRPr lang="en-US" altLang="zh-CN" dirty="0"/>
              </a:p>
              <a:p>
                <a:pPr lvl="1" eaLnBrk="1" hangingPunct="1"/>
                <a:r>
                  <a:rPr lang="en-US" altLang="zh-CN" dirty="0"/>
                  <a:t>Search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balanced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BST: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𝑙𝑔𝑛</m:t>
                    </m:r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eaLnBrk="1" hangingPunct="1"/>
                <a:r>
                  <a:rPr lang="en-US" altLang="zh-CN" dirty="0">
                    <a:ea typeface="Cambria Math" panose="02040503050406030204" pitchFamily="18" charset="0"/>
                  </a:rPr>
                  <a:t>Other complexity: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zh-CN" alt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CN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lg</m:t>
                            </m:r>
                          </m:fName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m:rPr>
                        <m:nor/>
                      </m:rPr>
                      <a:rPr lang="en-US" altLang="zh-CN" dirty="0" smtClean="0"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n-US" altLang="zh-CN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,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,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2530" name="Rectangle 3">
                <a:extLst>
                  <a:ext uri="{FF2B5EF4-FFF2-40B4-BE49-F238E27FC236}">
                    <a16:creationId xmlns:a16="http://schemas.microsoft.com/office/drawing/2014/main" id="{72E0DD59-9CB5-B94E-8FFD-3E1DC989F3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653" t="-1846" b="-7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2">
            <a:extLst>
              <a:ext uri="{FF2B5EF4-FFF2-40B4-BE49-F238E27FC236}">
                <a16:creationId xmlns:a16="http://schemas.microsoft.com/office/drawing/2014/main" id="{AE28FACB-9219-704B-8A86-964CE176AB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 </a:t>
            </a:r>
          </a:p>
        </p:txBody>
      </p:sp>
      <p:sp>
        <p:nvSpPr>
          <p:cNvPr id="16387" name="Rectangle 4">
            <a:extLst>
              <a:ext uri="{FF2B5EF4-FFF2-40B4-BE49-F238E27FC236}">
                <a16:creationId xmlns:a16="http://schemas.microsoft.com/office/drawing/2014/main" id="{C660E08F-9C77-DB4C-B499-6F0DBB609D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63552" y="3276600"/>
            <a:ext cx="5681940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32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8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0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3600" i="1" dirty="0">
                <a:solidFill>
                  <a:schemeClr val="folHlink"/>
                </a:solidFill>
              </a:rPr>
              <a:t>Set,</a:t>
            </a:r>
            <a:r>
              <a:rPr lang="zh-CN" altLang="en-US" sz="3600" i="1" dirty="0">
                <a:solidFill>
                  <a:schemeClr val="folHlink"/>
                </a:solidFill>
              </a:rPr>
              <a:t> </a:t>
            </a:r>
            <a:r>
              <a:rPr lang="en-US" altLang="zh-CN" sz="3600" i="1" dirty="0">
                <a:solidFill>
                  <a:schemeClr val="folHlink"/>
                </a:solidFill>
              </a:rPr>
              <a:t>Relation,</a:t>
            </a:r>
            <a:r>
              <a:rPr lang="zh-CN" altLang="en-US" sz="3600" i="1" dirty="0">
                <a:solidFill>
                  <a:schemeClr val="folHlink"/>
                </a:solidFill>
              </a:rPr>
              <a:t> </a:t>
            </a:r>
            <a:r>
              <a:rPr lang="en-US" altLang="zh-CN" sz="3600" i="1" dirty="0">
                <a:solidFill>
                  <a:schemeClr val="folHlink"/>
                </a:solidFill>
              </a:rPr>
              <a:t>and</a:t>
            </a:r>
            <a:r>
              <a:rPr lang="zh-CN" altLang="en-US" sz="3600" i="1" dirty="0">
                <a:solidFill>
                  <a:schemeClr val="folHlink"/>
                </a:solidFill>
              </a:rPr>
              <a:t> </a:t>
            </a:r>
            <a:r>
              <a:rPr lang="en-US" altLang="zh-CN" sz="3600" i="1" dirty="0">
                <a:solidFill>
                  <a:schemeClr val="folHlink"/>
                </a:solidFill>
              </a:rPr>
              <a:t>Function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0BB05F-E359-2E32-9953-DFDFE0C1E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09A6FADB-B1D5-5EBC-626B-35F48F2CD4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How hard a problem is?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530" name="Rectangle 3">
                <a:extLst>
                  <a:ext uri="{FF2B5EF4-FFF2-40B4-BE49-F238E27FC236}">
                    <a16:creationId xmlns:a16="http://schemas.microsoft.com/office/drawing/2014/main" id="{E74D5C28-606A-6D17-E1BD-5732EE4EA7CB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82688" y="3428999"/>
                <a:ext cx="7761287" cy="2703513"/>
              </a:xfrm>
            </p:spPr>
            <p:txBody>
              <a:bodyPr/>
              <a:lstStyle/>
              <a:p>
                <a:pPr eaLnBrk="1" hangingPunct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solidFill>
                          <a:srgbClr val="0432FF"/>
                        </a:solidFill>
                      </a:rPr>
                      <m:t>Undecidability</m:t>
                    </m:r>
                    <m:r>
                      <m:rPr>
                        <m:nor/>
                      </m:rPr>
                      <a:rPr lang="en-US" altLang="zh-CN" dirty="0"/>
                      <m:t>:</m:t>
                    </m:r>
                  </m:oMath>
                </a14:m>
                <a:endParaRPr lang="en-US" altLang="zh-CN" dirty="0"/>
              </a:p>
              <a:p>
                <a:pPr lvl="1" eaLnBrk="1" hangingPunct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/>
                      <m:t>There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is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0432FF"/>
                        </a:solidFill>
                      </a:rPr>
                      <m:t>NO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r>
                      <m:rPr>
                        <m:nor/>
                      </m:rPr>
                      <a:rPr lang="en-US" altLang="zh-CN" b="0" i="0" dirty="0" smtClean="0"/>
                      <m:t>algorithms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to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do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it</m:t>
                    </m:r>
                    <m:r>
                      <m:rPr>
                        <m:nor/>
                      </m:rPr>
                      <a:rPr lang="en-US" altLang="zh-CN" dirty="0"/>
                      <m:t>!</m:t>
                    </m:r>
                  </m:oMath>
                </a14:m>
                <a:endParaRPr lang="en-US" altLang="zh-CN" dirty="0"/>
              </a:p>
              <a:p>
                <a:pPr lvl="1" eaLnBrk="1" hangingPunct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/>
                      <m:t>E</m:t>
                    </m:r>
                    <m:r>
                      <m:rPr>
                        <m:nor/>
                      </m:rPr>
                      <a:rPr lang="en-US" altLang="zh-CN" dirty="0"/>
                      <m:t>.</m:t>
                    </m:r>
                    <m:r>
                      <m:rPr>
                        <m:nor/>
                      </m:rPr>
                      <a:rPr lang="en-US" altLang="zh-CN" dirty="0"/>
                      <m:t>g</m:t>
                    </m:r>
                    <m:r>
                      <m:rPr>
                        <m:nor/>
                      </m:rPr>
                      <a:rPr lang="en-US" altLang="zh-CN" dirty="0"/>
                      <m:t>.: </m:t>
                    </m:r>
                    <m:r>
                      <m:rPr>
                        <m:nor/>
                      </m:rPr>
                      <a:rPr lang="en-US" altLang="zh-CN" dirty="0"/>
                      <m:t>the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famous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“</m:t>
                    </m:r>
                    <m:r>
                      <m:rPr>
                        <m:nor/>
                      </m:rPr>
                      <a:rPr lang="en-US" altLang="zh-CN" dirty="0"/>
                      <m:t>halting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problem</m:t>
                    </m:r>
                    <m:r>
                      <m:rPr>
                        <m:nor/>
                      </m:rPr>
                      <a:rPr lang="en-US" altLang="zh-CN" dirty="0"/>
                      <m:t>”</m:t>
                    </m:r>
                  </m:oMath>
                </a14:m>
                <a:endParaRPr lang="en-US" altLang="zh-CN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/>
                      <m:t>Given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an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arbitrary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program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p</m:t>
                    </m:r>
                    <m:r>
                      <m:rPr>
                        <m:nor/>
                      </m:rPr>
                      <a:rPr lang="en-US" altLang="zh-CN" dirty="0"/>
                      <m:t>,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write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an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algorithm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to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test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whether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the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program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p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will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terminate</m:t>
                    </m:r>
                    <m:r>
                      <m:rPr>
                        <m:nor/>
                      </m:rPr>
                      <a:rPr lang="en-US" altLang="zh-CN" dirty="0"/>
                      <m:t>.</m:t>
                    </m:r>
                  </m:oMath>
                </a14:m>
                <a:endParaRPr lang="en-US" altLang="zh-CN" dirty="0"/>
              </a:p>
              <a:p>
                <a:pPr lvl="1" eaLnBrk="1" hangingPunct="1"/>
                <a:endParaRPr lang="en-US" altLang="zh-CN" dirty="0"/>
              </a:p>
            </p:txBody>
          </p:sp>
        </mc:Choice>
        <mc:Fallback>
          <p:sp>
            <p:nvSpPr>
              <p:cNvPr id="22530" name="Rectangle 3">
                <a:extLst>
                  <a:ext uri="{FF2B5EF4-FFF2-40B4-BE49-F238E27FC236}">
                    <a16:creationId xmlns:a16="http://schemas.microsoft.com/office/drawing/2014/main" id="{E74D5C28-606A-6D17-E1BD-5732EE4EA7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82688" y="3428999"/>
                <a:ext cx="7761287" cy="2703513"/>
              </a:xfrm>
              <a:blipFill>
                <a:blip r:embed="rId2"/>
                <a:stretch>
                  <a:fillRect l="-654" b="-186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右箭头 1">
            <a:extLst>
              <a:ext uri="{FF2B5EF4-FFF2-40B4-BE49-F238E27FC236}">
                <a16:creationId xmlns:a16="http://schemas.microsoft.com/office/drawing/2014/main" id="{DEA8FCEE-A3FA-137F-49CD-591D35EAE80B}"/>
              </a:ext>
            </a:extLst>
          </p:cNvPr>
          <p:cNvSpPr/>
          <p:nvPr/>
        </p:nvSpPr>
        <p:spPr>
          <a:xfrm>
            <a:off x="1981200" y="2286000"/>
            <a:ext cx="6248400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7E8BBC25-3F1C-4587-EFB7-9B8B7C7E88C2}"/>
              </a:ext>
            </a:extLst>
          </p:cNvPr>
          <p:cNvSpPr txBox="1"/>
          <p:nvPr/>
        </p:nvSpPr>
        <p:spPr>
          <a:xfrm>
            <a:off x="7696200" y="1916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Hard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E1501A4-DF3D-FC5F-C675-3E21D67B224C}"/>
              </a:ext>
            </a:extLst>
          </p:cNvPr>
          <p:cNvSpPr txBox="1"/>
          <p:nvPr/>
        </p:nvSpPr>
        <p:spPr>
          <a:xfrm>
            <a:off x="1524000" y="1916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Easy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A142348-D584-E7C6-EB57-48F0AF406005}"/>
              </a:ext>
            </a:extLst>
          </p:cNvPr>
          <p:cNvSpPr txBox="1"/>
          <p:nvPr/>
        </p:nvSpPr>
        <p:spPr>
          <a:xfrm>
            <a:off x="7086600" y="29834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Undecidability</a:t>
            </a:r>
            <a:endParaRPr kumimoji="1" lang="zh-CN" altLang="en-US" dirty="0"/>
          </a:p>
        </p:txBody>
      </p:sp>
      <p:sp>
        <p:nvSpPr>
          <p:cNvPr id="6" name="上箭头 5">
            <a:extLst>
              <a:ext uri="{FF2B5EF4-FFF2-40B4-BE49-F238E27FC236}">
                <a16:creationId xmlns:a16="http://schemas.microsoft.com/office/drawing/2014/main" id="{7C90F5FD-F013-C3C1-662D-C6AD248858EE}"/>
              </a:ext>
            </a:extLst>
          </p:cNvPr>
          <p:cNvSpPr/>
          <p:nvPr/>
        </p:nvSpPr>
        <p:spPr>
          <a:xfrm>
            <a:off x="7696200" y="2590800"/>
            <a:ext cx="228600" cy="392668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1411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F9E9B5-DC75-BF6F-DB6B-51869A537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A5576BAF-4CC7-2C62-A2BE-40302422BF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How hard a problem is?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530" name="Rectangle 3">
                <a:extLst>
                  <a:ext uri="{FF2B5EF4-FFF2-40B4-BE49-F238E27FC236}">
                    <a16:creationId xmlns:a16="http://schemas.microsoft.com/office/drawing/2014/main" id="{A9D55370-ABD0-8AB0-E73A-0670E9149D04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7313" y="3428999"/>
                <a:ext cx="6084887" cy="2703513"/>
              </a:xfrm>
            </p:spPr>
            <p:txBody>
              <a:bodyPr/>
              <a:lstStyle/>
              <a:p>
                <a:pPr eaLnBrk="1" hangingPunct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>
                        <a:solidFill>
                          <a:srgbClr val="0432FF"/>
                        </a:solidFill>
                      </a:rPr>
                      <m:t>Undecidability</m:t>
                    </m:r>
                    <m:r>
                      <m:rPr>
                        <m:nor/>
                      </m:rPr>
                      <a:rPr lang="en-US" altLang="zh-CN" dirty="0"/>
                      <m:t>:</m:t>
                    </m:r>
                  </m:oMath>
                </a14:m>
                <a:endParaRPr lang="en-US" altLang="zh-CN" dirty="0"/>
              </a:p>
              <a:p>
                <a:pPr lvl="1" eaLnBrk="1" hangingPunct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/>
                      <m:t>There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is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r>
                      <m:rPr>
                        <m:nor/>
                      </m:rPr>
                      <a:rPr lang="en-US" altLang="zh-CN" dirty="0">
                        <a:solidFill>
                          <a:srgbClr val="0432FF"/>
                        </a:solidFill>
                      </a:rPr>
                      <m:t>NO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r>
                      <m:rPr>
                        <m:nor/>
                      </m:rPr>
                      <a:rPr lang="en-US" altLang="zh-CN" b="0" i="0" dirty="0" smtClean="0"/>
                      <m:t>algorithms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to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do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it</m:t>
                    </m:r>
                    <m:r>
                      <m:rPr>
                        <m:nor/>
                      </m:rPr>
                      <a:rPr lang="en-US" altLang="zh-CN" dirty="0"/>
                      <m:t>!</m:t>
                    </m:r>
                  </m:oMath>
                </a14:m>
                <a:endParaRPr lang="en-US" altLang="zh-CN" dirty="0"/>
              </a:p>
              <a:p>
                <a:pPr lvl="1" eaLnBrk="1" hangingPunct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/>
                      <m:t>E</m:t>
                    </m:r>
                    <m:r>
                      <m:rPr>
                        <m:nor/>
                      </m:rPr>
                      <a:rPr lang="en-US" altLang="zh-CN" dirty="0"/>
                      <m:t>.</m:t>
                    </m:r>
                    <m:r>
                      <m:rPr>
                        <m:nor/>
                      </m:rPr>
                      <a:rPr lang="en-US" altLang="zh-CN" dirty="0"/>
                      <m:t>g</m:t>
                    </m:r>
                    <m:r>
                      <m:rPr>
                        <m:nor/>
                      </m:rPr>
                      <a:rPr lang="en-US" altLang="zh-CN" dirty="0"/>
                      <m:t>.: </m:t>
                    </m:r>
                    <m:r>
                      <m:rPr>
                        <m:nor/>
                      </m:rPr>
                      <a:rPr lang="en-US" altLang="zh-CN" dirty="0"/>
                      <m:t>the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famous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“</m:t>
                    </m:r>
                    <m:r>
                      <m:rPr>
                        <m:nor/>
                      </m:rPr>
                      <a:rPr lang="en-US" altLang="zh-CN" dirty="0"/>
                      <m:t>halting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problem</m:t>
                    </m:r>
                    <m:r>
                      <m:rPr>
                        <m:nor/>
                      </m:rPr>
                      <a:rPr lang="en-US" altLang="zh-CN" dirty="0"/>
                      <m:t>”</m:t>
                    </m:r>
                  </m:oMath>
                </a14:m>
                <a:endParaRPr lang="en-US" altLang="zh-CN" dirty="0"/>
              </a:p>
              <a:p>
                <a:pPr lvl="2" eaLnBrk="1" hangingPunct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/>
                      <m:t>Given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an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arbitrary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program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p</m:t>
                    </m:r>
                    <m:r>
                      <m:rPr>
                        <m:nor/>
                      </m:rPr>
                      <a:rPr lang="en-US" altLang="zh-CN" dirty="0"/>
                      <m:t>,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write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an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algorithm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to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test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whether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the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program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p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will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terminate</m:t>
                    </m:r>
                    <m:r>
                      <m:rPr>
                        <m:nor/>
                      </m:rPr>
                      <a:rPr lang="en-US" altLang="zh-CN" dirty="0"/>
                      <m:t>.</m:t>
                    </m:r>
                  </m:oMath>
                </a14:m>
                <a:endParaRPr lang="en-US" altLang="zh-CN" dirty="0"/>
              </a:p>
            </p:txBody>
          </p:sp>
        </mc:Choice>
        <mc:Fallback>
          <p:sp>
            <p:nvSpPr>
              <p:cNvPr id="22530" name="Rectangle 3">
                <a:extLst>
                  <a:ext uri="{FF2B5EF4-FFF2-40B4-BE49-F238E27FC236}">
                    <a16:creationId xmlns:a16="http://schemas.microsoft.com/office/drawing/2014/main" id="{A9D55370-ABD0-8AB0-E73A-0670E9149D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7313" y="3428999"/>
                <a:ext cx="6084887" cy="2703513"/>
              </a:xfrm>
              <a:blipFill>
                <a:blip r:embed="rId2"/>
                <a:stretch>
                  <a:fillRect l="-624" b="-2102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右箭头 1">
            <a:extLst>
              <a:ext uri="{FF2B5EF4-FFF2-40B4-BE49-F238E27FC236}">
                <a16:creationId xmlns:a16="http://schemas.microsoft.com/office/drawing/2014/main" id="{15060B79-CB3D-336B-ACE4-3EF5966A904B}"/>
              </a:ext>
            </a:extLst>
          </p:cNvPr>
          <p:cNvSpPr/>
          <p:nvPr/>
        </p:nvSpPr>
        <p:spPr>
          <a:xfrm>
            <a:off x="1981200" y="2286000"/>
            <a:ext cx="6248400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5C1B29-72EC-28AF-4B24-FEFFF573249A}"/>
              </a:ext>
            </a:extLst>
          </p:cNvPr>
          <p:cNvSpPr txBox="1"/>
          <p:nvPr/>
        </p:nvSpPr>
        <p:spPr>
          <a:xfrm>
            <a:off x="7696200" y="1916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Hard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29C3CAF-C995-C138-8182-761768726C6B}"/>
              </a:ext>
            </a:extLst>
          </p:cNvPr>
          <p:cNvSpPr txBox="1"/>
          <p:nvPr/>
        </p:nvSpPr>
        <p:spPr>
          <a:xfrm>
            <a:off x="1524000" y="1916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Easy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DD7CC5F-B8C4-AC0E-2164-C1FB51F3833B}"/>
              </a:ext>
            </a:extLst>
          </p:cNvPr>
          <p:cNvSpPr txBox="1"/>
          <p:nvPr/>
        </p:nvSpPr>
        <p:spPr>
          <a:xfrm>
            <a:off x="7086600" y="29834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Undecidability</a:t>
            </a:r>
            <a:endParaRPr kumimoji="1" lang="zh-CN" altLang="en-US" dirty="0"/>
          </a:p>
        </p:txBody>
      </p:sp>
      <p:sp>
        <p:nvSpPr>
          <p:cNvPr id="6" name="上箭头 5">
            <a:extLst>
              <a:ext uri="{FF2B5EF4-FFF2-40B4-BE49-F238E27FC236}">
                <a16:creationId xmlns:a16="http://schemas.microsoft.com/office/drawing/2014/main" id="{C16F5ED8-C5EC-AC1B-EF11-41AA1E703D17}"/>
              </a:ext>
            </a:extLst>
          </p:cNvPr>
          <p:cNvSpPr/>
          <p:nvPr/>
        </p:nvSpPr>
        <p:spPr>
          <a:xfrm>
            <a:off x="7696200" y="2590800"/>
            <a:ext cx="228600" cy="392668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45BF6E8D-D919-58C0-5CF9-7A4C8A70774E}"/>
              </a:ext>
            </a:extLst>
          </p:cNvPr>
          <p:cNvSpPr txBox="1"/>
          <p:nvPr/>
        </p:nvSpPr>
        <p:spPr>
          <a:xfrm>
            <a:off x="6172200" y="3810000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f(){</a:t>
            </a:r>
          </a:p>
          <a:p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return;</a:t>
            </a: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zh-CN" altLang="en-US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5D58A0-3299-8D67-E805-BE9D17FC5513}"/>
              </a:ext>
            </a:extLst>
          </p:cNvPr>
          <p:cNvSpPr txBox="1"/>
          <p:nvPr/>
        </p:nvSpPr>
        <p:spPr>
          <a:xfrm>
            <a:off x="6172200" y="4927937"/>
            <a:ext cx="2667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f(){</a:t>
            </a:r>
          </a:p>
          <a:p>
            <a:r>
              <a:rPr kumimoji="1" lang="zh-CN" altLang="en-US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for(;;);</a:t>
            </a:r>
          </a:p>
          <a:p>
            <a:r>
              <a:rPr kumimoji="1" lang="en-US" altLang="zh-CN" sz="2000" b="1" dirty="0">
                <a:solidFill>
                  <a:srgbClr val="0432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1" lang="zh-CN" altLang="en-US" sz="2000" b="1" dirty="0">
              <a:solidFill>
                <a:srgbClr val="0432F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5443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2">
            <a:extLst>
              <a:ext uri="{FF2B5EF4-FFF2-40B4-BE49-F238E27FC236}">
                <a16:creationId xmlns:a16="http://schemas.microsoft.com/office/drawing/2014/main" id="{5BDAF275-B4AF-E144-8EB0-41B3D3BCC3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undecidable</a:t>
            </a:r>
            <a:r>
              <a:rPr lang="zh-CN" altLang="en-US" dirty="0"/>
              <a:t> </a:t>
            </a:r>
            <a:r>
              <a:rPr lang="en-US" altLang="zh-CN" dirty="0"/>
              <a:t>!=</a:t>
            </a:r>
            <a:r>
              <a:rPr lang="zh-CN" altLang="en-US" dirty="0"/>
              <a:t> </a:t>
            </a:r>
            <a:r>
              <a:rPr lang="en-US" altLang="zh-CN" dirty="0"/>
              <a:t>unsolvable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554" name="Rectangle 3">
                <a:extLst>
                  <a:ext uri="{FF2B5EF4-FFF2-40B4-BE49-F238E27FC236}">
                    <a16:creationId xmlns:a16="http://schemas.microsoft.com/office/drawing/2014/main" id="{EF150941-3734-3F48-8730-DD9367B1EAF7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82688" y="2017713"/>
                <a:ext cx="7772400" cy="4535487"/>
              </a:xfrm>
            </p:spPr>
            <p:txBody>
              <a:bodyPr/>
              <a:lstStyle/>
              <a:p>
                <a:pPr eaLnBrk="1" hangingPunct="1"/>
                <a:r>
                  <a:rPr lang="en-US" altLang="zh-CN" sz="2400" dirty="0"/>
                  <a:t>Reveal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some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limitations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of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(Turing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machine-based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model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of)</a:t>
                </a:r>
                <a:r>
                  <a:rPr lang="zh-CN" altLang="en-US" sz="2400" dirty="0"/>
                  <a:t> </a:t>
                </a:r>
                <a:r>
                  <a:rPr lang="en-US" altLang="zh-CN" sz="2400" dirty="0"/>
                  <a:t>programming</a:t>
                </a:r>
              </a:p>
              <a:p>
                <a:pPr eaLnBrk="1" hangingPunct="1"/>
                <a:r>
                  <a:rPr lang="en-US" altLang="zh-CN" sz="2400" dirty="0"/>
                  <a:t>We can mitigate it by:</a:t>
                </a:r>
              </a:p>
              <a:p>
                <a:pPr lvl="1" eaLnBrk="1" hangingPunct="1"/>
                <a:r>
                  <a:rPr lang="en-US" altLang="zh-CN" sz="2000" dirty="0"/>
                  <a:t>leverage approximations</a:t>
                </a:r>
              </a:p>
              <a:p>
                <a:pPr lvl="2" eaLnBrk="1" hangingPunct="1"/>
                <a:r>
                  <a:rPr lang="en-US" altLang="zh-CN" sz="1600" dirty="0"/>
                  <a:t>Not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the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exact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answer,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but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may be pragmatically usable</a:t>
                </a:r>
              </a:p>
              <a:p>
                <a:pPr lvl="1" eaLnBrk="1" hangingPunct="1"/>
                <a:r>
                  <a:rPr lang="en-US" altLang="zh-CN" sz="2000" dirty="0"/>
                  <a:t>Propose fragments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of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general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problems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that are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decidable</a:t>
                </a:r>
              </a:p>
              <a:p>
                <a:pPr lvl="2" eaLnBrk="1" hangingPunct="1"/>
                <a:r>
                  <a:rPr lang="en-US" altLang="zh-CN" sz="1600" dirty="0"/>
                  <a:t>thus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solvable</a:t>
                </a:r>
              </a:p>
              <a:p>
                <a:pPr lvl="1" eaLnBrk="1" hangingPunct="1"/>
                <a:r>
                  <a:rPr lang="en-US" altLang="zh-CN" sz="2000" dirty="0"/>
                  <a:t>Don not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rely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on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computer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programming!</a:t>
                </a:r>
              </a:p>
              <a:p>
                <a:pPr lvl="2" eaLnBrk="1" hangingPunct="1"/>
                <a:r>
                  <a:rPr lang="en-US" altLang="zh-CN" sz="1600" dirty="0"/>
                  <a:t>E.g.,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do</a:t>
                </a:r>
                <a:r>
                  <a:rPr lang="zh-CN" altLang="en-US" sz="1600" dirty="0"/>
                  <a:t> </a:t>
                </a:r>
                <a:r>
                  <a:rPr lang="en-US" altLang="zh-CN" sz="1600" dirty="0"/>
                  <a:t>experiments</a:t>
                </a:r>
              </a:p>
              <a:p>
                <a:pPr eaLnBrk="1" hangingPunct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sz="2400" dirty="0" smtClean="0"/>
                      <m:t>We</m:t>
                    </m:r>
                    <m:r>
                      <m:rPr>
                        <m:nor/>
                      </m:rPr>
                      <a:rPr lang="en-US" altLang="zh-CN" sz="2400" dirty="0" smtClean="0"/>
                      <m:t> </m:t>
                    </m:r>
                    <m:r>
                      <m:rPr>
                        <m:nor/>
                      </m:rPr>
                      <a:rPr lang="en-US" altLang="zh-CN" sz="2400" dirty="0" smtClean="0"/>
                      <m:t>will</m:t>
                    </m:r>
                    <m:r>
                      <m:rPr>
                        <m:nor/>
                      </m:rPr>
                      <a:rPr lang="zh-CN" altLang="en-US" sz="2400" dirty="0" smtClean="0"/>
                      <m:t> </m:t>
                    </m:r>
                    <m:r>
                      <m:rPr>
                        <m:nor/>
                      </m:rPr>
                      <a:rPr lang="en-US" altLang="zh-CN" sz="2400" dirty="0" smtClean="0"/>
                      <m:t>see</m:t>
                    </m:r>
                    <m:r>
                      <m:rPr>
                        <m:nor/>
                      </m:rPr>
                      <a:rPr lang="zh-CN" altLang="en-US" sz="2400" dirty="0" smtClean="0"/>
                      <m:t> </m:t>
                    </m:r>
                    <m:r>
                      <m:rPr>
                        <m:nor/>
                      </m:rPr>
                      <a:rPr lang="en-US" altLang="zh-CN" sz="2400" dirty="0" smtClean="0"/>
                      <m:t>several</m:t>
                    </m:r>
                    <m:r>
                      <m:rPr>
                        <m:nor/>
                      </m:rPr>
                      <a:rPr lang="zh-CN" altLang="en-US" sz="2400" dirty="0" smtClean="0"/>
                      <m:t> </m:t>
                    </m:r>
                    <m:r>
                      <m:rPr>
                        <m:nor/>
                      </m:rPr>
                      <a:rPr lang="en-US" altLang="zh-CN" sz="2400" dirty="0" smtClean="0"/>
                      <m:t>other</m:t>
                    </m:r>
                    <m:r>
                      <m:rPr>
                        <m:nor/>
                      </m:rPr>
                      <a:rPr lang="zh-CN" altLang="en-US" sz="2400" dirty="0" smtClean="0"/>
                      <m:t> </m:t>
                    </m:r>
                    <m:r>
                      <m:rPr>
                        <m:nor/>
                      </m:rPr>
                      <a:rPr lang="en-US" altLang="zh-CN" sz="2400" dirty="0" smtClean="0"/>
                      <m:t>undecidable</m:t>
                    </m:r>
                    <m:r>
                      <m:rPr>
                        <m:nor/>
                      </m:rPr>
                      <a:rPr lang="zh-CN" altLang="en-US" sz="2400" dirty="0" smtClean="0"/>
                      <m:t> </m:t>
                    </m:r>
                    <m:r>
                      <m:rPr>
                        <m:nor/>
                      </m:rPr>
                      <a:rPr lang="en-US" altLang="zh-CN" sz="2400" dirty="0" smtClean="0"/>
                      <m:t>problems</m:t>
                    </m:r>
                    <m:r>
                      <m:rPr>
                        <m:nor/>
                      </m:rPr>
                      <a:rPr lang="zh-CN" altLang="en-US" sz="2400" dirty="0" smtClean="0"/>
                      <m:t> </m:t>
                    </m:r>
                    <m:r>
                      <m:rPr>
                        <m:nor/>
                      </m:rPr>
                      <a:rPr lang="en-US" altLang="zh-CN" sz="2400" dirty="0" smtClean="0"/>
                      <m:t>in</m:t>
                    </m:r>
                    <m:r>
                      <m:rPr>
                        <m:nor/>
                      </m:rPr>
                      <a:rPr lang="zh-CN" altLang="en-US" sz="2400" dirty="0" smtClean="0"/>
                      <m:t> </m:t>
                    </m:r>
                    <m:r>
                      <m:rPr>
                        <m:nor/>
                      </m:rPr>
                      <a:rPr lang="en-US" altLang="zh-CN" sz="2400" dirty="0" smtClean="0"/>
                      <m:t>future</m:t>
                    </m:r>
                    <m:r>
                      <m:rPr>
                        <m:nor/>
                      </m:rPr>
                      <a:rPr lang="zh-CN" altLang="en-US" sz="2400" dirty="0" smtClean="0"/>
                      <m:t> </m:t>
                    </m:r>
                    <m:r>
                      <m:rPr>
                        <m:nor/>
                      </m:rPr>
                      <a:rPr lang="en-US" altLang="zh-CN" sz="2400" dirty="0" smtClean="0"/>
                      <m:t>lectures</m:t>
                    </m:r>
                  </m:oMath>
                </a14:m>
                <a:endParaRPr lang="en-US" altLang="zh-CN" sz="2400" dirty="0"/>
              </a:p>
              <a:p>
                <a:pPr lvl="1" eaLnBrk="1" hangingPunct="1"/>
                <a:endParaRPr lang="en-US" altLang="zh-CN" sz="2400" dirty="0"/>
              </a:p>
            </p:txBody>
          </p:sp>
        </mc:Choice>
        <mc:Fallback>
          <p:sp>
            <p:nvSpPr>
              <p:cNvPr id="23554" name="Rectangle 3">
                <a:extLst>
                  <a:ext uri="{FF2B5EF4-FFF2-40B4-BE49-F238E27FC236}">
                    <a16:creationId xmlns:a16="http://schemas.microsoft.com/office/drawing/2014/main" id="{EF150941-3734-3F48-8730-DD9367B1EA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82688" y="2017713"/>
                <a:ext cx="7772400" cy="4535487"/>
              </a:xfrm>
              <a:blipFill>
                <a:blip r:embed="rId2"/>
                <a:stretch>
                  <a:fillRect l="-163" t="-8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067066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B7B03-58F3-7C80-5D4F-427360A99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AE772F13-A1F4-0EC6-39DB-874502F58FB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How hard a problem is?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530" name="Rectangle 3">
                <a:extLst>
                  <a:ext uri="{FF2B5EF4-FFF2-40B4-BE49-F238E27FC236}">
                    <a16:creationId xmlns:a16="http://schemas.microsoft.com/office/drawing/2014/main" id="{4489CA17-2263-BD57-A030-B85DC5E9FC29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82688" y="3428999"/>
                <a:ext cx="7761287" cy="2703513"/>
              </a:xfrm>
            </p:spPr>
            <p:txBody>
              <a:bodyPr/>
              <a:lstStyle/>
              <a:p>
                <a:pPr eaLnBrk="1" hangingPunct="1"/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altLang="zh-CN" dirty="0"/>
                      <m:t>Exponential</m:t>
                    </m:r>
                    <m:r>
                      <m:rPr>
                        <m:nor/>
                      </m:rPr>
                      <a:rPr lang="zh-CN" altLang="en-US" dirty="0"/>
                      <m:t> </m:t>
                    </m:r>
                    <m:r>
                      <m:rPr>
                        <m:nor/>
                      </m:rPr>
                      <a:rPr lang="en-US" altLang="zh-CN" dirty="0"/>
                      <m:t>complexity</m:t>
                    </m:r>
                    <m:r>
                      <m:rPr>
                        <m:nor/>
                      </m:rPr>
                      <a:rPr lang="en-US" altLang="zh-CN" dirty="0"/>
                      <m:t>:</m:t>
                    </m:r>
                  </m:oMath>
                </a14:m>
                <a:endParaRPr lang="en-US" altLang="zh-CN" dirty="0"/>
              </a:p>
              <a:p>
                <a:pPr lvl="1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(2</m:t>
                        </m:r>
                      </m:e>
                      <m:sup>
                        <m:r>
                          <a:rPr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rgbClr val="0432FF"/>
                  </a:solidFill>
                </a:endParaRPr>
              </a:p>
              <a:p>
                <a:pPr lvl="1" eaLnBrk="1" hangingPunct="1"/>
                <a:r>
                  <a:rPr lang="en-US" altLang="zh-CN" dirty="0"/>
                  <a:t>E.g.: the power set problem</a:t>
                </a:r>
              </a:p>
              <a:p>
                <a:pPr lvl="1" eaLnBrk="1" hangingPunct="1"/>
                <a:r>
                  <a:rPr lang="en-US" altLang="zh-CN" dirty="0"/>
                  <a:t>not very interesting from programming point of view</a:t>
                </a:r>
              </a:p>
            </p:txBody>
          </p:sp>
        </mc:Choice>
        <mc:Fallback>
          <p:sp>
            <p:nvSpPr>
              <p:cNvPr id="22530" name="Rectangle 3">
                <a:extLst>
                  <a:ext uri="{FF2B5EF4-FFF2-40B4-BE49-F238E27FC236}">
                    <a16:creationId xmlns:a16="http://schemas.microsoft.com/office/drawing/2014/main" id="{4489CA17-2263-BD57-A030-B85DC5E9FC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82688" y="3428999"/>
                <a:ext cx="7761287" cy="2703513"/>
              </a:xfrm>
              <a:blipFill>
                <a:blip r:embed="rId2"/>
                <a:stretch>
                  <a:fillRect l="-654" t="-2336" b="-4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右箭头 1">
            <a:extLst>
              <a:ext uri="{FF2B5EF4-FFF2-40B4-BE49-F238E27FC236}">
                <a16:creationId xmlns:a16="http://schemas.microsoft.com/office/drawing/2014/main" id="{747FD4B1-0AB7-FD59-42CA-B066BACBD087}"/>
              </a:ext>
            </a:extLst>
          </p:cNvPr>
          <p:cNvSpPr/>
          <p:nvPr/>
        </p:nvSpPr>
        <p:spPr>
          <a:xfrm>
            <a:off x="1981200" y="2286000"/>
            <a:ext cx="6248400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0714F32-62BA-7452-4AE2-8789A772DBE2}"/>
              </a:ext>
            </a:extLst>
          </p:cNvPr>
          <p:cNvSpPr txBox="1"/>
          <p:nvPr/>
        </p:nvSpPr>
        <p:spPr>
          <a:xfrm>
            <a:off x="7696200" y="1916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Hard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0A586293-CEB5-D7B2-897B-6B5A60F9C042}"/>
              </a:ext>
            </a:extLst>
          </p:cNvPr>
          <p:cNvSpPr txBox="1"/>
          <p:nvPr/>
        </p:nvSpPr>
        <p:spPr>
          <a:xfrm>
            <a:off x="1524000" y="1916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Easy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259E9D-0472-B95C-06F1-231B0AB4F486}"/>
              </a:ext>
            </a:extLst>
          </p:cNvPr>
          <p:cNvSpPr txBox="1"/>
          <p:nvPr/>
        </p:nvSpPr>
        <p:spPr>
          <a:xfrm>
            <a:off x="7086600" y="29834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Undecidability</a:t>
            </a:r>
            <a:endParaRPr kumimoji="1" lang="zh-CN" altLang="en-US" dirty="0"/>
          </a:p>
        </p:txBody>
      </p:sp>
      <p:sp>
        <p:nvSpPr>
          <p:cNvPr id="6" name="上箭头 5">
            <a:extLst>
              <a:ext uri="{FF2B5EF4-FFF2-40B4-BE49-F238E27FC236}">
                <a16:creationId xmlns:a16="http://schemas.microsoft.com/office/drawing/2014/main" id="{7130E648-25F0-60DE-DAB3-338F18A0B6DC}"/>
              </a:ext>
            </a:extLst>
          </p:cNvPr>
          <p:cNvSpPr/>
          <p:nvPr/>
        </p:nvSpPr>
        <p:spPr>
          <a:xfrm>
            <a:off x="7696200" y="2590800"/>
            <a:ext cx="228600" cy="392668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DA807A6-8B6D-5255-DD15-CD0E314FA4E5}"/>
              </a:ext>
            </a:extLst>
          </p:cNvPr>
          <p:cNvSpPr txBox="1"/>
          <p:nvPr/>
        </p:nvSpPr>
        <p:spPr>
          <a:xfrm>
            <a:off x="5638800" y="29834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Exponential</a:t>
            </a:r>
            <a:endParaRPr kumimoji="1" lang="zh-CN" altLang="en-US" dirty="0"/>
          </a:p>
        </p:txBody>
      </p:sp>
      <p:sp>
        <p:nvSpPr>
          <p:cNvPr id="8" name="上箭头 7">
            <a:extLst>
              <a:ext uri="{FF2B5EF4-FFF2-40B4-BE49-F238E27FC236}">
                <a16:creationId xmlns:a16="http://schemas.microsoft.com/office/drawing/2014/main" id="{A46F3B7C-6C61-B458-6DF7-7417F89C1993}"/>
              </a:ext>
            </a:extLst>
          </p:cNvPr>
          <p:cNvSpPr/>
          <p:nvPr/>
        </p:nvSpPr>
        <p:spPr>
          <a:xfrm>
            <a:off x="6248400" y="2590800"/>
            <a:ext cx="228600" cy="392668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969133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C6814B-32F6-C2FA-0EC0-3795B043B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3078C7CF-6C5D-A9E5-9901-33F04D8AF3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How hard a problem is?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530" name="Rectangle 3">
                <a:extLst>
                  <a:ext uri="{FF2B5EF4-FFF2-40B4-BE49-F238E27FC236}">
                    <a16:creationId xmlns:a16="http://schemas.microsoft.com/office/drawing/2014/main" id="{78156861-1D98-7E60-88DC-382218C9420F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82688" y="3428999"/>
                <a:ext cx="7761287" cy="2703513"/>
              </a:xfrm>
            </p:spPr>
            <p:txBody>
              <a:bodyPr/>
              <a:lstStyle/>
              <a:p>
                <a:pPr eaLnBrk="1" hangingPunct="1"/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dirty="0" smtClean="0"/>
                      <m:t>P</m:t>
                    </m:r>
                    <m:r>
                      <m:rPr>
                        <m:nor/>
                      </m:rPr>
                      <a:rPr kumimoji="1" lang="zh-CN" altLang="en-US" dirty="0" smtClean="0"/>
                      <m:t> </m:t>
                    </m:r>
                    <m:r>
                      <m:rPr>
                        <m:nor/>
                      </m:rPr>
                      <a:rPr kumimoji="1" lang="en-US" altLang="zh-CN" dirty="0" smtClean="0"/>
                      <m:t>complexity</m:t>
                    </m:r>
                  </m:oMath>
                </a14:m>
                <a:endParaRPr kumimoji="1" lang="en-US" altLang="zh-CN" dirty="0"/>
              </a:p>
              <a:p>
                <a:pPr lvl="1" eaLnBrk="1" hangingPunct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sSup>
                      <m:sSupPr>
                        <m:ctrlPr>
                          <a:rPr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altLang="zh-CN" b="0" i="1" smtClean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p>
                    </m:sSup>
                    <m:r>
                      <a:rPr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CN" dirty="0">
                  <a:solidFill>
                    <a:srgbClr val="0432FF"/>
                  </a:solidFill>
                </a:endParaRPr>
              </a:p>
              <a:p>
                <a:pPr lvl="1" eaLnBrk="1" hangingPunct="1"/>
                <a:r>
                  <a:rPr kumimoji="1" lang="en-US" altLang="zh-CN" dirty="0"/>
                  <a:t>E.g.,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finding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largest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number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array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algorithm?)</a:t>
                </a:r>
                <a:endParaRPr lang="en-US" altLang="zh-CN" dirty="0"/>
              </a:p>
              <a:p>
                <a:pPr lvl="1" eaLnBrk="1" hangingPunct="1"/>
                <a:r>
                  <a:rPr lang="en-US" altLang="zh-CN" dirty="0"/>
                  <a:t>these are what your algorithm book covers</a:t>
                </a:r>
              </a:p>
              <a:p>
                <a:pPr lvl="1" eaLnBrk="1" hangingPunct="1"/>
                <a:r>
                  <a:rPr lang="en-US" altLang="zh-CN" dirty="0"/>
                  <a:t>most useful</a:t>
                </a:r>
              </a:p>
            </p:txBody>
          </p:sp>
        </mc:Choice>
        <mc:Fallback>
          <p:sp>
            <p:nvSpPr>
              <p:cNvPr id="22530" name="Rectangle 3">
                <a:extLst>
                  <a:ext uri="{FF2B5EF4-FFF2-40B4-BE49-F238E27FC236}">
                    <a16:creationId xmlns:a16="http://schemas.microsoft.com/office/drawing/2014/main" id="{78156861-1D98-7E60-88DC-382218C942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82688" y="3428999"/>
                <a:ext cx="7761287" cy="2703513"/>
              </a:xfrm>
              <a:blipFill>
                <a:blip r:embed="rId2"/>
                <a:stretch>
                  <a:fillRect l="-654" t="-2336" r="-1307" b="-196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右箭头 1">
            <a:extLst>
              <a:ext uri="{FF2B5EF4-FFF2-40B4-BE49-F238E27FC236}">
                <a16:creationId xmlns:a16="http://schemas.microsoft.com/office/drawing/2014/main" id="{58F36D5B-796C-14C5-D0CE-4ACFEA987D9C}"/>
              </a:ext>
            </a:extLst>
          </p:cNvPr>
          <p:cNvSpPr/>
          <p:nvPr/>
        </p:nvSpPr>
        <p:spPr>
          <a:xfrm>
            <a:off x="1981200" y="2286000"/>
            <a:ext cx="6248400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D9AFF840-2C25-46A9-D7D3-6F42E1B3A4F3}"/>
              </a:ext>
            </a:extLst>
          </p:cNvPr>
          <p:cNvSpPr txBox="1"/>
          <p:nvPr/>
        </p:nvSpPr>
        <p:spPr>
          <a:xfrm>
            <a:off x="7696200" y="1916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Hard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E13701A-9201-4CDC-8F4A-6870745E1B8A}"/>
              </a:ext>
            </a:extLst>
          </p:cNvPr>
          <p:cNvSpPr txBox="1"/>
          <p:nvPr/>
        </p:nvSpPr>
        <p:spPr>
          <a:xfrm>
            <a:off x="1524000" y="1916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Easy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A2740F44-CD0D-51C4-177B-834FE004F32E}"/>
              </a:ext>
            </a:extLst>
          </p:cNvPr>
          <p:cNvSpPr txBox="1"/>
          <p:nvPr/>
        </p:nvSpPr>
        <p:spPr>
          <a:xfrm>
            <a:off x="7086600" y="29834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Undecidability</a:t>
            </a:r>
            <a:endParaRPr kumimoji="1" lang="zh-CN" altLang="en-US" dirty="0"/>
          </a:p>
        </p:txBody>
      </p:sp>
      <p:sp>
        <p:nvSpPr>
          <p:cNvPr id="6" name="上箭头 5">
            <a:extLst>
              <a:ext uri="{FF2B5EF4-FFF2-40B4-BE49-F238E27FC236}">
                <a16:creationId xmlns:a16="http://schemas.microsoft.com/office/drawing/2014/main" id="{E539A54C-D40D-E552-9806-C16CE71520C1}"/>
              </a:ext>
            </a:extLst>
          </p:cNvPr>
          <p:cNvSpPr/>
          <p:nvPr/>
        </p:nvSpPr>
        <p:spPr>
          <a:xfrm>
            <a:off x="7696200" y="2590800"/>
            <a:ext cx="228600" cy="392668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053A4883-A515-5748-BE30-5CF1E67D116B}"/>
              </a:ext>
            </a:extLst>
          </p:cNvPr>
          <p:cNvSpPr txBox="1"/>
          <p:nvPr/>
        </p:nvSpPr>
        <p:spPr>
          <a:xfrm>
            <a:off x="5638800" y="29834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Exponential</a:t>
            </a:r>
            <a:endParaRPr kumimoji="1" lang="zh-CN" altLang="en-US" dirty="0"/>
          </a:p>
        </p:txBody>
      </p:sp>
      <p:sp>
        <p:nvSpPr>
          <p:cNvPr id="8" name="上箭头 7">
            <a:extLst>
              <a:ext uri="{FF2B5EF4-FFF2-40B4-BE49-F238E27FC236}">
                <a16:creationId xmlns:a16="http://schemas.microsoft.com/office/drawing/2014/main" id="{C2055573-D478-5B37-4542-A056CB254E68}"/>
              </a:ext>
            </a:extLst>
          </p:cNvPr>
          <p:cNvSpPr/>
          <p:nvPr/>
        </p:nvSpPr>
        <p:spPr>
          <a:xfrm>
            <a:off x="6248400" y="2590800"/>
            <a:ext cx="228600" cy="392668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F951F83-D95E-A97B-5180-30231B1F745D}"/>
              </a:ext>
            </a:extLst>
          </p:cNvPr>
          <p:cNvSpPr txBox="1"/>
          <p:nvPr/>
        </p:nvSpPr>
        <p:spPr>
          <a:xfrm>
            <a:off x="2133600" y="2983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10" name="上箭头 9">
            <a:extLst>
              <a:ext uri="{FF2B5EF4-FFF2-40B4-BE49-F238E27FC236}">
                <a16:creationId xmlns:a16="http://schemas.microsoft.com/office/drawing/2014/main" id="{B34A9924-A8EF-4285-3DBC-811493FB2032}"/>
              </a:ext>
            </a:extLst>
          </p:cNvPr>
          <p:cNvSpPr/>
          <p:nvPr/>
        </p:nvSpPr>
        <p:spPr>
          <a:xfrm>
            <a:off x="2133600" y="2590800"/>
            <a:ext cx="228600" cy="392668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18359334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ACCF4-611F-289C-4FCF-B6F79EEE4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Rectangle 2">
            <a:extLst>
              <a:ext uri="{FF2B5EF4-FFF2-40B4-BE49-F238E27FC236}">
                <a16:creationId xmlns:a16="http://schemas.microsoft.com/office/drawing/2014/main" id="{A95B5C9A-C4B8-7519-D541-A77502413E8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How hard a problem is?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2530" name="Rectangle 3">
                <a:extLst>
                  <a:ext uri="{FF2B5EF4-FFF2-40B4-BE49-F238E27FC236}">
                    <a16:creationId xmlns:a16="http://schemas.microsoft.com/office/drawing/2014/main" id="{00D70F9F-E267-54A0-C76F-D20857F7389B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1182688" y="3428999"/>
                <a:ext cx="7761287" cy="2703513"/>
              </a:xfrm>
            </p:spPr>
            <p:txBody>
              <a:bodyPr/>
              <a:lstStyle/>
              <a:p>
                <a:pPr eaLnBrk="1" hangingPunct="1"/>
                <a14:m>
                  <m:oMath xmlns:m="http://schemas.openxmlformats.org/officeDocument/2006/math">
                    <m:r>
                      <m:rPr>
                        <m:nor/>
                      </m:rPr>
                      <a:rPr kumimoji="1" lang="en-US" altLang="zh-CN" b="0" i="0" dirty="0" smtClean="0">
                        <a:solidFill>
                          <a:srgbClr val="FF0000"/>
                        </a:solidFill>
                      </a:rPr>
                      <m:t>N</m:t>
                    </m:r>
                    <m:r>
                      <m:rPr>
                        <m:nor/>
                      </m:rPr>
                      <a:rPr kumimoji="1" lang="en-US" altLang="zh-CN" dirty="0" smtClean="0">
                        <a:solidFill>
                          <a:srgbClr val="FF0000"/>
                        </a:solidFill>
                      </a:rPr>
                      <m:t>P</m:t>
                    </m:r>
                    <m:r>
                      <m:rPr>
                        <m:nor/>
                      </m:rPr>
                      <a:rPr kumimoji="1" lang="zh-CN" altLang="en-US" dirty="0" smtClean="0"/>
                      <m:t> </m:t>
                    </m:r>
                    <m:r>
                      <m:rPr>
                        <m:nor/>
                      </m:rPr>
                      <a:rPr kumimoji="1" lang="en-US" altLang="zh-CN" dirty="0" smtClean="0"/>
                      <m:t>complexity</m:t>
                    </m:r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problem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NP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(Non-deterministic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Polynomial,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Non-Polynomial)</a:t>
                </a:r>
              </a:p>
              <a:p>
                <a:pPr lvl="2"/>
                <a:r>
                  <a:rPr kumimoji="1" lang="en-US" altLang="zh-CN" dirty="0"/>
                  <a:t>Finding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solution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problem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least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r>
                      <a:rPr lang="en-US" altLang="zh-CN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kumimoji="1" lang="zh-CN" altLang="en-US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zh-CN" i="1" dirty="0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(hard)</a:t>
                </a:r>
              </a:p>
              <a:p>
                <a:pPr lvl="2"/>
                <a:r>
                  <a:rPr kumimoji="1" lang="en-US" altLang="zh-CN" dirty="0"/>
                  <a:t>but justifying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solution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i="1">
                            <a:solidFill>
                              <a:srgbClr val="0432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zh-CN" altLang="en-US" i="1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i="1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kumimoji="1" lang="en-US" altLang="zh-CN" i="1" dirty="0">
                                <a:solidFill>
                                  <a:srgbClr val="0432FF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  <m:r>
                      <a:rPr kumimoji="1" lang="zh-CN" altLang="en-US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ea typeface="Cambria Math" panose="02040503050406030204" pitchFamily="18" charset="0"/>
                  </a:rPr>
                  <a:t>(easy)</a:t>
                </a:r>
              </a:p>
            </p:txBody>
          </p:sp>
        </mc:Choice>
        <mc:Fallback>
          <p:sp>
            <p:nvSpPr>
              <p:cNvPr id="22530" name="Rectangle 3">
                <a:extLst>
                  <a:ext uri="{FF2B5EF4-FFF2-40B4-BE49-F238E27FC236}">
                    <a16:creationId xmlns:a16="http://schemas.microsoft.com/office/drawing/2014/main" id="{00D70F9F-E267-54A0-C76F-D20857F738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1182688" y="3428999"/>
                <a:ext cx="7761287" cy="2703513"/>
              </a:xfrm>
              <a:blipFill>
                <a:blip r:embed="rId2"/>
                <a:stretch>
                  <a:fillRect l="-654" t="-2336" b="-84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右箭头 1">
            <a:extLst>
              <a:ext uri="{FF2B5EF4-FFF2-40B4-BE49-F238E27FC236}">
                <a16:creationId xmlns:a16="http://schemas.microsoft.com/office/drawing/2014/main" id="{4BA2C0FF-3CA6-B5A1-E615-A7409E1E1084}"/>
              </a:ext>
            </a:extLst>
          </p:cNvPr>
          <p:cNvSpPr/>
          <p:nvPr/>
        </p:nvSpPr>
        <p:spPr>
          <a:xfrm>
            <a:off x="1981200" y="2286000"/>
            <a:ext cx="6248400" cy="3048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CF0447C0-6D23-010F-B9F3-5F7B19FC6356}"/>
              </a:ext>
            </a:extLst>
          </p:cNvPr>
          <p:cNvSpPr txBox="1"/>
          <p:nvPr/>
        </p:nvSpPr>
        <p:spPr>
          <a:xfrm>
            <a:off x="7696200" y="1916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Hard</a:t>
            </a:r>
            <a:endParaRPr kumimoji="1"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D122852-2D57-8C28-527F-A8452EB58743}"/>
              </a:ext>
            </a:extLst>
          </p:cNvPr>
          <p:cNvSpPr txBox="1"/>
          <p:nvPr/>
        </p:nvSpPr>
        <p:spPr>
          <a:xfrm>
            <a:off x="1524000" y="1916668"/>
            <a:ext cx="838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Easy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D7F84A1-4EB1-FB17-2D2D-A36B4D580797}"/>
              </a:ext>
            </a:extLst>
          </p:cNvPr>
          <p:cNvSpPr txBox="1"/>
          <p:nvPr/>
        </p:nvSpPr>
        <p:spPr>
          <a:xfrm>
            <a:off x="7086600" y="29834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Undecidability</a:t>
            </a:r>
            <a:endParaRPr kumimoji="1" lang="zh-CN" altLang="en-US" dirty="0"/>
          </a:p>
        </p:txBody>
      </p:sp>
      <p:sp>
        <p:nvSpPr>
          <p:cNvPr id="6" name="上箭头 5">
            <a:extLst>
              <a:ext uri="{FF2B5EF4-FFF2-40B4-BE49-F238E27FC236}">
                <a16:creationId xmlns:a16="http://schemas.microsoft.com/office/drawing/2014/main" id="{AD4403F6-6D84-5146-ECB6-2C0914AFDC39}"/>
              </a:ext>
            </a:extLst>
          </p:cNvPr>
          <p:cNvSpPr/>
          <p:nvPr/>
        </p:nvSpPr>
        <p:spPr>
          <a:xfrm>
            <a:off x="7696200" y="2590800"/>
            <a:ext cx="228600" cy="392668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C0D221A-C8F1-94DB-33C4-C46E527154A4}"/>
              </a:ext>
            </a:extLst>
          </p:cNvPr>
          <p:cNvSpPr txBox="1"/>
          <p:nvPr/>
        </p:nvSpPr>
        <p:spPr>
          <a:xfrm>
            <a:off x="5638800" y="2983468"/>
            <a:ext cx="160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Exponential</a:t>
            </a:r>
            <a:endParaRPr kumimoji="1" lang="zh-CN" altLang="en-US" dirty="0"/>
          </a:p>
        </p:txBody>
      </p:sp>
      <p:sp>
        <p:nvSpPr>
          <p:cNvPr id="8" name="上箭头 7">
            <a:extLst>
              <a:ext uri="{FF2B5EF4-FFF2-40B4-BE49-F238E27FC236}">
                <a16:creationId xmlns:a16="http://schemas.microsoft.com/office/drawing/2014/main" id="{AB7D84D9-5EC7-71D6-FF99-FB745EB71BD7}"/>
              </a:ext>
            </a:extLst>
          </p:cNvPr>
          <p:cNvSpPr/>
          <p:nvPr/>
        </p:nvSpPr>
        <p:spPr>
          <a:xfrm>
            <a:off x="6248400" y="2590800"/>
            <a:ext cx="228600" cy="392668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A90B4FB-40FB-9353-5B0E-38EB01D9EF2D}"/>
              </a:ext>
            </a:extLst>
          </p:cNvPr>
          <p:cNvSpPr txBox="1"/>
          <p:nvPr/>
        </p:nvSpPr>
        <p:spPr>
          <a:xfrm>
            <a:off x="2133600" y="2983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10" name="上箭头 9">
            <a:extLst>
              <a:ext uri="{FF2B5EF4-FFF2-40B4-BE49-F238E27FC236}">
                <a16:creationId xmlns:a16="http://schemas.microsoft.com/office/drawing/2014/main" id="{14832E64-D497-B3B6-2EA7-828826C77B8D}"/>
              </a:ext>
            </a:extLst>
          </p:cNvPr>
          <p:cNvSpPr/>
          <p:nvPr/>
        </p:nvSpPr>
        <p:spPr>
          <a:xfrm>
            <a:off x="2133600" y="2590800"/>
            <a:ext cx="228600" cy="392668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7C2E1F2-B0B2-8CCA-4900-C853579FDDA5}"/>
              </a:ext>
            </a:extLst>
          </p:cNvPr>
          <p:cNvSpPr txBox="1"/>
          <p:nvPr/>
        </p:nvSpPr>
        <p:spPr>
          <a:xfrm>
            <a:off x="3810000" y="2983468"/>
            <a:ext cx="53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>
                <a:solidFill>
                  <a:srgbClr val="FF0000"/>
                </a:solidFill>
              </a:rPr>
              <a:t>NP</a:t>
            </a:r>
            <a:endParaRPr kumimoji="1" lang="zh-CN" altLang="en-US" dirty="0">
              <a:solidFill>
                <a:srgbClr val="FF0000"/>
              </a:solidFill>
            </a:endParaRPr>
          </a:p>
        </p:txBody>
      </p:sp>
      <p:sp>
        <p:nvSpPr>
          <p:cNvPr id="12" name="上箭头 11">
            <a:extLst>
              <a:ext uri="{FF2B5EF4-FFF2-40B4-BE49-F238E27FC236}">
                <a16:creationId xmlns:a16="http://schemas.microsoft.com/office/drawing/2014/main" id="{EAF4CF8D-464C-20CE-9FC0-9D58217A9231}"/>
              </a:ext>
            </a:extLst>
          </p:cNvPr>
          <p:cNvSpPr/>
          <p:nvPr/>
        </p:nvSpPr>
        <p:spPr>
          <a:xfrm>
            <a:off x="3810000" y="2590800"/>
            <a:ext cx="228600" cy="392668"/>
          </a:xfrm>
          <a:prstGeom prst="up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右箭头 14">
            <a:extLst>
              <a:ext uri="{FF2B5EF4-FFF2-40B4-BE49-F238E27FC236}">
                <a16:creationId xmlns:a16="http://schemas.microsoft.com/office/drawing/2014/main" id="{7449FF7A-18C9-7284-A857-2F3BA7F102DE}"/>
              </a:ext>
            </a:extLst>
          </p:cNvPr>
          <p:cNvSpPr/>
          <p:nvPr/>
        </p:nvSpPr>
        <p:spPr>
          <a:xfrm>
            <a:off x="4724400" y="2895600"/>
            <a:ext cx="609600" cy="1524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6" name="右箭头 15">
            <a:extLst>
              <a:ext uri="{FF2B5EF4-FFF2-40B4-BE49-F238E27FC236}">
                <a16:creationId xmlns:a16="http://schemas.microsoft.com/office/drawing/2014/main" id="{7446FC81-2E66-7C27-F1A9-82CD366CAB29}"/>
              </a:ext>
            </a:extLst>
          </p:cNvPr>
          <p:cNvSpPr/>
          <p:nvPr/>
        </p:nvSpPr>
        <p:spPr>
          <a:xfrm>
            <a:off x="4191000" y="5486400"/>
            <a:ext cx="609600" cy="152400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7" name="左箭头 16">
            <a:extLst>
              <a:ext uri="{FF2B5EF4-FFF2-40B4-BE49-F238E27FC236}">
                <a16:creationId xmlns:a16="http://schemas.microsoft.com/office/drawing/2014/main" id="{A78954A7-960E-C341-1FA5-D6F610009B94}"/>
              </a:ext>
            </a:extLst>
          </p:cNvPr>
          <p:cNvSpPr/>
          <p:nvPr/>
        </p:nvSpPr>
        <p:spPr>
          <a:xfrm>
            <a:off x="2743200" y="2895600"/>
            <a:ext cx="533400" cy="152400"/>
          </a:xfrm>
          <a:prstGeom prst="leftArrow">
            <a:avLst/>
          </a:prstGeom>
          <a:solidFill>
            <a:srgbClr val="7030A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8" name="左箭头 17">
            <a:extLst>
              <a:ext uri="{FF2B5EF4-FFF2-40B4-BE49-F238E27FC236}">
                <a16:creationId xmlns:a16="http://schemas.microsoft.com/office/drawing/2014/main" id="{46922440-E8E8-90DA-7B10-F6F64B911D7A}"/>
              </a:ext>
            </a:extLst>
          </p:cNvPr>
          <p:cNvSpPr/>
          <p:nvPr/>
        </p:nvSpPr>
        <p:spPr>
          <a:xfrm>
            <a:off x="8229600" y="5943600"/>
            <a:ext cx="533400" cy="152400"/>
          </a:xfrm>
          <a:prstGeom prst="leftArrow">
            <a:avLst/>
          </a:prstGeom>
          <a:solidFill>
            <a:srgbClr val="7030A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63617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  <p:bldP spid="18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84223-F9EB-B240-8891-0609B4A7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NP</a:t>
            </a:r>
            <a:r>
              <a:rPr kumimoji="1" lang="zh-CN" altLang="en-US" dirty="0"/>
              <a:t> </a:t>
            </a:r>
            <a:r>
              <a:rPr kumimoji="1" lang="en-US" altLang="zh-CN" dirty="0"/>
              <a:t>complexity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341D3-BB60-1B4E-93E8-D51478E80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Can we overlook these problems by just ignoring them?</a:t>
            </a:r>
          </a:p>
          <a:p>
            <a:pPr lvl="1"/>
            <a:r>
              <a:rPr kumimoji="1" lang="en-US" altLang="zh-CN" dirty="0"/>
              <a:t>No, because more than several thousands of problem have been identified as NP</a:t>
            </a:r>
          </a:p>
          <a:p>
            <a:pPr lvl="1"/>
            <a:r>
              <a:rPr kumimoji="1" lang="en-US" altLang="zh-CN" dirty="0"/>
              <a:t>most of these problems are essential</a:t>
            </a:r>
          </a:p>
          <a:p>
            <a:r>
              <a:rPr kumimoji="1" lang="en-US" altLang="zh-CN" dirty="0"/>
              <a:t>E.g.:</a:t>
            </a:r>
          </a:p>
          <a:p>
            <a:pPr lvl="1"/>
            <a:r>
              <a:rPr kumimoji="1" lang="en-US" altLang="zh-CN" dirty="0"/>
              <a:t>subset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sum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</a:p>
          <a:p>
            <a:pPr lvl="1"/>
            <a:r>
              <a:rPr kumimoji="1" lang="en-US" altLang="zh-CN" dirty="0"/>
              <a:t>0-1</a:t>
            </a:r>
            <a:r>
              <a:rPr kumimoji="1" lang="zh-CN" altLang="en-US" dirty="0"/>
              <a:t> </a:t>
            </a:r>
            <a:r>
              <a:rPr kumimoji="1" lang="en-US" altLang="zh-CN" dirty="0"/>
              <a:t>knapsack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</a:p>
          <a:p>
            <a:pPr lvl="1"/>
            <a:r>
              <a:rPr kumimoji="1" lang="en-US" altLang="zh-CN" dirty="0"/>
              <a:t>traveling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salesman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108111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84223-F9EB-B240-8891-0609B4A7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kumimoji="1" lang="en-US" altLang="zh-CN" dirty="0"/>
              <a:t>Subset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sum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7341D3-BB60-1B4E-93E8-D51478E806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Given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set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S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=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{x_1,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…,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 err="1">
                    <a:solidFill>
                      <a:srgbClr val="0432FF"/>
                    </a:solidFill>
                  </a:rPr>
                  <a:t>x_n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}</a:t>
                </a:r>
              </a:p>
              <a:p>
                <a:pPr lvl="1"/>
                <a:r>
                  <a:rPr kumimoji="1" lang="en-US" altLang="zh-CN" dirty="0"/>
                  <a:t>Find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a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subset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S</a:t>
                </a:r>
                <a:r>
                  <a:rPr kumimoji="1" lang="en-US" altLang="zh-CN" dirty="0"/>
                  <a:t>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such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that</a:t>
                </a:r>
                <a:r>
                  <a:rPr kumimoji="1" lang="zh-CN" alt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T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=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0</a:t>
                </a:r>
              </a:p>
              <a:p>
                <a:pPr lvl="1"/>
                <a:r>
                  <a:rPr kumimoji="1" lang="en-US" altLang="zh-CN" dirty="0">
                    <a:solidFill>
                      <a:srgbClr val="0432FF"/>
                    </a:solidFill>
                  </a:rPr>
                  <a:t>T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nonempty</a:t>
                </a:r>
              </a:p>
              <a:p>
                <a:r>
                  <a:rPr kumimoji="1" lang="en-US" altLang="zh-CN" dirty="0"/>
                  <a:t>E.g.,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S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=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{5,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8,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-2,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-3}</a:t>
                </a:r>
                <a:r>
                  <a:rPr kumimoji="1" lang="en-US" altLang="zh-CN" dirty="0"/>
                  <a:t>, then</a:t>
                </a:r>
                <a:r>
                  <a:rPr kumimoji="1" lang="zh-CN" altLang="en-US" dirty="0"/>
                  <a:t> </a:t>
                </a:r>
                <a:endParaRPr kumimoji="1" lang="en-US" altLang="zh-CN" dirty="0"/>
              </a:p>
              <a:p>
                <a:pPr marL="457200" lvl="1" indent="0">
                  <a:buNone/>
                </a:pPr>
                <a:r>
                  <a:rPr kumimoji="1" lang="en-US" altLang="zh-CN" dirty="0">
                    <a:solidFill>
                      <a:srgbClr val="0432FF"/>
                    </a:solidFill>
                  </a:rPr>
                  <a:t>T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=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{5,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-2,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-3}</a:t>
                </a:r>
                <a:r>
                  <a:rPr kumimoji="1" lang="en-US" altLang="zh-CN" dirty="0"/>
                  <a:t>, </a:t>
                </a:r>
              </a:p>
              <a:p>
                <a:r>
                  <a:rPr kumimoji="1" lang="en-US" altLang="zh-CN" dirty="0"/>
                  <a:t>Algorithm?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7341D3-BB60-1B4E-93E8-D51478E806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3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2496572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30CB36-DE00-21D4-AEE6-A0E885E9E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C6A6A6-76B7-B7F4-5C61-B1B151949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kumimoji="1" lang="en-US" altLang="zh-CN" dirty="0"/>
              <a:t>Subset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sum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178863-0A8E-4CB9-7985-6A0F40F029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kumimoji="1" lang="en-US" altLang="zh-CN" dirty="0"/>
                  <a:t>def subset(S):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	powerset = P(S)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	for each set T in powerset: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           if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l-GR" altLang="zh-CN" i="1" dirty="0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kumimoji="1" lang="en-US" altLang="zh-CN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/>
                  <a:t>T == 0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               return T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       return None</a:t>
                </a:r>
              </a:p>
              <a:p>
                <a:pPr marL="0" indent="0">
                  <a:buNone/>
                </a:pPr>
                <a:r>
                  <a:rPr kumimoji="1" lang="en-US" altLang="zh-CN" dirty="0"/>
                  <a:t>		</a:t>
                </a: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6178863-0A8E-4CB9-7985-6A0F40F029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958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09983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84223-F9EB-B240-8891-0609B4A7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P</a:t>
            </a:r>
            <a:r>
              <a:rPr kumimoji="1" lang="zh-CN" altLang="en-US" dirty="0"/>
              <a:t> </a:t>
            </a:r>
            <a:r>
              <a:rPr kumimoji="1" lang="en-US" altLang="zh-CN" dirty="0"/>
              <a:t>=?</a:t>
            </a:r>
            <a:r>
              <a:rPr kumimoji="1" lang="zh-CN" altLang="en-US" dirty="0"/>
              <a:t> </a:t>
            </a:r>
            <a:r>
              <a:rPr kumimoji="1" lang="en-US" altLang="zh-CN" dirty="0"/>
              <a:t>NP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7341D3-BB60-1B4E-93E8-D51478E806A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If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justifying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solution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so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easy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(i.e.,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O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zh-CN" alt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CN" b="0" dirty="0">
                    <a:ea typeface="Cambria Math" panose="02040503050406030204" pitchFamily="18" charset="0"/>
                  </a:rPr>
                  <a:t>),</a:t>
                </a:r>
                <a:r>
                  <a:rPr lang="zh-CN" alt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b="0" dirty="0">
                    <a:ea typeface="Cambria Math" panose="02040503050406030204" pitchFamily="18" charset="0"/>
                  </a:rPr>
                  <a:t>so</a:t>
                </a:r>
                <a:r>
                  <a:rPr lang="zh-CN" altLang="en-US" b="0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is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it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possible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that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the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NP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problems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can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also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be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solved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in</a:t>
                </a:r>
                <a:r>
                  <a:rPr lang="zh-CN" altLang="en-US" dirty="0">
                    <a:ea typeface="Cambria Math" panose="02040503050406030204" pitchFamily="18" charset="0"/>
                  </a:rPr>
                  <a:t> </a:t>
                </a:r>
                <a:r>
                  <a:rPr lang="en-US" altLang="zh-CN" dirty="0">
                    <a:ea typeface="Cambria Math" panose="02040503050406030204" pitchFamily="18" charset="0"/>
                  </a:rPr>
                  <a:t>P?</a:t>
                </a:r>
                <a:endParaRPr lang="en-US" altLang="zh-CN" b="0" dirty="0">
                  <a:ea typeface="Cambria Math" panose="02040503050406030204" pitchFamily="18" charset="0"/>
                </a:endParaRPr>
              </a:p>
              <a:p>
                <a:pPr lvl="1"/>
                <a:r>
                  <a:rPr kumimoji="1" lang="en-US" altLang="zh-CN" dirty="0"/>
                  <a:t>This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is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famous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P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=?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>
                    <a:solidFill>
                      <a:srgbClr val="0432FF"/>
                    </a:solidFill>
                  </a:rPr>
                  <a:t>NP</a:t>
                </a:r>
                <a:r>
                  <a:rPr kumimoji="1"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kumimoji="1" lang="en-US" altLang="zh-CN" dirty="0"/>
                  <a:t>problem</a:t>
                </a:r>
              </a:p>
              <a:p>
                <a:pPr lvl="1"/>
                <a:r>
                  <a:rPr kumimoji="1" lang="en-US" altLang="zh-CN" dirty="0"/>
                  <a:t>One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of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the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7</a:t>
                </a:r>
                <a:r>
                  <a:rPr kumimoji="1" lang="zh-CN" altLang="en-US" dirty="0"/>
                  <a:t> </a:t>
                </a:r>
                <a:r>
                  <a:rPr lang="en-US" altLang="zh-CN" dirty="0"/>
                  <a:t>Millennium Prize problems selected by the Clay Mathematics Institute</a:t>
                </a:r>
              </a:p>
              <a:p>
                <a:pPr lvl="1"/>
                <a:r>
                  <a:rPr kumimoji="1" lang="en-US" altLang="zh-CN" dirty="0"/>
                  <a:t>Still</a:t>
                </a:r>
                <a:r>
                  <a:rPr kumimoji="1" lang="zh-CN" altLang="en-US" dirty="0"/>
                  <a:t> </a:t>
                </a:r>
                <a:r>
                  <a:rPr kumimoji="1" lang="en-US" altLang="zh-CN" dirty="0"/>
                  <a:t>open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1A7341D3-BB60-1B4E-93E8-D51478E806A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53" t="-1846" r="-2284" b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椭圆 3">
            <a:extLst>
              <a:ext uri="{FF2B5EF4-FFF2-40B4-BE49-F238E27FC236}">
                <a16:creationId xmlns:a16="http://schemas.microsoft.com/office/drawing/2014/main" id="{63DB35CD-028D-CF4F-B63E-C631C35A2143}"/>
              </a:ext>
            </a:extLst>
          </p:cNvPr>
          <p:cNvSpPr/>
          <p:nvPr/>
        </p:nvSpPr>
        <p:spPr>
          <a:xfrm>
            <a:off x="5791200" y="5181600"/>
            <a:ext cx="3048000" cy="16002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NP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E1F70DF-C6DD-1349-82DD-72D66F59A26D}"/>
              </a:ext>
            </a:extLst>
          </p:cNvPr>
          <p:cNvSpPr/>
          <p:nvPr/>
        </p:nvSpPr>
        <p:spPr>
          <a:xfrm>
            <a:off x="5791200" y="5508458"/>
            <a:ext cx="1200944" cy="94648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426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C8342704-5A1C-384B-89C1-BA075335BE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Sets</a:t>
            </a:r>
          </a:p>
        </p:txBody>
      </p:sp>
      <p:sp>
        <p:nvSpPr>
          <p:cNvPr id="17410" name="Rectangle 3">
            <a:extLst>
              <a:ext uri="{FF2B5EF4-FFF2-40B4-BE49-F238E27FC236}">
                <a16:creationId xmlns:a16="http://schemas.microsoft.com/office/drawing/2014/main" id="{183E6AB4-62FD-D842-9933-CDE151BF519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solidFill>
                  <a:srgbClr val="0432FF"/>
                </a:solidFill>
              </a:rPr>
              <a:t>Set</a:t>
            </a:r>
            <a:r>
              <a:rPr lang="en-US" altLang="zh-CN" dirty="0"/>
              <a:t>: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group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(infinite)</a:t>
            </a:r>
            <a:r>
              <a:rPr lang="zh-CN" altLang="en-US" dirty="0"/>
              <a:t> </a:t>
            </a:r>
            <a:r>
              <a:rPr lang="en-US" altLang="zh-CN" dirty="0"/>
              <a:t>elements</a:t>
            </a:r>
          </a:p>
          <a:p>
            <a:pPr marL="0" indent="0" eaLnBrk="1" hangingPunct="1">
              <a:buNone/>
            </a:pPr>
            <a:r>
              <a:rPr lang="en-US" altLang="zh-CN" dirty="0">
                <a:solidFill>
                  <a:srgbClr val="0432FF"/>
                </a:solidFill>
              </a:rPr>
              <a:t>	{x</a:t>
            </a:r>
            <a:r>
              <a:rPr lang="en-US" altLang="zh-CN" baseline="-25000" dirty="0">
                <a:solidFill>
                  <a:srgbClr val="0432FF"/>
                </a:solidFill>
              </a:rPr>
              <a:t>1</a:t>
            </a:r>
            <a:r>
              <a:rPr lang="en-US" altLang="zh-CN" dirty="0">
                <a:solidFill>
                  <a:srgbClr val="0432FF"/>
                </a:solidFill>
              </a:rPr>
              <a:t>,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x</a:t>
            </a:r>
            <a:r>
              <a:rPr lang="en-US" altLang="zh-CN" baseline="-25000" dirty="0">
                <a:solidFill>
                  <a:srgbClr val="0432FF"/>
                </a:solidFill>
              </a:rPr>
              <a:t>2</a:t>
            </a:r>
            <a:r>
              <a:rPr lang="en-US" altLang="zh-CN" dirty="0">
                <a:solidFill>
                  <a:srgbClr val="0432FF"/>
                </a:solidFill>
              </a:rPr>
              <a:t>,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…,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 err="1">
                <a:solidFill>
                  <a:srgbClr val="0432FF"/>
                </a:solidFill>
              </a:rPr>
              <a:t>x</a:t>
            </a:r>
            <a:r>
              <a:rPr lang="en-US" altLang="zh-CN" baseline="-25000" dirty="0" err="1">
                <a:solidFill>
                  <a:srgbClr val="0432FF"/>
                </a:solidFill>
              </a:rPr>
              <a:t>n</a:t>
            </a:r>
            <a:r>
              <a:rPr lang="en-US" altLang="zh-CN" dirty="0">
                <a:solidFill>
                  <a:srgbClr val="0432FF"/>
                </a:solidFill>
              </a:rPr>
              <a:t>}</a:t>
            </a:r>
          </a:p>
          <a:p>
            <a:pPr marL="0" indent="0" eaLnBrk="1" hangingPunct="1">
              <a:buNone/>
            </a:pPr>
            <a:r>
              <a:rPr lang="en-US" altLang="zh-CN" dirty="0"/>
              <a:t>or</a:t>
            </a:r>
            <a:r>
              <a:rPr lang="zh-CN" altLang="en-US" dirty="0"/>
              <a:t> </a:t>
            </a:r>
            <a:r>
              <a:rPr lang="en-US" altLang="zh-CN" dirty="0"/>
              <a:t>predicated</a:t>
            </a:r>
            <a:r>
              <a:rPr lang="zh-CN" altLang="en-US" dirty="0"/>
              <a:t> </a:t>
            </a:r>
            <a:r>
              <a:rPr lang="en-US" altLang="zh-CN" dirty="0"/>
              <a:t>form:</a:t>
            </a:r>
          </a:p>
          <a:p>
            <a:pPr marL="0" indent="0" eaLnBrk="1" hangingPunct="1">
              <a:buNone/>
            </a:pPr>
            <a:r>
              <a:rPr lang="en-US" altLang="zh-CN" dirty="0">
                <a:solidFill>
                  <a:srgbClr val="0432FF"/>
                </a:solidFill>
              </a:rPr>
              <a:t>	{x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|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P(x)}</a:t>
            </a:r>
          </a:p>
          <a:p>
            <a:pPr marL="0" indent="0" eaLnBrk="1" hangingPunct="1">
              <a:buNone/>
            </a:pPr>
            <a:r>
              <a:rPr lang="en-US" altLang="zh-CN" dirty="0"/>
              <a:t>e.g.:</a:t>
            </a:r>
          </a:p>
          <a:p>
            <a:pPr marL="0" indent="0" eaLnBrk="1" hangingPunct="1">
              <a:buNone/>
            </a:pPr>
            <a:r>
              <a:rPr lang="en-US" altLang="zh-CN" dirty="0">
                <a:solidFill>
                  <a:srgbClr val="0432FF"/>
                </a:solidFill>
              </a:rPr>
              <a:t>	{x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|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x&gt;0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is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an</a:t>
            </a:r>
            <a:r>
              <a:rPr lang="zh-CN" altLang="en-US" dirty="0">
                <a:solidFill>
                  <a:srgbClr val="0432FF"/>
                </a:solidFill>
              </a:rPr>
              <a:t> </a:t>
            </a:r>
            <a:r>
              <a:rPr lang="en-US" altLang="zh-CN" dirty="0">
                <a:solidFill>
                  <a:srgbClr val="0432FF"/>
                </a:solidFill>
              </a:rPr>
              <a:t>integer}</a:t>
            </a:r>
            <a:endParaRPr lang="en-US" altLang="zh-C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84223-F9EB-B240-8891-0609B4A7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The 7 Millennium Prize Problems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341D3-BB60-1B4E-93E8-D51478E80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sz="2400" dirty="0"/>
              <a:t>P versus NP</a:t>
            </a:r>
          </a:p>
          <a:p>
            <a:r>
              <a:rPr kumimoji="1" lang="en-US" altLang="zh-CN" sz="2400" dirty="0"/>
              <a:t>The Hodge conjecture (algebraic</a:t>
            </a:r>
            <a:r>
              <a:rPr kumimoji="1" lang="zh-CN" altLang="en-US" sz="2400" dirty="0"/>
              <a:t> </a:t>
            </a:r>
            <a:r>
              <a:rPr kumimoji="1" lang="en-US" altLang="zh-CN" sz="2400" dirty="0"/>
              <a:t>geometry)</a:t>
            </a:r>
          </a:p>
          <a:p>
            <a:r>
              <a:rPr kumimoji="1" lang="en-US" altLang="zh-CN" sz="2400" dirty="0"/>
              <a:t>The </a:t>
            </a:r>
            <a:r>
              <a:rPr kumimoji="1" lang="en-US" altLang="zh-CN" sz="2400" dirty="0" err="1"/>
              <a:t>Poincaré</a:t>
            </a:r>
            <a:r>
              <a:rPr kumimoji="1" lang="en-US" altLang="zh-CN" sz="2400" dirty="0"/>
              <a:t> conjecture</a:t>
            </a:r>
          </a:p>
          <a:p>
            <a:pPr lvl="1"/>
            <a:r>
              <a:rPr kumimoji="1" lang="en-US" altLang="zh-CN" sz="2000" dirty="0"/>
              <a:t>solved, by Grigori Perelman (topology)</a:t>
            </a:r>
          </a:p>
          <a:p>
            <a:r>
              <a:rPr kumimoji="1" lang="en-US" altLang="zh-CN" sz="2400" dirty="0"/>
              <a:t>The Riemann hypothesis</a:t>
            </a:r>
          </a:p>
          <a:p>
            <a:r>
              <a:rPr kumimoji="1" lang="en-US" altLang="zh-CN" sz="2400" dirty="0"/>
              <a:t>Yang–Mills existence and mass gap</a:t>
            </a:r>
          </a:p>
          <a:p>
            <a:r>
              <a:rPr kumimoji="1" lang="en-US" altLang="zh-CN" sz="2400" dirty="0"/>
              <a:t>Navier–Stokes existence and smoothness</a:t>
            </a:r>
          </a:p>
          <a:p>
            <a:r>
              <a:rPr kumimoji="1" lang="en-US" altLang="zh-CN" sz="2400" dirty="0"/>
              <a:t>The Birch and Swinnerton-Dyer conjecture</a:t>
            </a:r>
            <a:endParaRPr kumimoji="1"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5258502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B84223-F9EB-B240-8891-0609B4A7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NP-Complete</a:t>
            </a:r>
            <a:r>
              <a:rPr kumimoji="1" lang="zh-CN" altLang="en-US" dirty="0"/>
              <a:t> </a:t>
            </a:r>
            <a:r>
              <a:rPr kumimoji="1" lang="en-US" altLang="zh-CN" dirty="0"/>
              <a:t>(NPC)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A7341D3-BB60-1B4E-93E8-D51478E80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All problems in NP can be transformed to a</a:t>
            </a:r>
            <a:r>
              <a:rPr kumimoji="1" lang="zh-CN" altLang="en-US" dirty="0"/>
              <a:t> </a:t>
            </a:r>
            <a:r>
              <a:rPr kumimoji="1" lang="en-US" altLang="zh-CN" dirty="0"/>
              <a:t>subset</a:t>
            </a:r>
            <a:r>
              <a:rPr kumimoji="1" lang="zh-CN" altLang="en-US" dirty="0"/>
              <a:t> </a:t>
            </a:r>
            <a:r>
              <a:rPr kumimoji="1" lang="en-US" altLang="zh-CN" dirty="0"/>
              <a:t>called</a:t>
            </a:r>
            <a:r>
              <a:rPr kumimoji="1" lang="zh-CN" altLang="en-US" dirty="0"/>
              <a:t> </a:t>
            </a:r>
            <a:r>
              <a:rPr kumimoji="1" lang="en-US" altLang="zh-CN" dirty="0"/>
              <a:t>NP-complete (NPC)</a:t>
            </a:r>
          </a:p>
          <a:p>
            <a:pPr lvl="1"/>
            <a:r>
              <a:rPr kumimoji="1" lang="en-US" altLang="zh-CN" dirty="0"/>
              <a:t>Intuitively,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hardest</a:t>
            </a:r>
            <a:r>
              <a:rPr kumimoji="1" lang="zh-CN" altLang="en-US" dirty="0"/>
              <a:t> </a:t>
            </a:r>
            <a:r>
              <a:rPr kumimoji="1" lang="en-US" altLang="zh-CN" dirty="0"/>
              <a:t>problems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NP</a:t>
            </a:r>
            <a:endParaRPr lang="en-US" altLang="zh-CN" dirty="0"/>
          </a:p>
          <a:p>
            <a:pPr lvl="2"/>
            <a:r>
              <a:rPr kumimoji="1" lang="en-US" altLang="zh-CN" dirty="0"/>
              <a:t>If</a:t>
            </a:r>
            <a:r>
              <a:rPr kumimoji="1" lang="zh-CN" altLang="en-US" dirty="0"/>
              <a:t> </a:t>
            </a:r>
            <a:r>
              <a:rPr kumimoji="1" lang="en-US" altLang="zh-CN" dirty="0"/>
              <a:t>NPC</a:t>
            </a:r>
            <a:r>
              <a:rPr kumimoji="1" lang="zh-CN" altLang="en-US" dirty="0"/>
              <a:t> </a:t>
            </a:r>
            <a:r>
              <a:rPr kumimoji="1" lang="en-US" altLang="zh-CN" dirty="0"/>
              <a:t>can</a:t>
            </a:r>
            <a:r>
              <a:rPr kumimoji="1" lang="zh-CN" altLang="en-US" dirty="0"/>
              <a:t> </a:t>
            </a:r>
            <a:r>
              <a:rPr kumimoji="1" lang="en-US" altLang="zh-CN" dirty="0"/>
              <a:t>be</a:t>
            </a:r>
            <a:r>
              <a:rPr kumimoji="1" lang="zh-CN" altLang="en-US" dirty="0"/>
              <a:t> </a:t>
            </a:r>
            <a:r>
              <a:rPr kumimoji="1" lang="en-US" altLang="zh-CN" dirty="0"/>
              <a:t>solved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polynomial</a:t>
            </a:r>
            <a:r>
              <a:rPr kumimoji="1" lang="zh-CN" altLang="en-US" dirty="0"/>
              <a:t> </a:t>
            </a:r>
            <a:r>
              <a:rPr kumimoji="1" lang="en-US" altLang="zh-CN" dirty="0"/>
              <a:t>time,</a:t>
            </a:r>
            <a:r>
              <a:rPr kumimoji="1" lang="zh-CN" altLang="en-US" dirty="0"/>
              <a:t> </a:t>
            </a:r>
            <a:r>
              <a:rPr kumimoji="1" lang="en-US" altLang="zh-CN" dirty="0"/>
              <a:t>so</a:t>
            </a:r>
            <a:r>
              <a:rPr kumimoji="1" lang="zh-CN" altLang="en-US" dirty="0"/>
              <a:t> </a:t>
            </a:r>
            <a:r>
              <a:rPr kumimoji="1" lang="en-US" altLang="zh-CN" dirty="0"/>
              <a:t>does</a:t>
            </a:r>
            <a:r>
              <a:rPr kumimoji="1" lang="zh-CN" altLang="en-US" dirty="0"/>
              <a:t> </a:t>
            </a:r>
            <a:r>
              <a:rPr kumimoji="1" lang="en-US" altLang="zh-CN" dirty="0"/>
              <a:t>NP</a:t>
            </a:r>
          </a:p>
          <a:p>
            <a:pPr lvl="1"/>
            <a:r>
              <a:rPr kumimoji="1" lang="en-US" altLang="zh-CN" dirty="0"/>
              <a:t>The</a:t>
            </a:r>
            <a:r>
              <a:rPr kumimoji="1" lang="zh-CN" altLang="en-US" dirty="0"/>
              <a:t> </a:t>
            </a:r>
            <a:r>
              <a:rPr kumimoji="1" lang="en-US" altLang="zh-CN" dirty="0"/>
              <a:t>first</a:t>
            </a:r>
            <a:r>
              <a:rPr kumimoji="1" lang="zh-CN" altLang="en-US" dirty="0"/>
              <a:t> </a:t>
            </a:r>
            <a:r>
              <a:rPr kumimoji="1" lang="en-US" altLang="zh-CN" dirty="0"/>
              <a:t>NPC</a:t>
            </a:r>
            <a:r>
              <a:rPr kumimoji="1" lang="zh-CN" altLang="en-US" dirty="0"/>
              <a:t> </a:t>
            </a:r>
            <a:r>
              <a:rPr kumimoji="1" lang="en-US" altLang="zh-CN" dirty="0"/>
              <a:t>is</a:t>
            </a:r>
            <a:r>
              <a:rPr kumimoji="1" lang="zh-CN" altLang="en-US" dirty="0"/>
              <a:t> </a:t>
            </a:r>
            <a:r>
              <a:rPr kumimoji="1" lang="en-US" altLang="zh-CN" dirty="0"/>
              <a:t>SAT</a:t>
            </a:r>
          </a:p>
          <a:p>
            <a:pPr lvl="2"/>
            <a:r>
              <a:rPr kumimoji="1" lang="en-US" altLang="zh-CN" dirty="0"/>
              <a:t>Cook,</a:t>
            </a:r>
            <a:r>
              <a:rPr kumimoji="1" lang="zh-CN" altLang="en-US" dirty="0"/>
              <a:t> </a:t>
            </a:r>
            <a:r>
              <a:rPr kumimoji="1" lang="en-US" altLang="zh-CN" dirty="0"/>
              <a:t>1971</a:t>
            </a:r>
          </a:p>
          <a:p>
            <a:pPr lvl="2"/>
            <a:r>
              <a:rPr kumimoji="1" lang="en-US" altLang="zh-CN" dirty="0"/>
              <a:t>More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later</a:t>
            </a:r>
            <a:r>
              <a:rPr kumimoji="1" lang="zh-CN" altLang="en-US" dirty="0"/>
              <a:t> </a:t>
            </a:r>
            <a:r>
              <a:rPr kumimoji="1" lang="en-US" altLang="zh-CN" dirty="0"/>
              <a:t>in</a:t>
            </a:r>
            <a:r>
              <a:rPr kumimoji="1" lang="zh-CN" altLang="en-US" dirty="0"/>
              <a:t> </a:t>
            </a:r>
            <a:r>
              <a:rPr kumimoji="1" lang="en-US" altLang="zh-CN" dirty="0"/>
              <a:t>this</a:t>
            </a:r>
            <a:r>
              <a:rPr kumimoji="1" lang="zh-CN" altLang="en-US" dirty="0"/>
              <a:t> </a:t>
            </a:r>
            <a:r>
              <a:rPr kumimoji="1" lang="en-US" altLang="zh-CN" dirty="0"/>
              <a:t>course</a:t>
            </a:r>
            <a:endParaRPr kumimoji="1" lang="zh-CN" altLang="en-US" dirty="0"/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63DB35CD-028D-CF4F-B63E-C631C35A2143}"/>
              </a:ext>
            </a:extLst>
          </p:cNvPr>
          <p:cNvSpPr/>
          <p:nvPr/>
        </p:nvSpPr>
        <p:spPr>
          <a:xfrm>
            <a:off x="5791200" y="5181600"/>
            <a:ext cx="3048000" cy="1600200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NP</a:t>
            </a:r>
            <a:endParaRPr kumimoji="1" lang="zh-CN" altLang="en-US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4E1F70DF-C6DD-1349-82DD-72D66F59A26D}"/>
              </a:ext>
            </a:extLst>
          </p:cNvPr>
          <p:cNvSpPr/>
          <p:nvPr/>
        </p:nvSpPr>
        <p:spPr>
          <a:xfrm>
            <a:off x="5791200" y="5508458"/>
            <a:ext cx="1200944" cy="946484"/>
          </a:xfrm>
          <a:prstGeom prst="ellipse">
            <a:avLst/>
          </a:prstGeom>
          <a:solidFill>
            <a:schemeClr val="accent1">
              <a:alpha val="5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57F5CBC7-B28A-9E40-89B6-085B65DF7C61}"/>
              </a:ext>
            </a:extLst>
          </p:cNvPr>
          <p:cNvSpPr/>
          <p:nvPr/>
        </p:nvSpPr>
        <p:spPr>
          <a:xfrm>
            <a:off x="7622214" y="5491247"/>
            <a:ext cx="1200944" cy="946484"/>
          </a:xfrm>
          <a:prstGeom prst="ellipse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NPC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81290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CD0D40-C3A9-B0F7-61A9-CD72D58AF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132E581C-3315-577E-6909-4ED791B891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Set</a:t>
            </a:r>
            <a:r>
              <a:rPr lang="zh-CN" altLang="en-US" dirty="0"/>
              <a:t> </a:t>
            </a:r>
            <a:r>
              <a:rPr lang="en-US" altLang="zh-CN" dirty="0"/>
              <a:t>Operations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>
                <a:extLst>
                  <a:ext uri="{FF2B5EF4-FFF2-40B4-BE49-F238E27FC236}">
                    <a16:creationId xmlns:a16="http://schemas.microsoft.com/office/drawing/2014/main" id="{24AAF126-FC2F-92A3-6743-0D61152E7923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dirty="0"/>
                  <a:t>Set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operations:</a:t>
                </a:r>
              </a:p>
              <a:p>
                <a:pPr marL="0" indent="0" eaLnBrk="1" hangingPunct="1">
                  <a:buNone/>
                </a:pPr>
                <a:r>
                  <a:rPr lang="en-US" altLang="zh-CN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r>
                      <a:rPr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,−,</m:t>
                    </m:r>
                    <m:r>
                      <a:rPr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⊂</m:t>
                    </m:r>
                    <m:r>
                      <a:rPr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zh-CN" altLang="en-US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altLang="zh-CN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altLang="zh-CN" i="1" dirty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endParaRPr lang="en-US" altLang="zh-CN" dirty="0">
                  <a:solidFill>
                    <a:srgbClr val="0432FF"/>
                  </a:solidFill>
                </a:endParaRPr>
              </a:p>
              <a:p>
                <a:pPr marL="0" indent="0" eaLnBrk="1" hangingPunct="1">
                  <a:buNone/>
                </a:pPr>
                <a:r>
                  <a:rPr lang="en-US" altLang="zh-CN" dirty="0"/>
                  <a:t>E.g.:</a:t>
                </a:r>
                <a:r>
                  <a:rPr lang="zh-CN" altLang="en-US" dirty="0"/>
                  <a:t> </a:t>
                </a:r>
                <a:endParaRPr lang="en-US" altLang="zh-CN" dirty="0"/>
              </a:p>
              <a:p>
                <a:pPr marL="0" indent="0" eaLnBrk="1" hangingPunct="1">
                  <a:buNone/>
                </a:pPr>
                <a:r>
                  <a:rPr lang="en-US" altLang="zh-CN" dirty="0"/>
                  <a:t>	{1,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2,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3}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zh-CN" altLang="en-US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/>
                  <a:t>{3,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4}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{1,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2,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3,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4}</a:t>
                </a:r>
              </a:p>
            </p:txBody>
          </p:sp>
        </mc:Choice>
        <mc:Fallback xmlns="">
          <p:sp>
            <p:nvSpPr>
              <p:cNvPr id="17410" name="Rectangle 3">
                <a:extLst>
                  <a:ext uri="{FF2B5EF4-FFF2-40B4-BE49-F238E27FC236}">
                    <a16:creationId xmlns:a16="http://schemas.microsoft.com/office/drawing/2014/main" id="{24AAF126-FC2F-92A3-6743-0D61152E79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958" t="-184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5207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5D0E0-583D-7835-CD2E-BCBD601DFE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F9CE1972-9144-334D-DCF3-D18234E05D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Power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>
                <a:extLst>
                  <a:ext uri="{FF2B5EF4-FFF2-40B4-BE49-F238E27FC236}">
                    <a16:creationId xmlns:a16="http://schemas.microsoft.com/office/drawing/2014/main" id="{F239B37B-BE45-60D3-C8E2-52243003720E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power</a:t>
                </a:r>
                <a:r>
                  <a:rPr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set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given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</a:t>
                </a:r>
                <a:r>
                  <a:rPr lang="zh-CN" altLang="en-US" dirty="0"/>
                  <a:t> 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A</a:t>
                </a:r>
                <a:r>
                  <a:rPr lang="en-US" altLang="zh-CN" dirty="0"/>
                  <a:t>:</a:t>
                </a:r>
              </a:p>
              <a:p>
                <a:pPr marL="0" indent="0" eaLnBrk="1" hangingPunct="1">
                  <a:buNone/>
                </a:pPr>
                <a:r>
                  <a:rPr lang="en-US" altLang="zh-CN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altLang="zh-CN" dirty="0"/>
                  <a:t>(A)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{B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|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</m:oMath>
                </a14:m>
                <a:r>
                  <a:rPr lang="zh-CN" altLang="en-US" dirty="0"/>
                  <a:t> </a:t>
                </a:r>
                <a:r>
                  <a:rPr lang="en-US" altLang="zh-CN" dirty="0"/>
                  <a:t>A}</a:t>
                </a:r>
              </a:p>
              <a:p>
                <a:pPr marL="0" indent="0" eaLnBrk="1" hangingPunct="1">
                  <a:buNone/>
                </a:pPr>
                <a:r>
                  <a:rPr lang="en-US" altLang="zh-CN" dirty="0"/>
                  <a:t>E.g.:</a:t>
                </a:r>
              </a:p>
              <a:p>
                <a:pPr marL="0" indent="0" eaLnBrk="1" hangingPunct="1">
                  <a:buNone/>
                </a:pPr>
                <a:r>
                  <a:rPr lang="en-US" altLang="zh-CN" dirty="0"/>
                  <a:t>	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{1,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2,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3}</a:t>
                </a:r>
              </a:p>
              <a:p>
                <a:pPr marL="0" indent="0" eaLnBrk="1" hangingPunct="1">
                  <a:buNone/>
                </a:pPr>
                <a:r>
                  <a:rPr lang="en-US" altLang="zh-CN" dirty="0"/>
                  <a:t>	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altLang="zh-CN" dirty="0"/>
                  <a:t>(A)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=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{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dirty="0"/>
                  <a:t>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{1},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{2},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{3},</a:t>
                </a:r>
              </a:p>
              <a:p>
                <a:pPr marL="0" indent="0" eaLnBrk="1" hangingPunct="1">
                  <a:buNone/>
                </a:pPr>
                <a:r>
                  <a:rPr lang="en-US" altLang="zh-CN" dirty="0"/>
                  <a:t>			{1,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2},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{1,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3},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{2,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3},</a:t>
                </a:r>
              </a:p>
              <a:p>
                <a:pPr marL="0" indent="0" eaLnBrk="1" hangingPunct="1">
                  <a:buNone/>
                </a:pPr>
                <a:r>
                  <a:rPr lang="en-US" altLang="zh-CN" dirty="0"/>
                  <a:t>			{1,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2,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3}}</a:t>
                </a:r>
              </a:p>
            </p:txBody>
          </p:sp>
        </mc:Choice>
        <mc:Fallback xmlns="">
          <p:sp>
            <p:nvSpPr>
              <p:cNvPr id="17410" name="Rectangle 3">
                <a:extLst>
                  <a:ext uri="{FF2B5EF4-FFF2-40B4-BE49-F238E27FC236}">
                    <a16:creationId xmlns:a16="http://schemas.microsoft.com/office/drawing/2014/main" id="{F239B37B-BE45-60D3-C8E2-5224300372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1958" t="-1846" b="-43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4966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1B897D-49E4-86E5-1E92-83D106CE7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B287DA2C-87E6-4CA1-7788-68274C2ACAF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Power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>
                <a:extLst>
                  <a:ext uri="{FF2B5EF4-FFF2-40B4-BE49-F238E27FC236}">
                    <a16:creationId xmlns:a16="http://schemas.microsoft.com/office/drawing/2014/main" id="{32F3418E-8F90-C745-904E-1EE819ACFF03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interested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power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because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underpin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important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computation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complexity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results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through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following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theorem</a:t>
                </a:r>
              </a:p>
              <a:p>
                <a:pPr eaLnBrk="1" hangingPunct="1"/>
                <a:r>
                  <a:rPr lang="en-US" altLang="zh-CN" dirty="0">
                    <a:solidFill>
                      <a:srgbClr val="0432FF"/>
                    </a:solidFill>
                  </a:rPr>
                  <a:t>Theorem</a:t>
                </a:r>
                <a:r>
                  <a:rPr lang="en-US" altLang="zh-CN" dirty="0"/>
                  <a:t>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cardinality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of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</a:p>
              <a:p>
                <a:pPr marL="0" indent="0" algn="ctr" eaLnBrk="1" hangingPunct="1">
                  <a:buNone/>
                </a:pPr>
                <a:r>
                  <a:rPr lang="en-US" altLang="zh-CN" dirty="0"/>
                  <a:t>|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altLang="zh-CN" dirty="0"/>
                  <a:t>(</a:t>
                </a:r>
                <a:r>
                  <a:rPr lang="en-US" altLang="zh-CN" i="1" dirty="0"/>
                  <a:t>A</a:t>
                </a:r>
                <a:r>
                  <a:rPr lang="en-US" altLang="zh-CN" dirty="0"/>
                  <a:t>)|</a:t>
                </a:r>
                <a:r>
                  <a:rPr lang="zh-CN" altLang="en-US" dirty="0"/>
                  <a:t> </a:t>
                </a:r>
                <a:r>
                  <a:rPr lang="en-US" altLang="zh-CN" i="1" dirty="0"/>
                  <a:t>=</a:t>
                </a:r>
                <a:r>
                  <a:rPr lang="zh-CN" altLang="en-US" i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altLang="zh-CN" i="1" dirty="0"/>
              </a:p>
            </p:txBody>
          </p:sp>
        </mc:Choice>
        <mc:Fallback xmlns="">
          <p:sp>
            <p:nvSpPr>
              <p:cNvPr id="17410" name="Rectangle 3">
                <a:extLst>
                  <a:ext uri="{FF2B5EF4-FFF2-40B4-BE49-F238E27FC236}">
                    <a16:creationId xmlns:a16="http://schemas.microsoft.com/office/drawing/2014/main" id="{32F3418E-8F90-C745-904E-1EE819ACFF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653" t="-1846" r="-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70611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7C633-A62A-4AFD-E7ED-AC8BFAF372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0EFAD846-267F-E0A5-5903-3A44BAE972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Power</a:t>
            </a:r>
            <a:r>
              <a:rPr lang="zh-CN" altLang="en-US" dirty="0"/>
              <a:t> </a:t>
            </a:r>
            <a:r>
              <a:rPr lang="en-US" altLang="zh-CN" dirty="0"/>
              <a:t>Set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>
                <a:extLst>
                  <a:ext uri="{FF2B5EF4-FFF2-40B4-BE49-F238E27FC236}">
                    <a16:creationId xmlns:a16="http://schemas.microsoft.com/office/drawing/2014/main" id="{C64BD9C4-FFCA-3C1D-20DB-10DFD1C20680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sz="2000" dirty="0">
                    <a:solidFill>
                      <a:srgbClr val="0432FF"/>
                    </a:solidFill>
                  </a:rPr>
                  <a:t>Proof</a:t>
                </a:r>
                <a:r>
                  <a:rPr lang="en-US" altLang="zh-CN" sz="2000" dirty="0"/>
                  <a:t>: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by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mathematical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induction.</a:t>
                </a:r>
              </a:p>
              <a:p>
                <a:pPr marL="0" indent="0" eaLnBrk="1" hangingPunct="1">
                  <a:buNone/>
                </a:pPr>
                <a:r>
                  <a:rPr lang="en-US" altLang="zh-CN" sz="2000" dirty="0"/>
                  <a:t>(1)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For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empty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set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=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altLang="zh-CN" sz="2000" dirty="0"/>
                  <a:t>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cardinality</a:t>
                </a:r>
              </a:p>
              <a:p>
                <a:pPr marL="0" indent="0" eaLnBrk="1" hangingPunct="1">
                  <a:buNone/>
                </a:pPr>
                <a:r>
                  <a:rPr lang="en-US" altLang="zh-CN" sz="2000" dirty="0"/>
                  <a:t>	|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altLang="zh-CN" sz="2000" dirty="0"/>
                  <a:t>(</a:t>
                </a:r>
                <a:r>
                  <a:rPr lang="en-US" altLang="zh-CN" sz="2000" i="1" dirty="0"/>
                  <a:t>A</a:t>
                </a:r>
                <a:r>
                  <a:rPr lang="en-US" altLang="zh-CN" sz="2000" dirty="0"/>
                  <a:t>)|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=</a:t>
                </a:r>
                <a:r>
                  <a:rPr lang="zh-CN" altLang="en-US" sz="2000" i="1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nor/>
                          </m:rPr>
                          <a:rPr lang="en-US" altLang="zh-CN" sz="2000" dirty="0"/>
                          <m:t>|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𝒫</m:t>
                        </m:r>
                        <m:r>
                          <m:rPr>
                            <m:nor/>
                          </m:rPr>
                          <a:rPr lang="en-US" altLang="zh-CN" sz="2000" dirty="0"/>
                          <m:t>(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m:rPr>
                            <m:nor/>
                          </m:rPr>
                          <a:rPr lang="en-US" altLang="zh-CN" sz="2000" dirty="0"/>
                          <m:t>)|</m:t>
                        </m:r>
                        <m:r>
                          <m:rPr>
                            <m:nor/>
                          </m:rPr>
                          <a:rPr lang="zh-CN" altLang="en-US" sz="2000" b="0" i="0" dirty="0" smtClean="0"/>
                          <m:t> </m:t>
                        </m:r>
                        <m:r>
                          <m:rPr>
                            <m:nor/>
                          </m:rPr>
                          <a:rPr lang="en-US" altLang="zh-CN" sz="2000" b="0" i="0" dirty="0" smtClean="0"/>
                          <m:t>=</m:t>
                        </m:r>
                        <m:r>
                          <m:rPr>
                            <m:nor/>
                          </m:rPr>
                          <a:rPr lang="en-US" altLang="zh-CN" sz="2000" dirty="0"/>
                          <m:t>|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𝜙</m:t>
                        </m:r>
                        <m:r>
                          <m:rPr>
                            <m:nor/>
                          </m:rPr>
                          <a:rPr lang="en-US" altLang="zh-CN" sz="20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}</m:t>
                        </m:r>
                        <m:r>
                          <m:rPr>
                            <m:nor/>
                          </m:rPr>
                          <a:rPr lang="en-US" altLang="zh-CN" sz="2000" dirty="0"/>
                          <m:t>|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=1=2</m:t>
                        </m:r>
                        <m:r>
                          <a:rPr lang="en-US" altLang="zh-CN" sz="2000" b="0" i="1" baseline="30000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zh-CN" altLang="en-US" sz="2000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|</m:t>
                        </m:r>
                      </m:sup>
                    </m:sSup>
                  </m:oMath>
                </a14:m>
                <a:endParaRPr lang="en-US" altLang="zh-CN" sz="2000" i="1" dirty="0"/>
              </a:p>
              <a:p>
                <a:pPr marL="0" indent="0" eaLnBrk="1" hangingPunct="1">
                  <a:buNone/>
                </a:pPr>
                <a:r>
                  <a:rPr lang="en-US" altLang="zh-CN" sz="2000" dirty="0"/>
                  <a:t>(2)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For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=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{x</a:t>
                </a:r>
                <a:r>
                  <a:rPr lang="en-US" altLang="zh-CN" sz="2000" baseline="-25000" dirty="0"/>
                  <a:t>1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…,</a:t>
                </a:r>
                <a:r>
                  <a:rPr lang="zh-CN" altLang="en-US" sz="2000" dirty="0"/>
                  <a:t> </a:t>
                </a:r>
                <a:r>
                  <a:rPr lang="en-US" altLang="zh-CN" sz="2000" dirty="0" err="1"/>
                  <a:t>x</a:t>
                </a:r>
                <a:r>
                  <a:rPr lang="en-US" altLang="zh-CN" sz="2000" baseline="-25000" dirty="0" err="1"/>
                  <a:t>n</a:t>
                </a:r>
                <a:r>
                  <a:rPr lang="en-US" altLang="zh-CN" sz="2000" dirty="0"/>
                  <a:t>},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we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induct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theorem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holds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for</a:t>
                </a:r>
                <a:r>
                  <a:rPr lang="zh-CN" altLang="en-US" sz="2000" dirty="0"/>
                  <a:t> </a:t>
                </a:r>
                <a:endParaRPr lang="en-US" altLang="zh-CN" sz="2000" dirty="0"/>
              </a:p>
              <a:p>
                <a:pPr marL="0" indent="0" eaLnBrk="1" hangingPunct="1">
                  <a:buNone/>
                </a:pPr>
                <a:r>
                  <a:rPr lang="en-US" altLang="zh-CN" sz="2000" dirty="0"/>
                  <a:t>	A’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=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-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{</a:t>
                </a:r>
                <a:r>
                  <a:rPr lang="en-US" altLang="zh-CN" sz="2000" dirty="0" err="1"/>
                  <a:t>x</a:t>
                </a:r>
                <a:r>
                  <a:rPr lang="en-US" altLang="zh-CN" sz="2000" baseline="-25000" dirty="0" err="1"/>
                  <a:t>n</a:t>
                </a:r>
                <a:r>
                  <a:rPr lang="en-US" altLang="zh-CN" sz="2000" dirty="0"/>
                  <a:t>}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=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{x</a:t>
                </a:r>
                <a:r>
                  <a:rPr lang="en-US" altLang="zh-CN" sz="2000" baseline="-25000" dirty="0"/>
                  <a:t>1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…,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x</a:t>
                </a:r>
                <a:r>
                  <a:rPr lang="en-US" altLang="zh-CN" sz="2000" baseline="-25000" dirty="0"/>
                  <a:t>n-1</a:t>
                </a:r>
                <a:r>
                  <a:rPr lang="en-US" altLang="zh-CN" sz="2000" dirty="0"/>
                  <a:t>},</a:t>
                </a:r>
                <a:r>
                  <a:rPr lang="zh-CN" altLang="en-US" sz="2000" dirty="0"/>
                  <a:t> </a:t>
                </a:r>
                <a:endParaRPr lang="en-US" altLang="zh-CN" sz="2000" dirty="0"/>
              </a:p>
              <a:p>
                <a:pPr marL="0" indent="0" eaLnBrk="1" hangingPunct="1">
                  <a:buNone/>
                </a:pPr>
                <a:r>
                  <a:rPr lang="en-US" altLang="zh-CN" sz="2000" dirty="0"/>
                  <a:t>then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to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prove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it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also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holds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for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A.</a:t>
                </a:r>
              </a:p>
              <a:p>
                <a:pPr marL="0" indent="0" eaLnBrk="1" hangingPunct="1">
                  <a:buNone/>
                </a:pPr>
                <a:r>
                  <a:rPr lang="en-US" altLang="zh-CN" sz="2000" dirty="0"/>
                  <a:t>Specifically,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suppose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that</a:t>
                </a:r>
                <a:r>
                  <a:rPr lang="zh-CN" altLang="en-US" sz="2000" dirty="0"/>
                  <a:t> </a:t>
                </a:r>
                <a:endParaRPr lang="en-US" altLang="zh-CN" sz="2000" dirty="0"/>
              </a:p>
              <a:p>
                <a:pPr marL="0" indent="0" eaLnBrk="1" hangingPunct="1">
                  <a:buNone/>
                </a:pPr>
                <a:r>
                  <a:rPr lang="en-US" altLang="zh-CN" sz="2000" dirty="0">
                    <a:ea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altLang="zh-CN" sz="2000" dirty="0"/>
                  <a:t>(</a:t>
                </a:r>
                <a:r>
                  <a:rPr lang="en-US" altLang="zh-CN" sz="2000" i="1" dirty="0"/>
                  <a:t>A’</a:t>
                </a:r>
                <a:r>
                  <a:rPr lang="zh-CN" altLang="en-US" sz="2000" i="1" dirty="0"/>
                  <a:t> </a:t>
                </a:r>
                <a:r>
                  <a:rPr lang="en-US" altLang="zh-CN" sz="2000" dirty="0"/>
                  <a:t>)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=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{S</a:t>
                </a:r>
                <a:r>
                  <a:rPr lang="en-US" altLang="zh-CN" sz="2000" baseline="-25000" dirty="0"/>
                  <a:t>1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…,</a:t>
                </a:r>
                <a:r>
                  <a:rPr lang="zh-CN" altLang="en-US" sz="2000" dirty="0"/>
                  <a:t> </a:t>
                </a:r>
                <a:r>
                  <a:rPr lang="en-US" altLang="zh-CN" sz="2000" dirty="0" err="1"/>
                  <a:t>S</a:t>
                </a:r>
                <a:r>
                  <a:rPr lang="en-US" altLang="zh-CN" sz="2000" baseline="-25000" dirty="0" err="1"/>
                  <a:t>k</a:t>
                </a:r>
                <a:r>
                  <a:rPr lang="en-US" altLang="zh-CN" sz="2000" dirty="0"/>
                  <a:t>}</a:t>
                </a:r>
                <a:r>
                  <a:rPr lang="zh-CN" altLang="en-US" sz="2000" dirty="0"/>
                  <a:t>  </a:t>
                </a:r>
                <a:r>
                  <a:rPr lang="en-US" altLang="zh-CN" sz="2000" dirty="0"/>
                  <a:t>where</a:t>
                </a:r>
                <a:r>
                  <a:rPr lang="zh-CN" altLang="en-US" sz="2000" dirty="0"/>
                  <a:t>  </a:t>
                </a:r>
                <a:r>
                  <a:rPr lang="en-US" altLang="zh-CN" sz="2000" dirty="0"/>
                  <a:t>|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altLang="zh-CN" sz="2000" dirty="0"/>
                  <a:t>(</a:t>
                </a:r>
                <a:r>
                  <a:rPr lang="en-US" altLang="zh-CN" sz="2000" i="1" dirty="0"/>
                  <a:t>A’</a:t>
                </a:r>
                <a:r>
                  <a:rPr lang="zh-CN" altLang="en-US" sz="2000" i="1" dirty="0"/>
                  <a:t> </a:t>
                </a:r>
                <a:r>
                  <a:rPr lang="en-US" altLang="zh-CN" sz="2000" dirty="0"/>
                  <a:t>)|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=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2</a:t>
                </a:r>
                <a:r>
                  <a:rPr lang="en-US" altLang="zh-CN" sz="2000" baseline="30000" dirty="0"/>
                  <a:t>n-1</a:t>
                </a:r>
              </a:p>
              <a:p>
                <a:pPr marL="0" indent="0" eaLnBrk="1" hangingPunct="1">
                  <a:buNone/>
                </a:pPr>
                <a:r>
                  <a:rPr lang="en-US" altLang="zh-CN" sz="2000" dirty="0"/>
                  <a:t>then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we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can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construct</a:t>
                </a:r>
                <a:r>
                  <a:rPr lang="zh-CN" altLang="en-US" sz="2000" dirty="0"/>
                  <a:t> </a:t>
                </a:r>
                <a:endParaRPr lang="en-US" altLang="zh-CN" sz="2000" dirty="0"/>
              </a:p>
              <a:p>
                <a:pPr marL="0" indent="0" eaLnBrk="1" hangingPunct="1">
                  <a:buNone/>
                </a:pPr>
                <a:r>
                  <a:rPr lang="en-US" altLang="zh-CN" sz="2000" dirty="0"/>
                  <a:t>	</a:t>
                </a:r>
                <a:r>
                  <a:rPr lang="en-US" altLang="zh-CN" sz="20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altLang="zh-CN" sz="2000" dirty="0"/>
                  <a:t>(</a:t>
                </a:r>
                <a:r>
                  <a:rPr lang="en-US" altLang="zh-CN" sz="2000" i="1" dirty="0"/>
                  <a:t>A</a:t>
                </a:r>
                <a:r>
                  <a:rPr lang="zh-CN" altLang="en-US" sz="2000" i="1" dirty="0"/>
                  <a:t> </a:t>
                </a:r>
                <a:r>
                  <a:rPr lang="en-US" altLang="zh-CN" sz="2000" dirty="0"/>
                  <a:t>)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=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{S</a:t>
                </a:r>
                <a:r>
                  <a:rPr lang="en-US" altLang="zh-CN" sz="2000" baseline="-25000" dirty="0"/>
                  <a:t>1</a:t>
                </a:r>
                <a:r>
                  <a:rPr lang="en-US" altLang="zh-CN" sz="2000" dirty="0"/>
                  <a:t>,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…,</a:t>
                </a:r>
                <a:r>
                  <a:rPr lang="zh-CN" altLang="en-US" sz="2000" dirty="0"/>
                  <a:t> </a:t>
                </a:r>
                <a:r>
                  <a:rPr lang="en-US" altLang="zh-CN" sz="2000" dirty="0" err="1"/>
                  <a:t>S</a:t>
                </a:r>
                <a:r>
                  <a:rPr lang="en-US" altLang="zh-CN" sz="2000" baseline="-25000" dirty="0" err="1"/>
                  <a:t>k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,</a:t>
                </a:r>
              </a:p>
              <a:p>
                <a:pPr marL="0" indent="0" eaLnBrk="1" hangingPunct="1">
                  <a:buNone/>
                </a:pPr>
                <a:r>
                  <a:rPr lang="zh-CN" altLang="en-US" sz="2000" dirty="0"/>
                  <a:t>                          </a:t>
                </a:r>
                <a:r>
                  <a:rPr lang="en-US" altLang="zh-CN" sz="2000" dirty="0"/>
                  <a:t>S</a:t>
                </a:r>
                <a:r>
                  <a:rPr lang="en-US" altLang="zh-CN" sz="2000" baseline="-25000" dirty="0"/>
                  <a:t>1</a:t>
                </a:r>
                <a:r>
                  <a:rPr lang="en-US" altLang="zh-CN" sz="2000" dirty="0">
                    <a:solidFill>
                      <a:srgbClr val="0432FF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</m:t>
                    </m:r>
                    <m:r>
                      <a:rPr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{</m:t>
                    </m:r>
                    <m:r>
                      <a:rPr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𝑥𝑛</m:t>
                    </m:r>
                    <m:r>
                      <a:rPr lang="en-US" altLang="zh-CN" sz="2000" b="0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/>
                  <a:t>, …,</a:t>
                </a:r>
                <a:r>
                  <a:rPr lang="zh-CN" altLang="en-US" sz="2000" dirty="0"/>
                  <a:t> </a:t>
                </a:r>
                <a:r>
                  <a:rPr lang="en-US" altLang="zh-CN" sz="2000" dirty="0" err="1"/>
                  <a:t>S</a:t>
                </a:r>
                <a:r>
                  <a:rPr lang="en-US" altLang="zh-CN" sz="2000" baseline="-25000" dirty="0" err="1"/>
                  <a:t>k</a:t>
                </a:r>
                <a:r>
                  <a:rPr lang="zh-CN" altLang="en-US" sz="20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∪{</m:t>
                    </m:r>
                    <m:r>
                      <a:rPr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𝑥𝑛</m:t>
                    </m:r>
                    <m:r>
                      <a:rPr lang="en-US" altLang="zh-CN" sz="2000" i="1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altLang="zh-CN" sz="2000" dirty="0"/>
                  <a:t>}</a:t>
                </a:r>
              </a:p>
              <a:p>
                <a:pPr marL="0" indent="0" eaLnBrk="1" hangingPunct="1">
                  <a:buNone/>
                </a:pPr>
                <a:r>
                  <a:rPr lang="en-US" altLang="zh-CN" sz="2000" dirty="0"/>
                  <a:t>this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give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us</a:t>
                </a:r>
              </a:p>
              <a:p>
                <a:pPr marL="0" indent="0" eaLnBrk="1" hangingPunct="1">
                  <a:buNone/>
                </a:pPr>
                <a:r>
                  <a:rPr lang="en-US" altLang="zh-CN" sz="2000" dirty="0"/>
                  <a:t>	 |</a:t>
                </a:r>
                <a14:m>
                  <m:oMath xmlns:m="http://schemas.openxmlformats.org/officeDocument/2006/math">
                    <m:r>
                      <a:rPr lang="en-US" altLang="zh-CN" sz="20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altLang="zh-CN" sz="2000" dirty="0"/>
                  <a:t>(</a:t>
                </a:r>
                <a:r>
                  <a:rPr lang="en-US" altLang="zh-CN" sz="2000" i="1" dirty="0"/>
                  <a:t>A</a:t>
                </a:r>
                <a:r>
                  <a:rPr lang="en-US" altLang="zh-CN" sz="2000" dirty="0"/>
                  <a:t>)|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=</a:t>
                </a:r>
                <a:r>
                  <a:rPr lang="zh-CN" altLang="en-US" sz="2000" dirty="0"/>
                  <a:t> </a:t>
                </a:r>
                <a:r>
                  <a:rPr lang="en-US" altLang="zh-CN" sz="2000" dirty="0"/>
                  <a:t>2</a:t>
                </a:r>
                <a:r>
                  <a:rPr lang="en-US" altLang="zh-CN" sz="2000" baseline="30000" dirty="0"/>
                  <a:t>n</a:t>
                </a:r>
                <a:endParaRPr lang="en-US" altLang="zh-CN" sz="2000" dirty="0"/>
              </a:p>
              <a:p>
                <a:pPr marL="0" indent="0" eaLnBrk="1" hangingPunct="1">
                  <a:buNone/>
                </a:pPr>
                <a:endParaRPr lang="en-US" altLang="zh-CN" sz="2000" dirty="0"/>
              </a:p>
            </p:txBody>
          </p:sp>
        </mc:Choice>
        <mc:Fallback xmlns="">
          <p:sp>
            <p:nvSpPr>
              <p:cNvPr id="17410" name="Rectangle 3">
                <a:extLst>
                  <a:ext uri="{FF2B5EF4-FFF2-40B4-BE49-F238E27FC236}">
                    <a16:creationId xmlns:a16="http://schemas.microsoft.com/office/drawing/2014/main" id="{C64BD9C4-FFCA-3C1D-20DB-10DFD1C206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816" t="-615" b="-190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65831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E9015-B9CC-5AF1-8431-44248DD45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2">
            <a:extLst>
              <a:ext uri="{FF2B5EF4-FFF2-40B4-BE49-F238E27FC236}">
                <a16:creationId xmlns:a16="http://schemas.microsoft.com/office/drawing/2014/main" id="{14BE45AD-9381-3F7E-276A-AA38501F71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Complexity</a:t>
            </a:r>
            <a:r>
              <a:rPr lang="zh-CN" altLang="en-US" dirty="0"/>
              <a:t> </a:t>
            </a:r>
            <a:r>
              <a:rPr lang="en-US" altLang="zh-CN" dirty="0"/>
              <a:t>Implication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0" name="Rectangle 3">
                <a:extLst>
                  <a:ext uri="{FF2B5EF4-FFF2-40B4-BE49-F238E27FC236}">
                    <a16:creationId xmlns:a16="http://schemas.microsoft.com/office/drawing/2014/main" id="{6B4B7C04-C7FF-E2DD-7EBC-0030D39702B8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given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can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we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compute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power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</a:t>
                </a:r>
                <a:r>
                  <a:rPr lang="zh-CN" altLang="en-US" dirty="0"/>
                  <a:t> </a:t>
                </a:r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𝒫</m:t>
                    </m:r>
                  </m:oMath>
                </a14:m>
                <a:r>
                  <a:rPr lang="en-US" altLang="zh-CN" dirty="0"/>
                  <a:t>(</a:t>
                </a:r>
                <a:r>
                  <a:rPr lang="en-US" altLang="zh-CN" i="1" dirty="0"/>
                  <a:t>A</a:t>
                </a:r>
                <a:r>
                  <a:rPr lang="zh-CN" altLang="en-US" i="1" dirty="0"/>
                  <a:t> </a:t>
                </a:r>
                <a:r>
                  <a:rPr lang="en-US" altLang="zh-CN" dirty="0"/>
                  <a:t>)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?</a:t>
                </a:r>
              </a:p>
              <a:p>
                <a:pPr lvl="1" eaLnBrk="1" hangingPunct="1"/>
                <a:r>
                  <a:rPr lang="en-US" altLang="zh-CN" dirty="0"/>
                  <a:t>Conceptually: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yes</a:t>
                </a:r>
              </a:p>
              <a:p>
                <a:pPr lvl="2" eaLnBrk="1" hangingPunct="1"/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induction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exhibits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recursion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algorithm</a:t>
                </a:r>
              </a:p>
              <a:p>
                <a:pPr lvl="1" eaLnBrk="1" hangingPunct="1"/>
                <a:r>
                  <a:rPr lang="en-US" altLang="zh-CN" dirty="0"/>
                  <a:t>Pragmatically: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</a:t>
                </a:r>
              </a:p>
              <a:p>
                <a:pPr lvl="2" eaLnBrk="1" hangingPunct="1"/>
                <a:r>
                  <a:rPr lang="en-US" altLang="zh-CN" dirty="0"/>
                  <a:t>Exponential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complexity</a:t>
                </a:r>
              </a:p>
              <a:p>
                <a:pPr lvl="3" eaLnBrk="1" hangingPunct="1"/>
                <a:r>
                  <a:rPr lang="en-US" altLang="zh-CN" dirty="0"/>
                  <a:t>The number of atoms in the observable universe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is 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10</a:t>
                </a:r>
                <a:r>
                  <a:rPr lang="en-US" altLang="zh-CN" baseline="30000" dirty="0">
                    <a:solidFill>
                      <a:srgbClr val="0432FF"/>
                    </a:solidFill>
                  </a:rPr>
                  <a:t>80</a:t>
                </a:r>
                <a:r>
                  <a:rPr lang="zh-CN" altLang="en-US" baseline="30000" dirty="0">
                    <a:solidFill>
                      <a:srgbClr val="0432FF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solidFill>
                          <a:srgbClr val="0432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zh-CN" altLang="en-US" dirty="0">
                    <a:solidFill>
                      <a:srgbClr val="0432FF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432FF"/>
                    </a:solidFill>
                  </a:rPr>
                  <a:t>2</a:t>
                </a:r>
                <a:r>
                  <a:rPr lang="en-US" altLang="zh-CN" baseline="30000" dirty="0">
                    <a:solidFill>
                      <a:srgbClr val="0432FF"/>
                    </a:solidFill>
                  </a:rPr>
                  <a:t>240</a:t>
                </a:r>
              </a:p>
              <a:p>
                <a:pPr lvl="3" eaLnBrk="1" hangingPunct="1"/>
                <a:r>
                  <a:rPr lang="en-US" altLang="zh-CN" dirty="0"/>
                  <a:t>thus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the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power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sets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are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not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computable,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even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for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small</a:t>
                </a:r>
                <a:r>
                  <a:rPr lang="zh-CN" altLang="en-US" dirty="0"/>
                  <a:t> </a:t>
                </a:r>
                <a:r>
                  <a:rPr lang="en-US" altLang="zh-CN" dirty="0"/>
                  <a:t>sets</a:t>
                </a:r>
              </a:p>
            </p:txBody>
          </p:sp>
        </mc:Choice>
        <mc:Fallback xmlns="">
          <p:sp>
            <p:nvSpPr>
              <p:cNvPr id="17410" name="Rectangle 3">
                <a:extLst>
                  <a:ext uri="{FF2B5EF4-FFF2-40B4-BE49-F238E27FC236}">
                    <a16:creationId xmlns:a16="http://schemas.microsoft.com/office/drawing/2014/main" id="{6B4B7C04-C7FF-E2DD-7EBC-0030D39702B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>
                <a:blip r:embed="rId2"/>
                <a:stretch>
                  <a:fillRect l="-653" t="-1846" b="-738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5198912"/>
      </p:ext>
    </p:extLst>
  </p:cSld>
  <p:clrMapOvr>
    <a:masterClrMapping/>
  </p:clrMapOvr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2239</TotalTime>
  <Words>2163</Words>
  <Application>Microsoft Macintosh PowerPoint</Application>
  <PresentationFormat>全屏显示(4:3)</PresentationFormat>
  <Paragraphs>274</Paragraphs>
  <Slides>41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41</vt:i4>
      </vt:variant>
    </vt:vector>
  </HeadingPairs>
  <TitlesOfParts>
    <vt:vector size="47" baseType="lpstr">
      <vt:lpstr>Arial</vt:lpstr>
      <vt:lpstr>Cambria Math</vt:lpstr>
      <vt:lpstr>Courier New</vt:lpstr>
      <vt:lpstr>Tahoma</vt:lpstr>
      <vt:lpstr>Wingdings</vt:lpstr>
      <vt:lpstr>Blends</vt:lpstr>
      <vt:lpstr>Mathematical foundation</vt:lpstr>
      <vt:lpstr>Goals</vt:lpstr>
      <vt:lpstr> </vt:lpstr>
      <vt:lpstr>Sets</vt:lpstr>
      <vt:lpstr>Set Operations</vt:lpstr>
      <vt:lpstr>Power Set</vt:lpstr>
      <vt:lpstr>Power Set</vt:lpstr>
      <vt:lpstr>Power Set</vt:lpstr>
      <vt:lpstr>Complexity Implication</vt:lpstr>
      <vt:lpstr> </vt:lpstr>
      <vt:lpstr>Implementation</vt:lpstr>
      <vt:lpstr>Implementation</vt:lpstr>
      <vt:lpstr> </vt:lpstr>
      <vt:lpstr>Relation</vt:lpstr>
      <vt:lpstr>Relation: Equivalence Relation</vt:lpstr>
      <vt:lpstr>Relation: Equivalence Relation</vt:lpstr>
      <vt:lpstr>Equivalence Class</vt:lpstr>
      <vt:lpstr>Relation: Partial Order</vt:lpstr>
      <vt:lpstr>Relation: Partial Order</vt:lpstr>
      <vt:lpstr> </vt:lpstr>
      <vt:lpstr>Implementation</vt:lpstr>
      <vt:lpstr> </vt:lpstr>
      <vt:lpstr>Function</vt:lpstr>
      <vt:lpstr> </vt:lpstr>
      <vt:lpstr>Implementation</vt:lpstr>
      <vt:lpstr>Implementation</vt:lpstr>
      <vt:lpstr>Implementation</vt:lpstr>
      <vt:lpstr> </vt:lpstr>
      <vt:lpstr>Recall some notations on complexity</vt:lpstr>
      <vt:lpstr>How hard a problem is?</vt:lpstr>
      <vt:lpstr>How hard a problem is?</vt:lpstr>
      <vt:lpstr>undecidable != unsolvable</vt:lpstr>
      <vt:lpstr>How hard a problem is?</vt:lpstr>
      <vt:lpstr>How hard a problem is?</vt:lpstr>
      <vt:lpstr>How hard a problem is?</vt:lpstr>
      <vt:lpstr>NP complexity</vt:lpstr>
      <vt:lpstr>Subset sum problem</vt:lpstr>
      <vt:lpstr>Subset sum problem</vt:lpstr>
      <vt:lpstr>P =? NP</vt:lpstr>
      <vt:lpstr>The 7 Millennium Prize Problems</vt:lpstr>
      <vt:lpstr>NP-Complete (NPC)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Overview</dc:title>
  <dc:creator>Baojian Hua</dc:creator>
  <cp:lastModifiedBy>bj.hua@outlook.com</cp:lastModifiedBy>
  <cp:revision>2319</cp:revision>
  <cp:lastPrinted>2020-09-24T13:00:49Z</cp:lastPrinted>
  <dcterms:created xsi:type="dcterms:W3CDTF">1601-01-01T00:00:00Z</dcterms:created>
  <dcterms:modified xsi:type="dcterms:W3CDTF">2025-09-14T14:17:40Z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