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720" autoAdjust="0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A34584DF-A761-49C9-9992-F38C72F0C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CB5CB6E1-0B34-40CB-9BCC-C47EB23F6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480EA150-AA9D-4F4D-B469-FCD261854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F5078BA5-61EF-4D47-9B63-276158EDC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225086A-6C3A-4DD0-B6BD-9C9124EA11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184CB933-5D0C-4185-A9FC-A76EA0CD4BF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BCEA1516-4481-4643-B810-653B962C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CF9AB8D9-15B9-4F1B-A2BE-75F14992E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C72C4DB3-8FE2-4EE6-80D3-9F1A381C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C07CC45-A8C9-4C61-8F38-DBB6E7921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32A69A45-C504-423E-BF56-A16D6E36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7A40086F-F866-480F-B672-CF93CF2F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51F950-5A7B-4307-A3CF-15E30C4A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EC65EA26-F797-4FC4-AA2F-EE062DA0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D5C5FC9B-2DAE-4C81-84E2-5297AF521A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3FB8CAC-365A-4013-B492-EE3D7789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D3A51D3C-41D1-4193-9767-8092EA8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F0237C4B-EBC6-4FF6-A76B-9FAB57C3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2A80D1-D991-49F9-85C2-3315D7FFFE8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9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B6167F2-99EB-42BE-B080-405A90E7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312AA460-27D6-4EC3-A73E-9DA55D19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C49A98B-469B-4B08-9920-2289A69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7DD75-A324-46A0-9F6E-942270491C6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AACD7E5-D4C5-457B-A087-BCB2016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D018EFB-B71C-4249-9E30-53C7F147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BB7BF2F7-3F4A-4A1D-B87E-C0264836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02F89-48A1-4257-80D2-49E736FF9E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7884E38-DEBE-4A59-B36B-3532A9FF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755CB412-95AD-46CF-BA14-D0566D78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8F9B3AF6-B6F0-4EE0-909E-9E5D631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E5D6B-0995-4D05-8481-8101DC0E224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9262D445-83BB-474D-B15C-1E192370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67F0B67-9946-4EC9-A215-9104FE71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21A6E8B-D2E5-4787-B5F6-EB3206D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258BE-FCF6-4FCE-9CD0-14AA69BAC68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D99E1C62-ACAA-4CBD-BEF0-026F532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373EEF3D-3303-446C-ADF2-9BF309C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67EE7A57-DEA1-4CE6-9536-1EF30A3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B32F6-1D69-459D-8A79-369B1F15A4C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F14B74EA-31EB-45A8-A155-ED9FC31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68C84550-5634-4C8A-B279-AE7D09B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98469565-8BBC-4796-99F0-E3CEE980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35480-E49A-4EDF-9850-38A568488FC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5ADF9868-EAF6-4263-AD96-2CCDAB7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7C2FA04F-396F-4B6E-87E9-C5452D1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4A601946-091A-4EC1-B359-B2BD29D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7EF9F-88E3-4811-9706-DE8705FB005A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DC0B1F68-E330-4734-AE95-0F740F63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6C22C4E4-C768-485D-949A-F4D5049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9A1C3D33-01A2-4007-A7B6-4025203E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261D-0881-4D22-943F-C2F98183239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02114F11-EBE9-4DA7-B2C8-016FAEF8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66065886-C625-4FD8-B455-FF2B6FC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93FE3C92-BB74-4BB7-82CE-3A929686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BC780-632A-46D4-A493-D1A6F8C6A656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A10FD89-13F0-40DB-A6C3-2C297E5F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58D02500-B29E-4569-B98D-261F317B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03BA2B7E-18CF-445B-BA1E-06054531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2165-7BBB-4EA9-8988-2F8FB78FFBE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3C12D8D9-17A2-48CB-9F4F-A671BD7C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F161EA0E-F166-495C-91F0-FEF739FA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52D83453-9999-4E43-92AD-024DB8B5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66BEF5AA-77FA-4081-9F13-5F6DF495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9DE4E81D-B3BB-4308-8C6F-AFC6C440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5D5FE375-CCDA-4396-98F5-EC860FF9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28E7CC70-D950-4FE7-9BFE-A93EFA7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CFD4D647-F705-43A5-823B-9367B5FAD6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73600EAA-19C0-406C-9E89-60924A5CCA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9BF708AB-327A-4044-BD41-3BEFE702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9013564F-6852-45CA-8B86-0C3A13A3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BEFF353A-3C6C-40CC-846B-3020486D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C08058-1E03-498E-BC6F-30E6DCAF73C4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E1C25070-3586-4A1F-9A69-088661661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Character Input and Output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D41F5B13-C3DF-4BE8-9178-EED57FA42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2465">
            <a:extLst>
              <a:ext uri="{FF2B5EF4-FFF2-40B4-BE49-F238E27FC236}">
                <a16:creationId xmlns:a16="http://schemas.microsoft.com/office/drawing/2014/main" id="{8837589B-3DB4-42CB-B71C-C8051B6F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3314" name="文本占位符 62466">
            <a:extLst>
              <a:ext uri="{FF2B5EF4-FFF2-40B4-BE49-F238E27FC236}">
                <a16:creationId xmlns:a16="http://schemas.microsoft.com/office/drawing/2014/main" id="{9FB0C01C-9653-4525-ABDD-BC8711C6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Thus far, we have seen:</a:t>
            </a:r>
          </a:p>
          <a:p>
            <a:pPr lvl="1"/>
            <a:r>
              <a:rPr lang="en-US" altLang="zh-CN" sz="2400" dirty="0"/>
              <a:t>Characters are just small integers (0-255)</a:t>
            </a:r>
          </a:p>
          <a:p>
            <a:pPr lvl="1"/>
            <a:r>
              <a:rPr lang="en-US" altLang="zh-CN" sz="2400" dirty="0"/>
              <a:t>More operations </a:t>
            </a:r>
          </a:p>
          <a:p>
            <a:pPr lvl="2"/>
            <a:r>
              <a:rPr lang="en-US" altLang="zh-CN" sz="2000" dirty="0">
                <a:solidFill>
                  <a:srgbClr val="0432FF"/>
                </a:solidFill>
              </a:rPr>
              <a:t>==, !=</a:t>
            </a:r>
          </a:p>
          <a:p>
            <a:pPr lvl="1"/>
            <a:r>
              <a:rPr lang="en-US" altLang="zh-CN" sz="2400" dirty="0"/>
              <a:t>Control structures</a:t>
            </a:r>
          </a:p>
          <a:p>
            <a:pPr lvl="2"/>
            <a:r>
              <a:rPr lang="en-US" altLang="zh-CN" sz="2000" dirty="0"/>
              <a:t>Nested controls</a:t>
            </a:r>
          </a:p>
          <a:p>
            <a:r>
              <a:rPr lang="en-US" altLang="zh-CN" sz="2800" dirty="0"/>
              <a:t>Next, we consider how to count the number of occurrences of characters </a:t>
            </a:r>
            <a:r>
              <a:rPr lang="en-US" altLang="zh-CN" sz="2800" dirty="0">
                <a:latin typeface="Arial" panose="020B0604020202020204" pitchFamily="34" charset="0"/>
              </a:rPr>
              <a:t>‘</a:t>
            </a:r>
            <a:r>
              <a:rPr lang="en-US" altLang="zh-CN" sz="2800" dirty="0"/>
              <a:t>0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 to </a:t>
            </a:r>
            <a:r>
              <a:rPr lang="en-US" altLang="zh-CN" sz="2800" dirty="0">
                <a:latin typeface="Arial" panose="020B0604020202020204" pitchFamily="34" charset="0"/>
              </a:rPr>
              <a:t>‘</a:t>
            </a:r>
            <a:r>
              <a:rPr lang="en-US" altLang="zh-CN" sz="2800" dirty="0"/>
              <a:t>9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63489">
            <a:extLst>
              <a:ext uri="{FF2B5EF4-FFF2-40B4-BE49-F238E27FC236}">
                <a16:creationId xmlns:a16="http://schemas.microsoft.com/office/drawing/2014/main" id="{E92E5CBE-AD6F-478F-A7BB-B8E49E259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(seemingly</a:t>
            </a:r>
            <a:r>
              <a:rPr lang="zh-CN" altLang="en-US" dirty="0"/>
              <a:t> </a:t>
            </a:r>
            <a:r>
              <a:rPr lang="en-US" altLang="zh-CN" dirty="0"/>
              <a:t>Stupid) Try</a:t>
            </a:r>
          </a:p>
        </p:txBody>
      </p:sp>
      <p:sp>
        <p:nvSpPr>
          <p:cNvPr id="14338" name="文本占位符 63490">
            <a:extLst>
              <a:ext uri="{FF2B5EF4-FFF2-40B4-BE49-F238E27FC236}">
                <a16:creationId xmlns:a16="http://schemas.microsoft.com/office/drawing/2014/main" id="{6ED022C8-9C1A-4468-8651-46A0D75A8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num0=0, num1=0, …, num9=0;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while((c=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()) != EOF){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if(c == ‘0’)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num0++;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else if(c == ‘1’)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num1++;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(…);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64513">
            <a:extLst>
              <a:ext uri="{FF2B5EF4-FFF2-40B4-BE49-F238E27FC236}">
                <a16:creationId xmlns:a16="http://schemas.microsoft.com/office/drawing/2014/main" id="{79839EEB-EB1D-483D-A847-E802FA43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5362" name="文本占位符 64514">
            <a:extLst>
              <a:ext uri="{FF2B5EF4-FFF2-40B4-BE49-F238E27FC236}">
                <a16:creationId xmlns:a16="http://schemas.microsoft.com/office/drawing/2014/main" id="{22BEA25C-8252-4CD4-920E-EFE29897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num[10];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c,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num[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while((c=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()) != EOF)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if((c &gt;= ‘0’) &amp;&amp; (c &lt;= ‘9’))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num[c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‘0’]++;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66561">
            <a:extLst>
              <a:ext uri="{FF2B5EF4-FFF2-40B4-BE49-F238E27FC236}">
                <a16:creationId xmlns:a16="http://schemas.microsoft.com/office/drawing/2014/main" id="{05ECD6AC-4267-420A-BE5B-1256DEF3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Essence of Array</a:t>
            </a:r>
          </a:p>
        </p:txBody>
      </p:sp>
      <p:sp>
        <p:nvSpPr>
          <p:cNvPr id="16386" name="文本占位符 66562">
            <a:extLst>
              <a:ext uri="{FF2B5EF4-FFF2-40B4-BE49-F238E27FC236}">
                <a16:creationId xmlns:a16="http://schemas.microsoft.com/office/drawing/2014/main" id="{22D97732-BBD4-429B-853C-A7C9EF39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array variable </a:t>
            </a:r>
            <a:r>
              <a:rPr lang="en-US" altLang="zh-CN" i="1" dirty="0">
                <a:solidFill>
                  <a:srgbClr val="0432FF"/>
                </a:solidFill>
              </a:rPr>
              <a:t>a</a:t>
            </a:r>
            <a:r>
              <a:rPr lang="en-US" altLang="zh-CN" dirty="0"/>
              <a:t> is just the address of the the first array element </a:t>
            </a:r>
            <a:r>
              <a:rPr lang="en-US" altLang="zh-CN" i="1" dirty="0">
                <a:solidFill>
                  <a:srgbClr val="0432FF"/>
                </a:solidFill>
              </a:rPr>
              <a:t>a[0]</a:t>
            </a:r>
          </a:p>
          <a:p>
            <a:r>
              <a:rPr lang="en-US" altLang="zh-CN" dirty="0"/>
              <a:t>So when passing an array to a function or manipulating</a:t>
            </a:r>
            <a:r>
              <a:rPr lang="zh-CN" altLang="en-US" dirty="0"/>
              <a:t> </a:t>
            </a:r>
            <a:r>
              <a:rPr lang="en-US" altLang="zh-CN" dirty="0"/>
              <a:t>array variables, we are really manipulating a pointer, instead</a:t>
            </a:r>
            <a:r>
              <a:rPr lang="zh-CN" altLang="en-US" dirty="0"/>
              <a:t> </a:t>
            </a:r>
            <a:r>
              <a:rPr lang="en-US" altLang="zh-CN" dirty="0"/>
              <a:t>of array elements</a:t>
            </a:r>
          </a:p>
          <a:p>
            <a:pPr lvl="1"/>
            <a:r>
              <a:rPr lang="en-US" altLang="zh-CN" dirty="0"/>
              <a:t>More on this later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67585">
            <a:extLst>
              <a:ext uri="{FF2B5EF4-FFF2-40B4-BE49-F238E27FC236}">
                <a16:creationId xmlns:a16="http://schemas.microsoft.com/office/drawing/2014/main" id="{DD3CF14A-72E1-4504-8763-F5F5E987F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</a:p>
        </p:txBody>
      </p:sp>
      <p:sp>
        <p:nvSpPr>
          <p:cNvPr id="17410" name="文本占位符 67586">
            <a:extLst>
              <a:ext uri="{FF2B5EF4-FFF2-40B4-BE49-F238E27FC236}">
                <a16:creationId xmlns:a16="http://schemas.microsoft.com/office/drawing/2014/main" id="{4989357B-303A-4D80-B0C1-E185CE07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(long a[]){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7411" name="矩形 67587">
            <a:extLst>
              <a:ext uri="{FF2B5EF4-FFF2-40B4-BE49-F238E27FC236}">
                <a16:creationId xmlns:a16="http://schemas.microsoft.com/office/drawing/2014/main" id="{63F02F60-BFCE-4FE5-92BC-C59BA629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2" name="矩形 67588">
            <a:extLst>
              <a:ext uri="{FF2B5EF4-FFF2-40B4-BE49-F238E27FC236}">
                <a16:creationId xmlns:a16="http://schemas.microsoft.com/office/drawing/2014/main" id="{54AAF20C-D819-49D2-A1CE-99425794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3" name="矩形 67589">
            <a:extLst>
              <a:ext uri="{FF2B5EF4-FFF2-40B4-BE49-F238E27FC236}">
                <a16:creationId xmlns:a16="http://schemas.microsoft.com/office/drawing/2014/main" id="{778D1FB3-73C0-4F7A-83DD-8B5471F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4" name="矩形 67590">
            <a:extLst>
              <a:ext uri="{FF2B5EF4-FFF2-40B4-BE49-F238E27FC236}">
                <a16:creationId xmlns:a16="http://schemas.microsoft.com/office/drawing/2014/main" id="{1133E7FE-EFAD-4B81-9A78-6C220A4C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5" name="矩形 67591">
            <a:extLst>
              <a:ext uri="{FF2B5EF4-FFF2-40B4-BE49-F238E27FC236}">
                <a16:creationId xmlns:a16="http://schemas.microsoft.com/office/drawing/2014/main" id="{7C1212AF-5DB1-4065-B196-BB3B679C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6" name="文本框 67595">
            <a:extLst>
              <a:ext uri="{FF2B5EF4-FFF2-40B4-BE49-F238E27FC236}">
                <a16:creationId xmlns:a16="http://schemas.microsoft.com/office/drawing/2014/main" id="{5CDEEC78-E142-4683-BCE0-C7F6B824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68609">
            <a:extLst>
              <a:ext uri="{FF2B5EF4-FFF2-40B4-BE49-F238E27FC236}">
                <a16:creationId xmlns:a16="http://schemas.microsoft.com/office/drawing/2014/main" id="{36CE5429-FD7C-4B30-9503-F4D25093B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8434" name="文本占位符 68610">
            <a:extLst>
              <a:ext uri="{FF2B5EF4-FFF2-40B4-BE49-F238E27FC236}">
                <a16:creationId xmlns:a16="http://schemas.microsoft.com/office/drawing/2014/main" id="{EB04E9AD-F0FF-4474-A18B-F0741904D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8435" name="矩形 68611">
            <a:extLst>
              <a:ext uri="{FF2B5EF4-FFF2-40B4-BE49-F238E27FC236}">
                <a16:creationId xmlns:a16="http://schemas.microsoft.com/office/drawing/2014/main" id="{61FF4E22-D1D6-4556-9C0E-DD1E9121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8436" name="矩形 68612">
            <a:extLst>
              <a:ext uri="{FF2B5EF4-FFF2-40B4-BE49-F238E27FC236}">
                <a16:creationId xmlns:a16="http://schemas.microsoft.com/office/drawing/2014/main" id="{303552A5-3DD2-48E1-8E5D-796417DB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7" name="矩形 68613">
            <a:extLst>
              <a:ext uri="{FF2B5EF4-FFF2-40B4-BE49-F238E27FC236}">
                <a16:creationId xmlns:a16="http://schemas.microsoft.com/office/drawing/2014/main" id="{D2215F02-5C0D-4283-A7A6-E72F08FC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8" name="矩形 68614">
            <a:extLst>
              <a:ext uri="{FF2B5EF4-FFF2-40B4-BE49-F238E27FC236}">
                <a16:creationId xmlns:a16="http://schemas.microsoft.com/office/drawing/2014/main" id="{049B4108-8867-42DB-8649-17FB41B7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9" name="矩形 68615">
            <a:extLst>
              <a:ext uri="{FF2B5EF4-FFF2-40B4-BE49-F238E27FC236}">
                <a16:creationId xmlns:a16="http://schemas.microsoft.com/office/drawing/2014/main" id="{A9765C43-59D4-4CA9-BE3D-7D40A9A5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40" name="文本框 68618">
            <a:extLst>
              <a:ext uri="{FF2B5EF4-FFF2-40B4-BE49-F238E27FC236}">
                <a16:creationId xmlns:a16="http://schemas.microsoft.com/office/drawing/2014/main" id="{85451184-38FD-42C1-ABFA-32E1F052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69633">
            <a:extLst>
              <a:ext uri="{FF2B5EF4-FFF2-40B4-BE49-F238E27FC236}">
                <a16:creationId xmlns:a16="http://schemas.microsoft.com/office/drawing/2014/main" id="{9D959573-BCF0-4CF9-9CCA-480032AF7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9458" name="文本占位符 69634">
            <a:extLst>
              <a:ext uri="{FF2B5EF4-FFF2-40B4-BE49-F238E27FC236}">
                <a16:creationId xmlns:a16="http://schemas.microsoft.com/office/drawing/2014/main" id="{50FBE5DB-C832-44B7-A74C-6993AF22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19459" name="矩形 69635">
            <a:extLst>
              <a:ext uri="{FF2B5EF4-FFF2-40B4-BE49-F238E27FC236}">
                <a16:creationId xmlns:a16="http://schemas.microsoft.com/office/drawing/2014/main" id="{8E697409-B94F-4953-9A3E-FF2241DB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9460" name="矩形 69636">
            <a:extLst>
              <a:ext uri="{FF2B5EF4-FFF2-40B4-BE49-F238E27FC236}">
                <a16:creationId xmlns:a16="http://schemas.microsoft.com/office/drawing/2014/main" id="{6633258F-41A3-4346-BDF0-84C540C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1" name="矩形 69637">
            <a:extLst>
              <a:ext uri="{FF2B5EF4-FFF2-40B4-BE49-F238E27FC236}">
                <a16:creationId xmlns:a16="http://schemas.microsoft.com/office/drawing/2014/main" id="{B08855A8-CB40-4127-965D-C70424F4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2" name="矩形 69638">
            <a:extLst>
              <a:ext uri="{FF2B5EF4-FFF2-40B4-BE49-F238E27FC236}">
                <a16:creationId xmlns:a16="http://schemas.microsoft.com/office/drawing/2014/main" id="{643324E9-6AB5-45F3-8898-1B61B672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3" name="矩形 69639">
            <a:extLst>
              <a:ext uri="{FF2B5EF4-FFF2-40B4-BE49-F238E27FC236}">
                <a16:creationId xmlns:a16="http://schemas.microsoft.com/office/drawing/2014/main" id="{3134AB36-7B20-488C-A1F9-B6B5B5AB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4" name="矩形 69642">
            <a:extLst>
              <a:ext uri="{FF2B5EF4-FFF2-40B4-BE49-F238E27FC236}">
                <a16:creationId xmlns:a16="http://schemas.microsoft.com/office/drawing/2014/main" id="{806A8E20-9D0C-4B3D-871E-780C6335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19465" name="直接连接符 69643">
            <a:extLst>
              <a:ext uri="{FF2B5EF4-FFF2-40B4-BE49-F238E27FC236}">
                <a16:creationId xmlns:a16="http://schemas.microsoft.com/office/drawing/2014/main" id="{E6E3BF15-86F2-47C7-AED8-CA8E2BB9A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文本框 69644">
            <a:extLst>
              <a:ext uri="{FF2B5EF4-FFF2-40B4-BE49-F238E27FC236}">
                <a16:creationId xmlns:a16="http://schemas.microsoft.com/office/drawing/2014/main" id="{4F36B28F-AEAE-4A77-9720-F488E51E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70657">
            <a:extLst>
              <a:ext uri="{FF2B5EF4-FFF2-40B4-BE49-F238E27FC236}">
                <a16:creationId xmlns:a16="http://schemas.microsoft.com/office/drawing/2014/main" id="{DFC58DD6-D76B-4AC0-A7DD-4AC49E4F6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0482" name="文本占位符 70658">
            <a:extLst>
              <a:ext uri="{FF2B5EF4-FFF2-40B4-BE49-F238E27FC236}">
                <a16:creationId xmlns:a16="http://schemas.microsoft.com/office/drawing/2014/main" id="{9E1BE945-A76F-4FA9-8B50-142410753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20483" name="矩形 70669">
            <a:extLst>
              <a:ext uri="{FF2B5EF4-FFF2-40B4-BE49-F238E27FC236}">
                <a16:creationId xmlns:a16="http://schemas.microsoft.com/office/drawing/2014/main" id="{113BF937-229B-4997-9267-30B5A90C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0484" name="矩形 70670">
            <a:extLst>
              <a:ext uri="{FF2B5EF4-FFF2-40B4-BE49-F238E27FC236}">
                <a16:creationId xmlns:a16="http://schemas.microsoft.com/office/drawing/2014/main" id="{8C35B5BE-89DB-497F-8806-74D40F8E1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5" name="矩形 70671">
            <a:extLst>
              <a:ext uri="{FF2B5EF4-FFF2-40B4-BE49-F238E27FC236}">
                <a16:creationId xmlns:a16="http://schemas.microsoft.com/office/drawing/2014/main" id="{33E1D228-5DCF-4257-89B5-D61C7D93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6" name="矩形 70672">
            <a:extLst>
              <a:ext uri="{FF2B5EF4-FFF2-40B4-BE49-F238E27FC236}">
                <a16:creationId xmlns:a16="http://schemas.microsoft.com/office/drawing/2014/main" id="{9234B305-12BC-4FDA-BB0D-97FAC24F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7" name="矩形 70673">
            <a:extLst>
              <a:ext uri="{FF2B5EF4-FFF2-40B4-BE49-F238E27FC236}">
                <a16:creationId xmlns:a16="http://schemas.microsoft.com/office/drawing/2014/main" id="{A5774E69-262A-426F-8EC8-4D1FFC1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8" name="矩形 70674">
            <a:extLst>
              <a:ext uri="{FF2B5EF4-FFF2-40B4-BE49-F238E27FC236}">
                <a16:creationId xmlns:a16="http://schemas.microsoft.com/office/drawing/2014/main" id="{83251D5B-FE37-409B-8DAB-4035444C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0489" name="直接连接符 70675">
            <a:extLst>
              <a:ext uri="{FF2B5EF4-FFF2-40B4-BE49-F238E27FC236}">
                <a16:creationId xmlns:a16="http://schemas.microsoft.com/office/drawing/2014/main" id="{46ED128C-2169-48DD-9D6F-C196DC4F8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文本框 70676">
            <a:extLst>
              <a:ext uri="{FF2B5EF4-FFF2-40B4-BE49-F238E27FC236}">
                <a16:creationId xmlns:a16="http://schemas.microsoft.com/office/drawing/2014/main" id="{464B400A-3DD6-4A1D-954C-5D4E46A9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72705">
            <a:extLst>
              <a:ext uri="{FF2B5EF4-FFF2-40B4-BE49-F238E27FC236}">
                <a16:creationId xmlns:a16="http://schemas.microsoft.com/office/drawing/2014/main" id="{1E1010CF-8ABD-48BD-BA3F-4CAC9B4D1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1506" name="文本占位符 72706">
            <a:extLst>
              <a:ext uri="{FF2B5EF4-FFF2-40B4-BE49-F238E27FC236}">
                <a16:creationId xmlns:a16="http://schemas.microsoft.com/office/drawing/2014/main" id="{6D12E552-EB36-4423-8481-43FAA586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printf(“%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21507" name="矩形 72715">
            <a:extLst>
              <a:ext uri="{FF2B5EF4-FFF2-40B4-BE49-F238E27FC236}">
                <a16:creationId xmlns:a16="http://schemas.microsoft.com/office/drawing/2014/main" id="{1C68219D-58A6-4F7B-8B0C-1B03FF33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1508" name="矩形 72716">
            <a:extLst>
              <a:ext uri="{FF2B5EF4-FFF2-40B4-BE49-F238E27FC236}">
                <a16:creationId xmlns:a16="http://schemas.microsoft.com/office/drawing/2014/main" id="{44022BEC-5B9A-4B3E-9C48-04D0C7A7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09" name="矩形 72717">
            <a:extLst>
              <a:ext uri="{FF2B5EF4-FFF2-40B4-BE49-F238E27FC236}">
                <a16:creationId xmlns:a16="http://schemas.microsoft.com/office/drawing/2014/main" id="{3B1AFE9B-AB0F-4601-A839-516CE382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0" name="矩形 72718">
            <a:extLst>
              <a:ext uri="{FF2B5EF4-FFF2-40B4-BE49-F238E27FC236}">
                <a16:creationId xmlns:a16="http://schemas.microsoft.com/office/drawing/2014/main" id="{67595C09-7E0C-4C8D-9D51-7C2F3D99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1" name="矩形 72719">
            <a:extLst>
              <a:ext uri="{FF2B5EF4-FFF2-40B4-BE49-F238E27FC236}">
                <a16:creationId xmlns:a16="http://schemas.microsoft.com/office/drawing/2014/main" id="{D9819415-17F2-413F-86AB-967485E8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2" name="文本框 72722">
            <a:extLst>
              <a:ext uri="{FF2B5EF4-FFF2-40B4-BE49-F238E27FC236}">
                <a16:creationId xmlns:a16="http://schemas.microsoft.com/office/drawing/2014/main" id="{E9E3D2BE-28B9-464A-BC81-5DDE8F76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36865">
            <a:extLst>
              <a:ext uri="{FF2B5EF4-FFF2-40B4-BE49-F238E27FC236}">
                <a16:creationId xmlns:a16="http://schemas.microsoft.com/office/drawing/2014/main" id="{F5CB7D36-9AE7-4B2E-96F6-C5FBDF917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2" name="文本占位符 36866">
            <a:extLst>
              <a:ext uri="{FF2B5EF4-FFF2-40B4-BE49-F238E27FC236}">
                <a16:creationId xmlns:a16="http://schemas.microsoft.com/office/drawing/2014/main" id="{8AC73617-3A94-4B10-A229-B246307DF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lecture:</a:t>
            </a:r>
          </a:p>
          <a:p>
            <a:pPr lvl="1"/>
            <a:r>
              <a:rPr lang="en-US" altLang="zh-CN"/>
              <a:t>Basic character input and output</a:t>
            </a:r>
          </a:p>
          <a:p>
            <a:pPr lvl="1"/>
            <a:r>
              <a:rPr lang="en-US" altLang="zh-CN"/>
              <a:t>Three examples:</a:t>
            </a:r>
          </a:p>
          <a:p>
            <a:pPr lvl="2"/>
            <a:r>
              <a:rPr lang="en-US" altLang="zh-CN"/>
              <a:t>echo input directly to output</a:t>
            </a:r>
          </a:p>
          <a:p>
            <a:pPr lvl="2"/>
            <a:r>
              <a:rPr lang="en-US" altLang="zh-CN"/>
              <a:t>character counting</a:t>
            </a:r>
          </a:p>
          <a:p>
            <a:pPr lvl="2"/>
            <a:r>
              <a:rPr lang="en-US" altLang="zh-CN"/>
              <a:t>line counting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01">
            <a:extLst>
              <a:ext uri="{FF2B5EF4-FFF2-40B4-BE49-F238E27FC236}">
                <a16:creationId xmlns:a16="http://schemas.microsoft.com/office/drawing/2014/main" id="{5407A061-19DD-4790-ADE0-173C58B9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 IO</a:t>
            </a:r>
          </a:p>
        </p:txBody>
      </p:sp>
      <p:sp>
        <p:nvSpPr>
          <p:cNvPr id="6146" name="文本占位符 51202">
            <a:extLst>
              <a:ext uri="{FF2B5EF4-FFF2-40B4-BE49-F238E27FC236}">
                <a16:creationId xmlns:a16="http://schemas.microsoft.com/office/drawing/2014/main" id="{9BB3718F-E4EC-4EC4-BBD3-F9521B6D8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Including the </a:t>
            </a:r>
            <a:r>
              <a:rPr lang="en-US" altLang="zh-CN" sz="2400" dirty="0">
                <a:solidFill>
                  <a:schemeClr val="hlink"/>
                </a:solidFill>
              </a:rPr>
              <a:t>St</a:t>
            </a:r>
            <a:r>
              <a:rPr lang="en-US" altLang="zh-CN" sz="2400" dirty="0"/>
              <a:t>an</a:t>
            </a:r>
            <a:r>
              <a:rPr lang="en-US" altLang="zh-CN" sz="2400" dirty="0">
                <a:solidFill>
                  <a:schemeClr val="hlink"/>
                </a:solidFill>
              </a:rPr>
              <a:t>d</a:t>
            </a:r>
            <a:r>
              <a:rPr lang="en-US" altLang="zh-CN" sz="2400" dirty="0"/>
              <a:t>ard </a:t>
            </a:r>
            <a:r>
              <a:rPr lang="en-US" altLang="zh-CN" sz="2400" dirty="0">
                <a:solidFill>
                  <a:schemeClr val="hlink"/>
                </a:solidFill>
              </a:rPr>
              <a:t>I</a:t>
            </a:r>
            <a:r>
              <a:rPr lang="en-US" altLang="zh-CN" sz="2400" dirty="0"/>
              <a:t>nput/</a:t>
            </a:r>
            <a:r>
              <a:rPr lang="en-US" altLang="zh-CN" sz="2400" dirty="0">
                <a:solidFill>
                  <a:schemeClr val="hlink"/>
                </a:solidFill>
              </a:rPr>
              <a:t>O</a:t>
            </a:r>
            <a:r>
              <a:rPr lang="en-US" altLang="zh-CN" sz="2400" dirty="0"/>
              <a:t>utput (</a:t>
            </a:r>
            <a:r>
              <a:rPr lang="en-US" altLang="zh-CN" sz="2400" dirty="0" err="1"/>
              <a:t>stdio</a:t>
            </a:r>
            <a:r>
              <a:rPr lang="en-US" altLang="zh-CN" sz="2400" dirty="0"/>
              <a:t>) library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432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Makes names of functions, variables, and macros visible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Read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Read and returns a single character from the text stream </a:t>
            </a:r>
            <a:r>
              <a:rPr lang="en-US" altLang="zh-CN" sz="2000" dirty="0">
                <a:latin typeface="Helvetica" panose="020B0604020202020204" pitchFamily="34" charset="0"/>
              </a:rPr>
              <a:t>“</a:t>
            </a:r>
            <a:r>
              <a:rPr lang="en-US" altLang="zh-CN" sz="2000" dirty="0"/>
              <a:t>standard in</a:t>
            </a:r>
            <a:r>
              <a:rPr lang="en-US" altLang="zh-CN" sz="2000" dirty="0">
                <a:latin typeface="Helvetica" panose="020B0604020202020204" pitchFamily="34" charset="0"/>
              </a:rPr>
              <a:t>”</a:t>
            </a:r>
            <a:r>
              <a:rPr lang="en-US" altLang="zh-CN" sz="2000" dirty="0"/>
              <a:t> (stdin)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Write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Writes a single character c to </a:t>
            </a:r>
            <a:r>
              <a:rPr lang="en-US" altLang="zh-CN" sz="2000" dirty="0">
                <a:latin typeface="Helvetica" panose="020B0604020202020204" pitchFamily="34" charset="0"/>
              </a:rPr>
              <a:t>“</a:t>
            </a:r>
            <a:r>
              <a:rPr lang="en-US" altLang="zh-CN" sz="2000" dirty="0"/>
              <a:t>standard out</a:t>
            </a:r>
            <a:r>
              <a:rPr lang="en-US" altLang="zh-CN" sz="2000" dirty="0">
                <a:latin typeface="Helvetica" panose="020B0604020202020204" pitchFamily="34" charset="0"/>
              </a:rPr>
              <a:t>”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stdout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c);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52225">
            <a:extLst>
              <a:ext uri="{FF2B5EF4-FFF2-40B4-BE49-F238E27FC236}">
                <a16:creationId xmlns:a16="http://schemas.microsoft.com/office/drawing/2014/main" id="{A38DFE29-60F9-4B52-BFB5-61893E22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Code</a:t>
            </a:r>
          </a:p>
        </p:txBody>
      </p:sp>
      <p:sp>
        <p:nvSpPr>
          <p:cNvPr id="7170" name="文本占位符 52226">
            <a:extLst>
              <a:ext uri="{FF2B5EF4-FFF2-40B4-BE49-F238E27FC236}">
                <a16:creationId xmlns:a16="http://schemas.microsoft.com/office/drawing/2014/main" id="{1B6F2D76-9CDD-4CEF-A318-223E7BEFB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4273">
            <a:extLst>
              <a:ext uri="{FF2B5EF4-FFF2-40B4-BE49-F238E27FC236}">
                <a16:creationId xmlns:a16="http://schemas.microsoft.com/office/drawing/2014/main" id="{79FB14D9-2715-493E-B379-C02674C7C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Ten Chars</a:t>
            </a:r>
          </a:p>
        </p:txBody>
      </p:sp>
      <p:sp>
        <p:nvSpPr>
          <p:cNvPr id="8194" name="文本占位符 54274">
            <a:extLst>
              <a:ext uri="{FF2B5EF4-FFF2-40B4-BE49-F238E27FC236}">
                <a16:creationId xmlns:a16="http://schemas.microsoft.com/office/drawing/2014/main" id="{D8D381A9-259C-45D4-9ABD-32E07CAC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56321">
            <a:extLst>
              <a:ext uri="{FF2B5EF4-FFF2-40B4-BE49-F238E27FC236}">
                <a16:creationId xmlns:a16="http://schemas.microsoft.com/office/drawing/2014/main" id="{DCBD9B64-98EE-47BC-BAC6-62710D63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Infinite IO</a:t>
            </a:r>
          </a:p>
        </p:txBody>
      </p:sp>
      <p:sp>
        <p:nvSpPr>
          <p:cNvPr id="9218" name="文本占位符 56322">
            <a:extLst>
              <a:ext uri="{FF2B5EF4-FFF2-40B4-BE49-F238E27FC236}">
                <a16:creationId xmlns:a16="http://schemas.microsoft.com/office/drawing/2014/main" id="{A0B3D84D-CCD8-41F2-8954-4CC85247E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389312" cy="41148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for(;;){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6327" name="矩形 56326">
            <a:extLst>
              <a:ext uri="{FF2B5EF4-FFF2-40B4-BE49-F238E27FC236}">
                <a16:creationId xmlns:a16="http://schemas.microsoft.com/office/drawing/2014/main" id="{7F343513-7F62-4971-AFEF-E855909C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3389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a while version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while(1){</a:t>
            </a: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8369">
            <a:extLst>
              <a:ext uri="{FF2B5EF4-FFF2-40B4-BE49-F238E27FC236}">
                <a16:creationId xmlns:a16="http://schemas.microsoft.com/office/drawing/2014/main" id="{D578AD7D-3E1C-4838-89DF-1087E2690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IO</a:t>
            </a:r>
          </a:p>
        </p:txBody>
      </p:sp>
      <p:sp>
        <p:nvSpPr>
          <p:cNvPr id="10242" name="文本占位符 58370">
            <a:extLst>
              <a:ext uri="{FF2B5EF4-FFF2-40B4-BE49-F238E27FC236}">
                <a16:creationId xmlns:a16="http://schemas.microsoft.com/office/drawing/2014/main" id="{2A0193BA-4457-401B-9BFC-AEC7AEE18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while(c != ‘a’){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9393">
            <a:extLst>
              <a:ext uri="{FF2B5EF4-FFF2-40B4-BE49-F238E27FC236}">
                <a16:creationId xmlns:a16="http://schemas.microsoft.com/office/drawing/2014/main" id="{3FBBBFF0-8505-4C1F-954F-9C33F16C7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Counting</a:t>
            </a:r>
          </a:p>
        </p:txBody>
      </p:sp>
      <p:sp>
        <p:nvSpPr>
          <p:cNvPr id="11266" name="文本占位符 59394">
            <a:extLst>
              <a:ext uri="{FF2B5EF4-FFF2-40B4-BE49-F238E27FC236}">
                <a16:creationId xmlns:a16="http://schemas.microsoft.com/office/drawing/2014/main" id="{CEC2CEA4-B2EE-4423-B9C8-9E9E52495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/* count characters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int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 != EOF)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("%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\n",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grpSp>
        <p:nvGrpSpPr>
          <p:cNvPr id="59398" name="组合 59397">
            <a:extLst>
              <a:ext uri="{FF2B5EF4-FFF2-40B4-BE49-F238E27FC236}">
                <a16:creationId xmlns:a16="http://schemas.microsoft.com/office/drawing/2014/main" id="{D0F73B3E-4B59-49EC-8CFC-A1E0CBE2777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3962400" cy="1550988"/>
            <a:chOff x="3120" y="2784"/>
            <a:chExt cx="2496" cy="977"/>
          </a:xfrm>
        </p:grpSpPr>
        <p:sp>
          <p:nvSpPr>
            <p:cNvPr id="11268" name="文本框 59395">
              <a:extLst>
                <a:ext uri="{FF2B5EF4-FFF2-40B4-BE49-F238E27FC236}">
                  <a16:creationId xmlns:a16="http://schemas.microsoft.com/office/drawing/2014/main" id="{06F36E8D-A091-4B24-AC65-11E50A441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28"/>
              <a:ext cx="2016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EOF: Platform dependent: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Ctrl-D on Linux/Mac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Ctrl-Z on Windows</a:t>
              </a:r>
            </a:p>
          </p:txBody>
        </p:sp>
        <p:sp>
          <p:nvSpPr>
            <p:cNvPr id="11269" name="直接连接符 59396">
              <a:extLst>
                <a:ext uri="{FF2B5EF4-FFF2-40B4-BE49-F238E27FC236}">
                  <a16:creationId xmlns:a16="http://schemas.microsoft.com/office/drawing/2014/main" id="{A18A6F80-BF7B-46B8-8CE4-F46075C7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27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61441">
            <a:extLst>
              <a:ext uri="{FF2B5EF4-FFF2-40B4-BE49-F238E27FC236}">
                <a16:creationId xmlns:a16="http://schemas.microsoft.com/office/drawing/2014/main" id="{3FB19E9E-C652-4D05-B0D4-65DF07B5B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Counting</a:t>
            </a:r>
          </a:p>
        </p:txBody>
      </p:sp>
      <p:sp>
        <p:nvSpPr>
          <p:cNvPr id="12290" name="文本占位符 61442">
            <a:extLst>
              <a:ext uri="{FF2B5EF4-FFF2-40B4-BE49-F238E27FC236}">
                <a16:creationId xmlns:a16="http://schemas.microsoft.com/office/drawing/2014/main" id="{8EC14B4F-7038-4756-89E2-0B907678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count lines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numLines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((c=getchar()) != EOF)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if(c == ‘\n’)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numLines++;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printf("%ld\n", numLines);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2b296ae-63c2-4868-a38e-05f710b5576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</TotalTime>
  <Words>1066</Words>
  <Application>Microsoft Macintosh PowerPoint</Application>
  <PresentationFormat>全屏显示(4:3)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Character Input and Output</vt:lpstr>
      <vt:lpstr>Overview</vt:lpstr>
      <vt:lpstr>Char IO</vt:lpstr>
      <vt:lpstr>Sample Code</vt:lpstr>
      <vt:lpstr>Read Ten Chars</vt:lpstr>
      <vt:lpstr>Infinite IO</vt:lpstr>
      <vt:lpstr>Conditional IO</vt:lpstr>
      <vt:lpstr>Character Counting</vt:lpstr>
      <vt:lpstr>Line Counting</vt:lpstr>
      <vt:lpstr>Arrays</vt:lpstr>
      <vt:lpstr>A First (seemingly Stupid) Try</vt:lpstr>
      <vt:lpstr>Arrays</vt:lpstr>
      <vt:lpstr>Essence of Array</vt:lpstr>
      <vt:lpstr>An Example</vt:lpstr>
      <vt:lpstr>An Example</vt:lpstr>
      <vt:lpstr>An Example</vt:lpstr>
      <vt:lpstr>An Example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charIO</dc:title>
  <dc:subject>Baojian Hua</dc:subject>
  <dc:creator>admin</dc:creator>
  <cp:lastModifiedBy>Microsoft Office User</cp:lastModifiedBy>
  <cp:revision>967</cp:revision>
  <dcterms:created xsi:type="dcterms:W3CDTF">2022-09-16T12:46:07Z</dcterms:created>
  <dcterms:modified xsi:type="dcterms:W3CDTF">2024-09-11T09:15:05Z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3B9865664BB74044AFC2D426E27D2612</vt:lpwstr>
  </property>
  <property fmtid="{D5CDD505-2E9C-101B-9397-08002B2CF9AE}" pid="4" name="KSOProductBuildVer">
    <vt:lpwstr>2052-11.1.0.12358</vt:lpwstr>
  </property>
</Properties>
</file>