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8" r:id="rId5"/>
    <p:sldId id="265" r:id="rId6"/>
    <p:sldId id="263" r:id="rId7"/>
    <p:sldId id="260" r:id="rId8"/>
    <p:sldId id="269" r:id="rId9"/>
    <p:sldId id="259" r:id="rId10"/>
    <p:sldId id="270" r:id="rId11"/>
    <p:sldId id="272" r:id="rId12"/>
    <p:sldId id="273" r:id="rId13"/>
    <p:sldId id="271" r:id="rId14"/>
    <p:sldId id="274" r:id="rId15"/>
    <p:sldId id="257" r:id="rId16"/>
    <p:sldId id="26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5" r:id="rId35"/>
    <p:sldId id="296" r:id="rId36"/>
    <p:sldId id="297" r:id="rId37"/>
    <p:sldId id="298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\begin{align}</a:t>
            </a:r>
            <a:endParaRPr lang="en-US" altLang="zh-CN"/>
          </a:p>
          <a:p>
            <a:r>
              <a:rPr lang="en-US" altLang="zh-CN"/>
              <a:t>\mathcal{C}((p_1 \land p_2) \lor (q_1 \land q_2))</a:t>
            </a:r>
            <a:endParaRPr lang="en-US" altLang="zh-CN"/>
          </a:p>
          <a:p>
            <a:r>
              <a:rPr lang="en-US" altLang="zh-CN"/>
              <a:t>&amp;= \mathcal{D}(\mathcal{C}(p_1 \land p_2),\mathcal{C}(q_1 \lor q_2)) \\</a:t>
            </a:r>
            <a:endParaRPr lang="en-US" altLang="zh-CN"/>
          </a:p>
          <a:p>
            <a:r>
              <a:rPr lang="en-US" altLang="zh-CN"/>
              <a:t>&amp;= \mathcal{D}(\mathcal{C}(p_1) \land \mathcal{C}(p_2),\mathcal{D}(\mathcal{C}(q_1), \mathcal{C}(q_2))\\</a:t>
            </a:r>
            <a:endParaRPr lang="en-US" altLang="zh-CN"/>
          </a:p>
          <a:p>
            <a:r>
              <a:rPr lang="en-US" altLang="zh-CN"/>
              <a:t>&amp;=\mathcal{D}(p_1 \land p_2, \mathcal{D}(q_1,q_2))\\</a:t>
            </a:r>
            <a:endParaRPr lang="en-US" altLang="zh-CN"/>
          </a:p>
          <a:p>
            <a:r>
              <a:rPr lang="en-US" altLang="zh-CN"/>
              <a:t>&amp;=\mathcal{D}(p_1, \mathcal{D}(q_1,q_2)) \land \mathcal{D}(p_2,\mathcal{D}(q_1,q_2))\\</a:t>
            </a:r>
            <a:endParaRPr lang="en-US" altLang="zh-CN"/>
          </a:p>
          <a:p>
            <a:r>
              <a:rPr lang="en-US" altLang="zh-CN"/>
              <a:t>&amp;=\mathcal{D}(p_1,q_1\lor q_2) \land \mathcal{D}(q_2,q_1\lor q_2)\\</a:t>
            </a:r>
            <a:endParaRPr lang="en-US" altLang="zh-CN"/>
          </a:p>
          <a:p>
            <a:r>
              <a:rPr lang="en-US" altLang="zh-CN"/>
              <a:t>&amp;=(p_1\lor q_1\lor q_2)\land (p_2\lor q_1\lor q_2)        </a:t>
            </a:r>
            <a:endParaRPr lang="en-US" altLang="zh-CN"/>
          </a:p>
          <a:p>
            <a:r>
              <a:rPr lang="en-US" altLang="zh-CN"/>
              <a:t>\end{align}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39.xml"/><Relationship Id="rId4" Type="http://schemas.openxmlformats.org/officeDocument/2006/relationships/image" Target="../media/image10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37.png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形式化方法回顾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课（一）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2025</a:t>
            </a:r>
            <a:r>
              <a:rPr lang="zh-CN" altLang="en-US" dirty="0">
                <a:latin typeface="+mn-lt"/>
              </a:rPr>
              <a:t>年</a:t>
            </a:r>
            <a:r>
              <a:rPr lang="zh-CN" altLang="en-US" dirty="0">
                <a:latin typeface="+mn-lt"/>
              </a:rPr>
              <a:t>春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3453130"/>
              </a:xfrm>
            </p:spPr>
            <p:txBody>
              <a:bodyPr>
                <a:no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给定文法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G</m:t>
                    </m:r>
                  </m:oMath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(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 sz="190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判断表达式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∗</m:t>
                    </m:r>
                    <m: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是否是文法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900">
                        <a:latin typeface="DejaVu Math TeX Gyre" panose="02000503000000000000" charset="0"/>
                        <a:cs typeface="DejaVu Math TeX Gyre" panose="02000503000000000000" charset="0"/>
                      </a:rPr>
                      <m:t>G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的元素：</a:t>
                </a:r>
                <a:endParaRPr lang="zh-CN" altLang="en-US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en-US" altLang="zh-CN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需要注意的是，对该句子的推导并不是唯一的，大家可以自行尝试其他推导。</a:t>
                </a:r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34531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5605"/>
                <a:ext cx="10515600" cy="1181735"/>
              </a:xfrm>
            </p:spPr>
            <p:txBody>
              <a:bodyPr>
                <a:normAutofit fontScale="80000"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文法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G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的二义性问题（推导树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不唯一）</a:t>
                </a:r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5605"/>
                <a:ext cx="10515600" cy="11817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4155" y="2847340"/>
            <a:ext cx="920369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5605"/>
                <a:ext cx="10515600" cy="1181735"/>
              </a:xfrm>
            </p:spPr>
            <p:txBody>
              <a:bodyPr>
                <a:normAutofit fontScale="80000"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文法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G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的二义性问题</a:t>
                </a:r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5605"/>
                <a:ext cx="10515600" cy="11817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27020" y="3429000"/>
                <a:ext cx="6086475" cy="231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</m:oMath>
                  </m:oMathPara>
                </a14:m>
                <a:endParaRPr lang="en-US" altLang="zh-CN" sz="2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</m:oMath>
                  </m:oMathPara>
                </a14:m>
                <a:endParaRPr lang="en-US" altLang="zh-CN" sz="2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(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 sz="2200"/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27020" y="3429000"/>
                <a:ext cx="6086475" cy="2311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5937885" y="2780030"/>
            <a:ext cx="315595" cy="648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23250" y="3235325"/>
            <a:ext cx="3876040" cy="3538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结构化归纳法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00600"/>
              </a:xfrm>
            </p:spPr>
            <p:txBody>
              <a:bodyPr>
                <a:norm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20"/>
                  <a:t>对于产生式：</a:t>
                </a:r>
                <a:endParaRPr lang="zh-CN" altLang="en-US" sz="222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</m:t>
                      </m:r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⋯ | 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</m:t>
                      </m:r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⋯ | 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2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22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2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20"/>
                  <a:t>其中，非终结符</a:t>
                </a:r>
                <a14:m>
                  <m:oMath xmlns:m="http://schemas.openxmlformats.org/officeDocument/2006/math"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中不出现。要证明某个命题</a:t>
                </a:r>
                <a14:m>
                  <m:oMath xmlns:m="http://schemas.openxmlformats.org/officeDocument/2006/math"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成立，只要证明如下两个步骤：</a:t>
                </a:r>
                <a:endParaRPr lang="zh-CN" altLang="en-US" sz="222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基础步：证明命题</a:t>
                </a:r>
                <a14:m>
                  <m:oMath xmlns:m="http://schemas.openxmlformats.org/officeDocument/2006/math"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对</a:t>
                </a:r>
                <a:r>
                  <a:rPr lang="en-US" altLang="zh-CN" sz="222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都成立；</a:t>
                </a:r>
                <a:endParaRPr lang="zh-CN" altLang="en-US" sz="222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归纳步：分别假设</a:t>
                </a:r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命题</a:t>
                </a:r>
                <a14:m>
                  <m:oMath xmlns:m="http://schemas.openxmlformats.org/officeDocument/2006/math"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都成立，分别证明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sSub>
                      <m:sSubPr>
                        <m:ctrlP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成立</a:t>
                </a:r>
                <a:r>
                  <a:rPr lang="zh-CN" altLang="en-US" sz="2220" i="1"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 sz="222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Font typeface="+mj-lt"/>
                  <a:buNone/>
                </a:pPr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综合上述两个步骤，可证明命题</a:t>
                </a:r>
                <a14:m>
                  <m:oMath xmlns:m="http://schemas.openxmlformats.org/officeDocument/2006/math"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sz="2220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zh-CN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成立。</a:t>
                </a:r>
                <a:endParaRPr lang="zh-CN" altLang="en-US" sz="222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zh-CN" altLang="en-US" sz="222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00600"/>
              </a:xfrm>
              <a:blipFill rotWithShape="1">
                <a:blip r:embed="rId1"/>
                <a:stretch>
                  <a:fillRect b="-9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结构化归纳法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72115" cy="4829175"/>
              </a:xfrm>
            </p:spPr>
            <p:txBody>
              <a:bodyPr>
                <a:normAutofit fontScale="50000"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问题:证明以下给定文法所表示的集合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,</a:t>
                </a:r>
                <a:r>
                  <a:rPr lang="en-US" altLang="zh-CN" sz="32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左括号和右括号的数量相等。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证明.设用符号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分别来表示集合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的左括号和右括号的数量。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b="1">
                    <a:latin typeface="DejaVu Math TeX Gyre" panose="02000503000000000000" charset="0"/>
                    <a:cs typeface="DejaVu Math TeX Gyre" panose="02000503000000000000" charset="0"/>
                  </a:rPr>
                  <a:t>归纳基础</a:t>
                </a: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：首先对集合A的元素进行证明，可得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成立。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b="1">
                    <a:latin typeface="DejaVu Math TeX Gyre" panose="02000503000000000000" charset="0"/>
                    <a:cs typeface="DejaVu Math TeX Gyre" panose="02000503000000000000" charset="0"/>
                  </a:rPr>
                  <a:t>归纳推理</a:t>
                </a: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：设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 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 成立，则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(+)+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(+)+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成立，同理可证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∗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/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成立;对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进行验证.可得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 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+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 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((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,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成立。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所以，我们可以得出对于集合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，具有左括号等于右括号的性质。证毕</a:t>
                </a:r>
                <a:endParaRPr lang="zh-CN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72115" cy="48291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>
                <a:solidFill>
                  <a:schemeClr val="accent1"/>
                </a:solidFill>
              </a:rPr>
              <a:t>知识基础 (集合、关系与映射、上下文无关文法、基于结构的归纳法)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>
                <a:solidFill>
                  <a:schemeClr val="accent2"/>
                </a:solidFill>
              </a:rPr>
              <a:t>命题逻辑 (语法、自然演绎系统、构造逻辑、语义系统、可靠性与完备性、可判断性)</a:t>
            </a:r>
            <a:endParaRPr lang="zh-CN" altLang="en-US" sz="2200">
              <a:solidFill>
                <a:schemeClr val="accent2"/>
              </a:solidFill>
            </a:endParaRPr>
          </a:p>
          <a:p>
            <a:r>
              <a:rPr lang="zh-CN" altLang="en-US" sz="2200">
                <a:solidFill>
                  <a:schemeClr val="accent1"/>
                </a:solidFill>
              </a:rPr>
              <a:t>布尔可满足性 (合取范式、解析与传播、DPLL算法)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r>
              <a:rPr lang="zh-CN" altLang="en-US" sz="2200"/>
              <a:t>等式与未解释函数理论 (可满足性模理论、等式理论、并查集与等价类、未解释函数)</a:t>
            </a:r>
            <a:endParaRPr lang="zh-CN" altLang="en-US" sz="2200"/>
          </a:p>
          <a:p>
            <a:r>
              <a:rPr lang="zh-CN" altLang="en-US" sz="2200"/>
              <a:t>线性算术(语法、Fourier-Motzkin消元法、单纯形法、分支定界法)</a:t>
            </a:r>
            <a:endParaRPr lang="zh-CN" altLang="en-US" sz="2200"/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命题逻辑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72115" cy="4247515"/>
              </a:xfrm>
            </p:spPr>
            <p:txBody>
              <a:bodyPr>
                <a:normAutofit fontScale="60000"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命题逻辑由如下上下文无关文法给出</a:t>
                </a:r>
                <a:endParaRPr lang="zh-CN" altLang="en-US" sz="3335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⊥| ⊤ | 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sz="3335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335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zh-CN" sz="3335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我们用符号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335">
                        <a:latin typeface="Cambria Math" panose="02040503050406030204" charset="0"/>
                        <a:cs typeface="Cambria Math" panose="02040503050406030204" charset="0"/>
                      </a:rPr>
                      <m:t>P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代表任意逻辑命题，它由几种不同语法形式组成</a:t>
                </a:r>
                <a:r>
                  <a:rPr lang="en-US" altLang="zh-CN" sz="3335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符号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⊥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⊤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分别代表两个逻辑常量</a:t>
                </a:r>
                <a:r>
                  <a:rPr lang="en-US" altLang="zh-CN" sz="3335">
                    <a:latin typeface="DejaVu Math TeX Gyre" panose="02000503000000000000" charset="0"/>
                    <a:cs typeface="DejaVu Math TeX Gyre" panose="02000503000000000000" charset="0"/>
                  </a:rPr>
                  <a:t>“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真</a:t>
                </a:r>
                <a:r>
                  <a:rPr lang="en-US" altLang="zh-CN" sz="3335">
                    <a:latin typeface="DejaVu Math TeX Gyre" panose="02000503000000000000" charset="0"/>
                    <a:cs typeface="DejaVu Math TeX Gyre" panose="02000503000000000000" charset="0"/>
                  </a:rPr>
                  <a:t>”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:r>
                  <a:rPr lang="en-US" altLang="zh-CN" sz="3335">
                    <a:latin typeface="DejaVu Math TeX Gyre" panose="02000503000000000000" charset="0"/>
                    <a:cs typeface="DejaVu Math TeX Gyre" panose="02000503000000000000" charset="0"/>
                  </a:rPr>
                  <a:t>“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假</a:t>
                </a:r>
                <a:r>
                  <a:rPr lang="en-US" altLang="zh-CN" sz="3335">
                    <a:latin typeface="DejaVu Math TeX Gyre" panose="02000503000000000000" charset="0"/>
                    <a:cs typeface="DejaVu Math TeX Gyre" panose="02000503000000000000" charset="0"/>
                  </a:rPr>
                  <a:t>”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；小写符号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代表一个</a:t>
                </a:r>
                <a:r>
                  <a:rPr lang="zh-CN" altLang="en-US" sz="3335">
                    <a:latin typeface="楷体" panose="02010609060101010101" charset="-122"/>
                    <a:ea typeface="楷体" panose="02010609060101010101" charset="-122"/>
                    <a:cs typeface="DejaVu Math TeX Gyre" panose="02000503000000000000" charset="0"/>
                  </a:rPr>
                  <a:t>命题变量。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这三种语法形式都是基本的，因此我们可称它们为</a:t>
                </a:r>
                <a:r>
                  <a:rPr lang="zh-CN" altLang="en-US" sz="3335">
                    <a:latin typeface="楷体" panose="02010609060101010101" charset="-122"/>
                    <a:ea typeface="楷体" panose="02010609060101010101" charset="-122"/>
                    <a:cs typeface="DejaVu Math TeX Gyre" panose="02000503000000000000" charset="0"/>
                  </a:rPr>
                  <a:t>原子命题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 sz="3335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我们还可以通过</a:t>
                </a:r>
                <a:r>
                  <a:rPr lang="zh-CN" altLang="en-US" sz="3335">
                    <a:latin typeface="楷体" panose="02010609060101010101" charset="-122"/>
                    <a:ea typeface="楷体" panose="02010609060101010101" charset="-122"/>
                    <a:cs typeface="DejaVu Math TeX Gyre" panose="02000503000000000000" charset="0"/>
                  </a:rPr>
                  <a:t>逻辑联接词</a:t>
                </a:r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连接子命题，而构成复合命题；具体的，我们有四种联接词：合取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、析取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、蕴含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和否定</a:t>
                </a:r>
                <a14:m>
                  <m:oMath xmlns:m="http://schemas.openxmlformats.org/officeDocument/2006/math">
                    <m:r>
                      <a:rPr lang="en-US" altLang="zh-CN" sz="3335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sz="3335">
                    <a:latin typeface="DejaVu Math TeX Gyre" panose="02000503000000000000" charset="0"/>
                    <a:cs typeface="DejaVu Math TeX Gyre" panose="02000503000000000000" charset="0"/>
                  </a:rPr>
                  <a:t>，其中前三个算符是二元的，最后一个算符是一元的。</a:t>
                </a:r>
                <a:endParaRPr lang="en-US" altLang="zh-CN" sz="3335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72115" cy="42475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命题逻辑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72115" cy="3496310"/>
              </a:xfrm>
            </p:spPr>
            <p:txBody>
              <a:bodyPr>
                <a:norm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命题逻辑由如下上下文无关文法给出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⊥| ⊤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需要注意的是，上式的抽象语法略去了联接词的优先级和结合性等细节。一般的，我们约定否定联接词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的优先级最高，其次是合取联接词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和析取联接词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，蕴含联接词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的优先级最低。并且否定联接词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和蕴含联接词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是右结合的，和合取联接词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和析取联接词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是左结合的。</a:t>
                </a:r>
                <a:endParaRPr lang="en-US" altLang="zh-CN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72115" cy="3496310"/>
              </a:xfrm>
              <a:blipFill rotWithShape="1">
                <a:blip r:embed="rId1"/>
                <a:stretch>
                  <a:fillRect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构造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主义逻辑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2837815"/>
                <a:ext cx="10572115" cy="1183005"/>
              </a:xfrm>
            </p:spPr>
            <p:txBody>
              <a:bodyPr>
                <a:norm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构造主义逻辑由如下上下文无关文法给出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⊥| ⊤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2837815"/>
                <a:ext cx="10572115" cy="1183005"/>
              </a:xfrm>
              <a:blipFill rotWithShape="1">
                <a:blip r:embed="rId1"/>
                <a:stretch>
                  <a:fillRect b="-30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647700" y="1836420"/>
                <a:ext cx="10572115" cy="577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与命题逻辑的区别：是否接受排中律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836420"/>
                <a:ext cx="10572115" cy="577850"/>
              </a:xfrm>
              <a:prstGeom prst="rect">
                <a:avLst/>
              </a:prstGeom>
              <a:blipFill rotWithShape="1">
                <a:blip r:embed="rId2"/>
                <a:stretch>
                  <a:fillRect b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49015" y="391287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没有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将被替换成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⊥</m:t>
                    </m:r>
                  </m:oMath>
                </a14:m>
                <a:endParaRPr lang="en-US" altLang="zh-CN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15" y="3912870"/>
                <a:ext cx="40640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/>
            </p:nvSpPr>
            <p:spPr>
              <a:xfrm>
                <a:off x="647700" y="4544695"/>
                <a:ext cx="10572115" cy="775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例如对命题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P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：存在外星人，命题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 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成立，但不确定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是否成立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4544695"/>
                <a:ext cx="10572115" cy="775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>
                <a:solidFill>
                  <a:schemeClr val="accent1"/>
                </a:solidFill>
              </a:rPr>
              <a:t>知识基础 (集合、关系与映射、上下文无关文法、基于结构的归纳法)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>
                <a:solidFill>
                  <a:schemeClr val="accent1"/>
                </a:solidFill>
              </a:rPr>
              <a:t>命题逻辑 (语法、自然演绎系统、构造逻辑、语义系统、可靠性与完备性、可判断性)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>
                <a:solidFill>
                  <a:schemeClr val="accent2"/>
                </a:solidFill>
              </a:rPr>
              <a:t>布尔可满足性 (合取范式、解析与传播、DPLL算法)</a:t>
            </a:r>
            <a:endParaRPr lang="zh-CN" altLang="en-US" sz="2200">
              <a:solidFill>
                <a:schemeClr val="accent2"/>
              </a:solidFill>
            </a:endParaRPr>
          </a:p>
          <a:p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r>
              <a:rPr lang="zh-CN" altLang="en-US" sz="2200"/>
              <a:t>等式与未解释函数理论 (可满足性模理论、等式理论、并查集与等价类、未解释函数)</a:t>
            </a:r>
            <a:endParaRPr lang="zh-CN" altLang="en-US" sz="2200"/>
          </a:p>
          <a:p>
            <a:r>
              <a:rPr lang="zh-CN" altLang="en-US" sz="2200"/>
              <a:t>线性算术(语法、Fourier-Motzkin消元法、单纯形法、分支定界法)</a:t>
            </a:r>
            <a:endParaRPr lang="zh-CN" altLang="en-US" sz="2200"/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201422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647700" y="1836420"/>
                <a:ext cx="10572115" cy="4146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定义：在逻辑学或计算机科学中，布尔可满足性问题（简称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SAT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问题）是指判断对于给定的逻辑命题是否存在一个解，如果存在，则认为给定命题可满足；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反之，则不可满足。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若命题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P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可满足，我们记作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sat(P)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；否则，若命题不可满足，记作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unsat(P)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⟺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unsat(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¬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P)</a:t>
                </a:r>
                <a:endParaRPr lang="zh-CN" altLang="en-US" sz="2000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第一个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NPC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问题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(Cook-Levin, 1971)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836420"/>
                <a:ext cx="10572115" cy="4146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7700" y="1836420"/>
            <a:ext cx="10572115" cy="3541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给定一个命题，如何判断其可满足性：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真值表：适用于原子命题规模较小的情况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DPLL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算法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710">
                <a:latin typeface="Cambria Math" panose="02040503050406030204" charset="0"/>
                <a:cs typeface="Cambria Math" panose="02040503050406030204" charset="0"/>
              </a:rPr>
              <a:t>要求</a:t>
            </a:r>
            <a:r>
              <a:rPr lang="en-US" altLang="zh-CN" sz="1710">
                <a:latin typeface="Cambria Math" panose="02040503050406030204" charset="0"/>
                <a:cs typeface="Cambria Math" panose="02040503050406030204" charset="0"/>
              </a:rPr>
              <a:t>CNF</a:t>
            </a:r>
            <a:r>
              <a:rPr lang="zh-CN" altLang="en-US" sz="1710">
                <a:latin typeface="Cambria Math" panose="02040503050406030204" charset="0"/>
                <a:cs typeface="Cambria Math" panose="02040503050406030204" charset="0"/>
              </a:rPr>
              <a:t>（合取范式）</a:t>
            </a:r>
            <a:endParaRPr lang="zh-CN" altLang="en-US" sz="1710">
              <a:latin typeface="Cambria Math" panose="02040503050406030204" charset="0"/>
              <a:cs typeface="Cambria Math" panose="0204050305040603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710">
                <a:latin typeface="Cambria Math" panose="02040503050406030204" charset="0"/>
                <a:cs typeface="Cambria Math" panose="02040503050406030204" charset="0"/>
              </a:rPr>
              <a:t>解析与传播</a:t>
            </a:r>
            <a:endParaRPr lang="zh-CN" altLang="en-US" sz="171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675130"/>
            <a:ext cx="5238750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508250"/>
            <a:ext cx="10814050" cy="21901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70043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70043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  <a:endParaRPr kumimoji="1"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22" y="1025850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905" y="1485900"/>
            <a:ext cx="533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第二步：等价转换为否定范式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72" y="720448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结构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8685" y="5410835"/>
            <a:ext cx="10384790" cy="1041400"/>
            <a:chOff x="1431" y="8521"/>
            <a:chExt cx="16354" cy="164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1431" y="8521"/>
              <a:ext cx="16354" cy="1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1902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集合论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584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计算复杂性理论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978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形式文法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372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结构化归纳法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9171" y="8521"/>
              <a:ext cx="1854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数学基础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8685" y="4224020"/>
            <a:ext cx="10384790" cy="1041400"/>
            <a:chOff x="1431" y="6652"/>
            <a:chExt cx="16354" cy="1640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1431" y="6652"/>
              <a:ext cx="16354" cy="16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1902" y="7244"/>
              <a:ext cx="9071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命题逻辑（符号系统、证明系统、推导规则）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1156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构造逻辑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14324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谓词逻辑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9463" y="6659"/>
              <a:ext cx="108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逻辑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8685" y="3027680"/>
            <a:ext cx="10384790" cy="1050925"/>
            <a:chOff x="1431" y="4768"/>
            <a:chExt cx="16354" cy="1655"/>
          </a:xfrm>
        </p:grpSpPr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>
              <a:off x="1431" y="4783"/>
              <a:ext cx="16354" cy="1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1902" y="5369"/>
              <a:ext cx="7982" cy="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SAT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8776" y="4768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可满足性理论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5"/>
              </p:custDataLst>
            </p:nvPr>
          </p:nvSpPr>
          <p:spPr>
            <a:xfrm>
              <a:off x="10201" y="5369"/>
              <a:ext cx="7107" cy="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SMT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7890" y="1833245"/>
            <a:ext cx="10384790" cy="1058545"/>
            <a:chOff x="1414" y="2887"/>
            <a:chExt cx="16354" cy="1667"/>
          </a:xfrm>
        </p:grpSpPr>
        <p:sp>
          <p:nvSpPr>
            <p:cNvPr id="21" name="矩形 20"/>
            <p:cNvSpPr/>
            <p:nvPr>
              <p:custDataLst>
                <p:tags r:id="rId16"/>
              </p:custDataLst>
            </p:nvPr>
          </p:nvSpPr>
          <p:spPr>
            <a:xfrm>
              <a:off x="1414" y="2914"/>
              <a:ext cx="16354" cy="1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7"/>
              </p:custDataLst>
            </p:nvPr>
          </p:nvSpPr>
          <p:spPr>
            <a:xfrm>
              <a:off x="1884" y="3478"/>
              <a:ext cx="424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符号执行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/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混合执行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8"/>
              </p:custDataLst>
            </p:nvPr>
          </p:nvSpPr>
          <p:spPr>
            <a:xfrm>
              <a:off x="9429" y="2887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应用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9"/>
              </p:custDataLst>
            </p:nvPr>
          </p:nvSpPr>
          <p:spPr>
            <a:xfrm>
              <a:off x="6330" y="3478"/>
              <a:ext cx="3553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程序验证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0"/>
              </p:custDataLst>
            </p:nvPr>
          </p:nvSpPr>
          <p:spPr>
            <a:xfrm>
              <a:off x="10004" y="3491"/>
              <a:ext cx="3586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程序分析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1"/>
              </p:custDataLst>
            </p:nvPr>
          </p:nvSpPr>
          <p:spPr>
            <a:xfrm>
              <a:off x="13775" y="3491"/>
              <a:ext cx="352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程序合成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039" y="1433092"/>
            <a:ext cx="3619500" cy="38354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32025"/>
            <a:ext cx="7375525" cy="23945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905" y="1485900"/>
            <a:ext cx="1002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解析：</a:t>
            </a:r>
            <a:endParaRPr kumimoji="1" lang="zh-CN" altLang="en-US" sz="2400" dirty="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96035" y="2002155"/>
                <a:ext cx="10053320" cy="39249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>
                    <a:latin typeface="楷体" charset="0"/>
                    <a:ea typeface="楷体" charset="0"/>
                  </a:rPr>
                  <a:t>例：</a:t>
                </a:r>
                <a:r>
                  <a:rPr lang="zh-CN" altLang="en-US">
                    <a:latin typeface="楷体" charset="0"/>
                    <a:ea typeface="楷体" charset="0"/>
                  </a:rPr>
                  <a:t>给定合取范式逻辑命题</a:t>
                </a:r>
                <a:endParaRPr lang="zh-CN" altLang="en-US"/>
              </a:p>
              <a:p>
                <a:pPr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>
                    <a:latin typeface="楷体" charset="0"/>
                    <a:ea typeface="楷体" charset="0"/>
                  </a:rPr>
                  <a:t>求其使用解析后的结果。</a:t>
                </a:r>
                <a:endParaRPr lang="zh-CN" altLang="en-US">
                  <a:latin typeface="楷体" charset="0"/>
                  <a:ea typeface="楷体" charset="0"/>
                </a:endParaRPr>
              </a:p>
              <a:p>
                <a:pPr fontAlgn="auto">
                  <a:lnSpc>
                    <a:spcPct val="120000"/>
                  </a:lnSpc>
                </a:pPr>
                <a:endParaRPr lang="zh-CN" altLang="en-US">
                  <a:latin typeface="楷体" charset="0"/>
                  <a:ea typeface="楷体" charset="0"/>
                </a:endParaRPr>
              </a:p>
              <a:p>
                <a:pPr indent="457200" fontAlgn="auto">
                  <a:lnSpc>
                    <a:spcPct val="120000"/>
                  </a:lnSpc>
                </a:pPr>
                <a:r>
                  <a:rPr lang="zh-CN" altLang="en-US"/>
                  <a:t>首先，我们发现命题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¬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∨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和命题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同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时存在一个互反的原子命题，那么我们可以对其进行解析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∨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         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然后我们把逻辑命题等价转换为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l" fontAlgn="auto">
                  <a:lnSpc>
                    <a:spcPct val="120000"/>
                  </a:lnSpc>
                  <a:buClrTx/>
                  <a:buSzTx/>
                  <a:buFontTx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我们发现</a:t>
                </a:r>
                <a14:m>
                  <m:oMath xmlns:m="http://schemas.openxmlformats.org/officeDocument/2006/math"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¬</m:t>
                    </m:r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可以继续进行解析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ea typeface="SimSun" panose="02010600030101010101" charset="-122"/>
                              <a:cs typeface="DejaVu Math TeX Gyre" panose="02000503000000000000" charset="0"/>
                            </a:rPr>
                            <m:t>          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ea typeface="SimSun" panose="02010600030101010101" charset="-122"/>
                              <a:cs typeface="DejaVu Math TeX Gyre" panose="02000503000000000000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2002155"/>
                <a:ext cx="10053320" cy="3924935"/>
              </a:xfrm>
              <a:prstGeom prst="rect">
                <a:avLst/>
              </a:prstGeom>
              <a:blipFill rotWithShape="1">
                <a:blip r:embed="rId1"/>
                <a:stretch>
                  <a:fillRect b="-9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905" y="1485900"/>
            <a:ext cx="1002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传播：</a:t>
            </a:r>
            <a:endParaRPr kumimoji="1" lang="zh-CN" altLang="en-US" sz="2400" dirty="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96035" y="2002155"/>
                <a:ext cx="10053320" cy="39249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>
                    <a:latin typeface="楷体" charset="0"/>
                    <a:ea typeface="楷体" charset="0"/>
                  </a:rPr>
                  <a:t>例：</a:t>
                </a:r>
                <a:r>
                  <a:rPr lang="zh-CN" altLang="en-US">
                    <a:latin typeface="楷体" charset="0"/>
                    <a:ea typeface="楷体" charset="0"/>
                  </a:rPr>
                  <a:t>给定合取范式逻辑命题</a:t>
                </a:r>
                <a:endParaRPr lang="zh-CN" altLang="en-US"/>
              </a:p>
              <a:p>
                <a:pPr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>
                    <a:latin typeface="楷体" charset="0"/>
                    <a:ea typeface="楷体" charset="0"/>
                  </a:rPr>
                  <a:t>求其使用</a:t>
                </a:r>
                <a:r>
                  <a:rPr lang="zh-CN" altLang="en-US">
                    <a:latin typeface="楷体" charset="0"/>
                    <a:ea typeface="楷体" charset="0"/>
                  </a:rPr>
                  <a:t>传播后的结果。</a:t>
                </a:r>
                <a:endParaRPr lang="zh-CN" altLang="en-US">
                  <a:latin typeface="楷体" charset="0"/>
                  <a:ea typeface="楷体" charset="0"/>
                </a:endParaRPr>
              </a:p>
              <a:p>
                <a:pPr fontAlgn="auto">
                  <a:lnSpc>
                    <a:spcPct val="120000"/>
                  </a:lnSpc>
                </a:pPr>
                <a:endParaRPr lang="zh-CN" altLang="en-US">
                  <a:latin typeface="楷体" charset="0"/>
                  <a:ea typeface="楷体" charset="0"/>
                </a:endParaRPr>
              </a:p>
              <a:p>
                <a:pPr indent="457200" fontAlgn="auto">
                  <a:lnSpc>
                    <a:spcPct val="120000"/>
                  </a:lnSpc>
                </a:pPr>
                <a:r>
                  <a:rPr lang="zh-CN" altLang="en-US"/>
                  <a:t>首先，我们发现合取范式最外层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是原子命题，所以我们可以直接得出原子命题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，根据传播原理，可以对所有原子命题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用值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替换，可化简为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继续可得出原子命题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，化简后的逻辑命题为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ea typeface="SimSun" panose="02010600030101010101" charset="-122"/>
                          <a:cs typeface="DejaVu Math TeX Gyre" panose="02000503000000000000" charset="0"/>
                        </a:rPr>
                        <m:t>𝑟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l" fontAlgn="auto">
                  <a:lnSpc>
                    <a:spcPct val="120000"/>
                  </a:lnSpc>
                  <a:buClrTx/>
                  <a:buSzTx/>
                  <a:buFontTx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接着，可直接得出原子命题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，同时可证明所有合取范式逻辑命题可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满足。</a:t>
                </a:r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2002155"/>
                <a:ext cx="10053320" cy="39249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2795" y="1997075"/>
            <a:ext cx="4810760" cy="458216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63905" y="1485900"/>
            <a:ext cx="195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400" dirty="0"/>
              <a:t>DPLL</a:t>
            </a:r>
            <a:r>
              <a:rPr kumimoji="1" lang="zh-CN" altLang="en-US" sz="2400" dirty="0"/>
              <a:t>算法：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可满足性问题（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SAT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63255" y="940435"/>
            <a:ext cx="3746500" cy="356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10590" y="1400175"/>
                <a:ext cx="7352665" cy="52914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/>
                  <a:t>例：利用</a:t>
                </a:r>
                <a:r>
                  <a:rPr lang="en-US" altLang="zh-CN"/>
                  <a:t>DPLL</a:t>
                </a:r>
                <a:r>
                  <a:rPr lang="zh-CN" altLang="en-US"/>
                  <a:t>算法，求解合取</a:t>
                </a:r>
                <a:r>
                  <a:rPr lang="zh-CN" altLang="en-US"/>
                  <a:t>范式</a:t>
                </a:r>
                <a:endParaRPr lang="zh-CN" altLang="en-US"/>
              </a:p>
              <a:p>
                <a:pPr indent="0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的可满足性。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根据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DPLL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算法，命题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无法直接使用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bcp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算法进行化简，也不是命题常量</a:t>
                </a:r>
                <a14:m>
                  <m:oMath xmlns:m="http://schemas.openxmlformats.org/officeDocument/2006/math"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⊥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。因此，我们选取原子命题对命题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进行化简。假设我们选取了原子命题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，则先考察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这种情况，那么命题可以转化为：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(¬</m:t>
                      </m:r>
                      <m:r>
                        <a:rPr lang="zh-CN" altLang="en-US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⊤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可化简为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此时，命题可继续使用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bcp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算法进行化简，化简后得到原子命题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。接下来，我们只需计算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的可满足性，显然，下次递归选取原子命题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，且当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zh-CN" altLang="en-US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⊤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时，即可得出命题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可满足。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1400175"/>
                <a:ext cx="7352665" cy="5291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r>
              <a:rPr lang="zh-CN" altLang="en-US" sz="2200">
                <a:solidFill>
                  <a:schemeClr val="accent2"/>
                </a:solidFill>
              </a:rPr>
              <a:t>知识基础 (集合、关系与映射、上下文无关文法、基于结构的归纳法)</a:t>
            </a:r>
            <a:endParaRPr lang="zh-CN" altLang="en-US" sz="2200">
              <a:solidFill>
                <a:schemeClr val="accent2"/>
              </a:solidFill>
            </a:endParaRPr>
          </a:p>
          <a:p>
            <a:r>
              <a:rPr lang="zh-CN" altLang="en-US" sz="2200">
                <a:solidFill>
                  <a:schemeClr val="accent1"/>
                </a:solidFill>
              </a:rPr>
              <a:t>命题逻辑 (语法、自然演绎系统、构造逻辑、语义系统、可靠性与完备性、可判断性)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>
                <a:solidFill>
                  <a:schemeClr val="accent1"/>
                </a:solidFill>
              </a:rPr>
              <a:t>布尔可满足性 (合取范式、解析与传播、DPLL算法)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r>
              <a:rPr lang="zh-CN" altLang="en-US" sz="2200"/>
              <a:t>等式与未解释函数理论 (可满足性模理论、等式理论、并查集与等价类、未解释函数)</a:t>
            </a:r>
            <a:endParaRPr lang="zh-CN" altLang="en-US" sz="2200"/>
          </a:p>
          <a:p>
            <a:r>
              <a:rPr lang="zh-CN" altLang="en-US" sz="2200"/>
              <a:t>线性算术(语法、Fourier-Motzkin消元法、单纯形法、分支定界法)</a:t>
            </a:r>
            <a:endParaRPr lang="zh-CN" altLang="en-US" sz="2200"/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计算复杂性理论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04915" y="3630295"/>
            <a:ext cx="5182870" cy="3093720"/>
            <a:chOff x="1671" y="5282"/>
            <a:chExt cx="9279" cy="5281"/>
          </a:xfrm>
        </p:grpSpPr>
        <p:sp>
          <p:nvSpPr>
            <p:cNvPr id="4" name="椭圆 3"/>
            <p:cNvSpPr/>
            <p:nvPr>
              <p:custDataLst>
                <p:tags r:id="rId1"/>
              </p:custDataLst>
            </p:nvPr>
          </p:nvSpPr>
          <p:spPr>
            <a:xfrm>
              <a:off x="1671" y="5282"/>
              <a:ext cx="9279" cy="52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7398" y="6733"/>
              <a:ext cx="2892" cy="26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sym typeface="+mn-ea"/>
                </a:rPr>
                <a:t>NPC</a:t>
              </a:r>
              <a:r>
                <a:rPr kumimoji="1" lang="zh-CN" altLang="en-US" dirty="0">
                  <a:solidFill>
                    <a:schemeClr val="tx1"/>
                  </a:solidFill>
                  <a:sym typeface="+mn-ea"/>
                </a:rPr>
                <a:t>问题</a:t>
              </a:r>
              <a:endParaRPr kumimoji="1" lang="zh-CN" altLang="en-US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5518" y="5364"/>
              <a:ext cx="2620" cy="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2400" dirty="0"/>
                <a:t>NP</a:t>
              </a:r>
              <a:r>
                <a:rPr kumimoji="1" lang="zh-CN" altLang="en-US" sz="2400" dirty="0"/>
                <a:t> 问题</a:t>
              </a:r>
              <a:endParaRPr kumimoji="1" lang="zh-CN" altLang="en-US" sz="2400" dirty="0"/>
            </a:p>
          </p:txBody>
        </p:sp>
        <p:sp>
          <p:nvSpPr>
            <p:cNvPr id="34" name="椭圆 33"/>
            <p:cNvSpPr/>
            <p:nvPr>
              <p:custDataLst>
                <p:tags r:id="rId4"/>
              </p:custDataLst>
            </p:nvPr>
          </p:nvSpPr>
          <p:spPr>
            <a:xfrm>
              <a:off x="2507" y="6918"/>
              <a:ext cx="2796" cy="2436"/>
            </a:xfrm>
            <a:prstGeom prst="ellipse">
              <a:avLst/>
            </a:prstGeom>
            <a:solidFill>
              <a:srgbClr val="2E75B6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09" y="7761"/>
              <a:ext cx="1568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/>
                <a:t>P</a:t>
              </a:r>
              <a:r>
                <a:rPr kumimoji="1" lang="zh-CN" altLang="en-US" dirty="0"/>
                <a:t>问题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7700" y="1377950"/>
            <a:ext cx="9345930" cy="309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/>
              <a:t>研究哪些问题是能够被计算机计算的：</a:t>
            </a:r>
            <a:endParaRPr lang="zh-CN" altLang="en-US" sz="2000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P</a:t>
            </a:r>
            <a:r>
              <a:rPr lang="zh-CN" altLang="en-US" sz="2000"/>
              <a:t>问题（</a:t>
            </a:r>
            <a:r>
              <a:rPr lang="en-US" altLang="zh-CN" sz="2000"/>
              <a:t>Polynomial</a:t>
            </a:r>
            <a:r>
              <a:rPr lang="zh-CN" altLang="en-US" sz="2000"/>
              <a:t>）：存在多项式时间复杂度解法的问题。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NP</a:t>
            </a:r>
            <a:r>
              <a:rPr lang="zh-CN" altLang="en-US" sz="2000"/>
              <a:t>问题（</a:t>
            </a:r>
            <a:r>
              <a:rPr lang="en-US" altLang="zh-CN" sz="2000"/>
              <a:t>Non-deterministic </a:t>
            </a:r>
            <a:r>
              <a:rPr lang="en-US" altLang="zh-CN" sz="2000">
                <a:sym typeface="+mn-ea"/>
              </a:rPr>
              <a:t>Polynomial</a:t>
            </a:r>
            <a:r>
              <a:rPr lang="zh-CN" altLang="en-US" sz="2000">
                <a:sym typeface="+mn-ea"/>
              </a:rPr>
              <a:t>）：不确定能否找到多项式时间复杂度的解法，但是有多项式时间复杂度的方法来验证答案是否正确。</a:t>
            </a:r>
            <a:endParaRPr lang="zh-CN" altLang="en-US" sz="20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NPC</a:t>
            </a:r>
            <a:r>
              <a:rPr lang="zh-CN" altLang="en-US" sz="2000">
                <a:sym typeface="+mn-ea"/>
              </a:rPr>
              <a:t>问题（</a:t>
            </a:r>
            <a:r>
              <a:rPr lang="en-US" altLang="zh-CN" sz="2000">
                <a:sym typeface="+mn-ea"/>
              </a:rPr>
              <a:t>NP-complete</a:t>
            </a:r>
            <a:r>
              <a:rPr lang="zh-CN" altLang="en-US" sz="2000">
                <a:sym typeface="+mn-ea"/>
              </a:rPr>
              <a:t>）：</a:t>
            </a:r>
            <a:r>
              <a:rPr lang="en-US" altLang="zh-CN" sz="2000">
                <a:sym typeface="+mn-ea"/>
              </a:rPr>
              <a:t>NPC</a:t>
            </a:r>
            <a:r>
              <a:rPr lang="zh-CN" altLang="en-US" sz="2000">
                <a:sym typeface="+mn-ea"/>
              </a:rPr>
              <a:t>问题是一种</a:t>
            </a:r>
            <a:r>
              <a:rPr lang="en-US" altLang="zh-CN" sz="2000">
                <a:sym typeface="+mn-ea"/>
              </a:rPr>
              <a:t>NP</a:t>
            </a:r>
            <a:r>
              <a:rPr lang="zh-CN" altLang="en-US" sz="2000">
                <a:sym typeface="+mn-ea"/>
              </a:rPr>
              <a:t>问题，其他的任何</a:t>
            </a:r>
            <a:r>
              <a:rPr lang="en-US" altLang="zh-CN" sz="2000">
                <a:sym typeface="+mn-ea"/>
              </a:rPr>
              <a:t>NP</a:t>
            </a:r>
            <a:r>
              <a:rPr lang="zh-CN" altLang="en-US" sz="2000">
                <a:sym typeface="+mn-ea"/>
              </a:rPr>
              <a:t>问题都可以在多项式时间内转换或归约成它。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922780" y="4820920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 = NP?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计算复杂性理论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5405" y="2758440"/>
            <a:ext cx="9520555" cy="3093085"/>
            <a:chOff x="2454" y="4082"/>
            <a:chExt cx="16078" cy="5848"/>
          </a:xfrm>
        </p:grpSpPr>
        <p:sp>
          <p:nvSpPr>
            <p:cNvPr id="4" name="椭圆 3"/>
            <p:cNvSpPr/>
            <p:nvPr>
              <p:custDataLst>
                <p:tags r:id="rId1"/>
              </p:custDataLst>
            </p:nvPr>
          </p:nvSpPr>
          <p:spPr>
            <a:xfrm>
              <a:off x="2454" y="4082"/>
              <a:ext cx="9777" cy="5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9066" y="4082"/>
              <a:ext cx="9466" cy="57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14238" y="5849"/>
              <a:ext cx="3187" cy="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/>
                <a:t>不可判断问题</a:t>
              </a:r>
              <a:endParaRPr kumimoji="1" lang="en-US" altLang="zh-CN" dirty="0"/>
            </a:p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Undecidable</a:t>
              </a:r>
              <a:r>
                <a:rPr kumimoji="1" lang="zh-CN" altLang="en-US" dirty="0"/>
                <a:t>）</a:t>
              </a:r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sz="1400" dirty="0">
                  <a:sym typeface="+mn-ea"/>
                </a:rPr>
                <a:t>停机问题</a:t>
              </a:r>
              <a:endParaRPr lang="en-US" altLang="zh-CN" sz="1400" dirty="0">
                <a:sym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zh-CN" altLang="en-US" sz="1400" dirty="0"/>
                <a:t>谓词逻辑的可满足性问题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12201" y="4198"/>
              <a:ext cx="4084" cy="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/>
                <a:t> </a:t>
              </a:r>
              <a:r>
                <a:rPr kumimoji="1" lang="en-US" altLang="zh-CN" sz="2400" dirty="0"/>
                <a:t>NP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Hard</a:t>
              </a:r>
              <a:r>
                <a:rPr kumimoji="1" lang="zh-CN" altLang="en-US" sz="2400" dirty="0"/>
                <a:t> 问题</a:t>
              </a:r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6507" y="4173"/>
              <a:ext cx="2761" cy="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2400" dirty="0"/>
                <a:t>NP</a:t>
              </a:r>
              <a:r>
                <a:rPr kumimoji="1" lang="zh-CN" altLang="en-US" sz="2400" dirty="0"/>
                <a:t> 问题</a:t>
              </a:r>
              <a:endParaRPr kumimoji="1" lang="zh-CN" altLang="en-US" sz="2400" dirty="0"/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9812" y="6512"/>
              <a:ext cx="2761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/>
                <a:t>NPC</a:t>
              </a:r>
              <a:r>
                <a:rPr kumimoji="1" lang="zh-CN" altLang="en-US" dirty="0"/>
                <a:t>问题</a:t>
              </a:r>
              <a:endParaRPr kumimoji="1" lang="zh-CN" altLang="en-US" dirty="0"/>
            </a:p>
          </p:txBody>
        </p:sp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3335" y="5893"/>
              <a:ext cx="2776" cy="2697"/>
            </a:xfrm>
            <a:prstGeom prst="ellipse">
              <a:avLst/>
            </a:prstGeom>
            <a:solidFill>
              <a:srgbClr val="2E75B6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4075" y="6827"/>
              <a:ext cx="1353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/>
                <a:t>P</a:t>
              </a:r>
              <a:r>
                <a:rPr kumimoji="1" lang="zh-CN" altLang="en-US" dirty="0"/>
                <a:t>问题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47700" y="1584325"/>
            <a:ext cx="893572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NP Hard</a:t>
            </a:r>
            <a:r>
              <a:rPr lang="zh-CN" altLang="en-US" sz="2400"/>
              <a:t>问题：即使验证答案也可能无法在多项式时间内完成。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715770"/>
                <a:ext cx="10515600" cy="4731385"/>
              </a:xfrm>
            </p:spPr>
            <p:txBody>
              <a:bodyPr anchor="ctr" anchorCtr="0">
                <a:normAutofit fontScale="80000"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/>
                  <a:t>描述形式系统的符号工具。</a:t>
                </a:r>
                <a:r>
                  <a:rPr lang="zh-CN" altLang="en-US"/>
                  <a:t>由四元组</a:t>
                </a:r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𝐺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𝑁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/>
                  <a:t>构成，</a:t>
                </a:r>
                <a:r>
                  <a:rPr lang="zh-CN" altLang="en-US"/>
                  <a:t>其中</a:t>
                </a:r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1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</a:rPr>
                  <a:t>非终结符</a:t>
                </a:r>
                <a:r>
                  <a:rPr lang="zh-CN" altLang="en-US"/>
                  <a:t>的有限集合</a:t>
                </a:r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</a:rPr>
                  <a:t>终结符</a:t>
                </a:r>
                <a:r>
                  <a:rPr lang="zh-CN" altLang="en-US"/>
                  <a:t>的有限集合，且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=∅</m:t>
                    </m:r>
                  </m:oMath>
                </a14:m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3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S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</a:rPr>
                  <a:t>开始符号</a:t>
                </a:r>
                <a:r>
                  <a:rPr lang="zh-CN" altLang="en-US"/>
                  <a:t>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∈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</m:oMath>
                </a14:m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4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P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</a:rPr>
                  <a:t>产生式</a:t>
                </a:r>
                <a:r>
                  <a:rPr lang="zh-CN" altLang="en-US"/>
                  <a:t>的有限集合，每个产生式具有的形式</a:t>
                </a:r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zh-CN" altLang="en-US"/>
                  <a:t>成为产生式的左部，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𝑁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𝑈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𝑇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/>
                  <a:t>称为产生式的右</a:t>
                </a:r>
                <a:r>
                  <a:rPr lang="zh-CN" altLang="en-US"/>
                  <a:t>部。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715770"/>
                <a:ext cx="10515600" cy="47313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90740" y="1216025"/>
                <a:ext cx="4064000" cy="14579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𝑎𝑎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𝑎𝑏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𝑆𝑏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→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𝑎𝑏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40" y="1216025"/>
                <a:ext cx="4064000" cy="1457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317740" y="3553460"/>
                <a:ext cx="4064000" cy="14573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𝑎𝑎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40" y="3553460"/>
                <a:ext cx="4064000" cy="1457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525645"/>
              </a:xfrm>
            </p:spPr>
            <p:txBody>
              <a:bodyPr>
                <a:no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例：给定文法规则</a:t>
                </a:r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𝐴𝐵𝐶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其中，终结符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</a:t>
                </a:r>
                <a:endParaRPr lang="zh-CN" altLang="en-US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  <m:r>
                        <a:rPr lang="en-US" altLang="zh-CN" sz="19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</m:oMath>
                  </m:oMathPara>
                </a14:m>
                <a:endParaRPr lang="en-US" altLang="zh-CN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非终结符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</a:t>
                </a:r>
                <a:endParaRPr lang="zh-CN" altLang="en-US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开始符号为终结符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</m:t>
                    </m:r>
                  </m:oMath>
                </a14:m>
                <a:r>
                  <a:rPr lang="zh-CN" altLang="en-US" sz="1900" i="1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文法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𝐺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</a:t>
                </a:r>
                <a:endParaRPr lang="zh-CN" altLang="en-US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𝑢𝑤𝑦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𝑢𝑤𝑧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𝑢𝑥𝑦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𝑢𝑥𝑧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𝑤𝑧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𝑥𝑦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𝑥𝑧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525645"/>
              </a:xfrm>
              <a:blipFill rotWithShape="1">
                <a:blip r:embed="rId1"/>
                <a:stretch>
                  <a:fillRect b="-3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上下文无关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3912235"/>
              </a:xfrm>
            </p:spPr>
            <p:txBody>
              <a:bodyPr>
                <a:noAutofit/>
              </a:bodyPr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例：给定文法规则</a:t>
                </a:r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(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| 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</m:oMath>
                  </m:oMathPara>
                </a14:m>
                <a:endParaRPr lang="zh-CN" altLang="en-US" sz="190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其中，终结符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</a:t>
                </a:r>
                <a:endParaRPr lang="zh-CN" altLang="en-US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{+,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,/,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,(,)</m:t>
                      </m:r>
                      <m:r>
                        <a:rPr lang="en-US" altLang="zh-CN" sz="19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</m:oMath>
                  </m:oMathPara>
                </a14:m>
                <a:endParaRPr lang="en-US" altLang="zh-CN" sz="19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非终结符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</a:t>
                </a:r>
                <a:endParaRPr lang="zh-CN" altLang="en-US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sz="19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</m:oMath>
                  </m:oMathPara>
                </a14:m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开始符号为非终结符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</m:oMath>
                </a14:m>
                <a:r>
                  <a:rPr lang="zh-CN" altLang="en-US" sz="1900" i="1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文法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𝐺</m:t>
                    </m:r>
                  </m:oMath>
                </a14:m>
                <a:r>
                  <a:rPr lang="zh-CN" altLang="en-US" sz="1900">
                    <a:latin typeface="DejaVu Math TeX Gyre" panose="02000503000000000000" charset="0"/>
                    <a:cs typeface="DejaVu Math TeX Gyre" panose="02000503000000000000" charset="0"/>
                  </a:rPr>
                  <a:t>的集合为整数域上的加减乘除运算。</a:t>
                </a:r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3912235"/>
              </a:xfrm>
              <a:blipFill rotWithShape="1">
                <a:blip r:embed="rId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4758</Words>
  <Application>WPS 文字</Application>
  <PresentationFormat>宽屏</PresentationFormat>
  <Paragraphs>353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黑体</vt:lpstr>
      <vt:lpstr>汉仪中黑KW</vt:lpstr>
      <vt:lpstr>DejaVu Math TeX Gyre</vt:lpstr>
      <vt:lpstr>楷体</vt:lpstr>
      <vt:lpstr>Calibri</vt:lpstr>
      <vt:lpstr>Helvetica Neue</vt:lpstr>
      <vt:lpstr>微软雅黑</vt:lpstr>
      <vt:lpstr>汉仪旗黑</vt:lpstr>
      <vt:lpstr>Arial Unicode MS</vt:lpstr>
      <vt:lpstr>汉仪楷体KW</vt:lpstr>
      <vt:lpstr>Cambria Math</vt:lpstr>
      <vt:lpstr>MS Mincho</vt:lpstr>
      <vt:lpstr>Kingsoft Math</vt:lpstr>
      <vt:lpstr>Hiragino Sans</vt:lpstr>
      <vt:lpstr>SimSun</vt:lpstr>
      <vt:lpstr>楷体</vt:lpstr>
      <vt:lpstr>黑体</vt:lpstr>
      <vt:lpstr>WPS</vt:lpstr>
      <vt:lpstr>形式化方法课程回顾</vt:lpstr>
      <vt:lpstr>回顾课课程内容</vt:lpstr>
      <vt:lpstr>课程结构</vt:lpstr>
      <vt:lpstr>课程大纲</vt:lpstr>
      <vt:lpstr>计算复杂性理论</vt:lpstr>
      <vt:lpstr>计算复杂性理论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结构化归纳法</vt:lpstr>
      <vt:lpstr>结构化归纳法</vt:lpstr>
      <vt:lpstr>课程大纲</vt:lpstr>
      <vt:lpstr>命题逻辑</vt:lpstr>
      <vt:lpstr>命题逻辑</vt:lpstr>
      <vt:lpstr>构造逻辑</vt:lpstr>
      <vt:lpstr>课程大纲</vt:lpstr>
      <vt:lpstr>可满足性问题（SAT）</vt:lpstr>
      <vt:lpstr>可满足性问题（SAT）</vt:lpstr>
      <vt:lpstr>可满足性问题（SAT）</vt:lpstr>
      <vt:lpstr>可满足性问题（SAT）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回顾课课程内容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WPS_1651312193</cp:lastModifiedBy>
  <cp:revision>23</cp:revision>
  <dcterms:created xsi:type="dcterms:W3CDTF">2025-03-19T08:28:34Z</dcterms:created>
  <dcterms:modified xsi:type="dcterms:W3CDTF">2025-03-19T08:28:34Z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8DC7DA6565AAD4017725D967A31DF462_41</vt:lpwstr>
  </property>
</Properties>
</file>