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5" r:id="rId3"/>
    <p:sldId id="356" r:id="rId4"/>
    <p:sldId id="357" r:id="rId5"/>
    <p:sldId id="359" r:id="rId6"/>
    <p:sldId id="358" r:id="rId7"/>
    <p:sldId id="360" r:id="rId8"/>
    <p:sldId id="352" r:id="rId9"/>
    <p:sldId id="419" r:id="rId10"/>
    <p:sldId id="420" r:id="rId11"/>
    <p:sldId id="362" r:id="rId12"/>
    <p:sldId id="423" r:id="rId13"/>
    <p:sldId id="424" r:id="rId14"/>
    <p:sldId id="363" r:id="rId15"/>
    <p:sldId id="364" r:id="rId16"/>
    <p:sldId id="353" r:id="rId17"/>
    <p:sldId id="354" r:id="rId18"/>
    <p:sldId id="365" r:id="rId19"/>
    <p:sldId id="341" r:id="rId20"/>
    <p:sldId id="366" r:id="rId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0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668922-A4B6-3C8D-77F1-8DDA7824B5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1B56DB9-21B3-9D48-7CCC-6DCAB4CA18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DB2A2DC-2F29-A36B-B00D-00D4BED371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B210310-6966-C88C-F02E-47A212CFEF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C6EB437-6EFF-9C40-AE02-AF779BD7EE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EB43AF7-5CF9-599D-09A3-A36A0E3E50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39C3EC4-DC3A-C722-0522-66908699E8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7B09116-1B26-69D7-CF26-1EC36993D6B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C0A6FC01-DA75-4F63-2B16-467C3D5107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414A1B60-6B7F-6786-A5C7-3335F54DD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246E6BF9-F2FF-78F5-2690-332BD7CE2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97CE5AE-DBA5-E345-9AFA-B46F6184FF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320764B-09D0-2309-6DD8-00B6CDF8A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E232B3-0EE3-AB46-BFCD-F2350D1D8423}" type="slidenum">
              <a:rPr lang="en-US" altLang="zh-CN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27D619B-EBB8-F87B-5D77-5254FF244C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3FFB2C4-E439-C7C7-FD00-DDCED322E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B283403-7110-83D8-7D64-9A62D0DA3F4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B4AB18B-809E-F905-256B-F7A39DD65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2486FC92-837B-15F3-A8D8-92C66310D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D770F704-F931-2388-DB3A-D5221951A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AA5E46F-93D1-6024-B2C4-80DEAB97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AFD06-B0EE-8817-0606-F6035C7A5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7EC7B8-3F4B-76B1-1834-662382917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96C604BB-AA57-77F9-7998-A3A52499A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55AB3AF-C73A-95BB-3868-E8D5242A3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C22020B-9DBD-3BBE-FD18-52C5A02A9F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67CC90F-8EEF-2CB5-9C2D-68CAAFA5B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2C7F59B-F147-53AD-5BE9-092DB55FD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E3C7604-0144-4759-FC23-D5AFAF823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D41D64-5F31-3D43-B716-8889D4A99B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73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1531EFD-9F7D-4149-B58E-5FE815B67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D9EB75-C5F2-A574-B462-8C792E59A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FB6BC8-2BAC-FFF8-E18A-B38CC010D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2997B-8997-1044-B4FC-E1637C6A4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64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494888A-2B03-CFC9-2A0D-33751249C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8576EF-D03F-F7FF-937F-74009ABCD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808DCE7-0EC9-FE13-1A71-5FF38FFF1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25523-92B8-A64F-AD73-C942A17702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6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750EE15-EF61-FDEF-3839-7339C9859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5304A50-A2D1-403B-7998-28B5A4F76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242CB6-6B6E-8AF5-376C-961E600C8F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BB43E-2445-7B4F-A857-1B969CA197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79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6E1340B-C9FA-80DF-96A8-D25C98D43A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AF5FE5-989D-A4E0-DC82-D433053140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7A216A5-3BFB-A2DE-3CAE-CBBD3BEBA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57125-62EF-7740-BC7E-EC16627C9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7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F23C4DD-B553-E893-D3A2-09CD2941BE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6D8743-C8FB-DF74-3815-217CCD2B0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7ED0EDE-9746-5E6A-B238-8C140C36D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010A6-E01F-6F48-A30F-2FF8DD531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D20B79F-E68C-5D95-FDF3-5C1EF1D57A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C4EF591-6388-FD9B-0FC6-B74C6163E5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C983311-9B64-64E7-3C0E-53A52E49D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282F4-E257-2142-8319-0474A6A65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0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D45BBBC-8D45-AD72-C36E-B927E0718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CA708F-1C65-C3C6-275A-040372A50D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58B651-B9AF-D264-748B-AD2759B8D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CE8F3-FB53-7840-925A-28203E6D10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6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7D44839-1F08-5246-0B9A-189D483F2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20EDF39-0BE8-CC2A-24ED-2DD39AC160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47EA81B-57A9-1933-ECC2-82D44395D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295E9-B092-5940-A3BA-D4F275FCD3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1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85F8794-D20D-A720-32A3-86F43D9CF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7ABAE0-4838-8242-BDAE-8CF11FA51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AE09C9-954F-384C-CE22-2D19B5189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37D26-177E-5649-B3C5-614EDE4AE8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FF29BA0-2432-6290-542F-5244F1C0A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E698F48-0F8C-C546-61E7-FFA0E4BBC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76CFE63-E570-7B34-E80D-6D406AD20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2DF8-471C-B94D-839B-FA126E47A3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8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284DB8B-02AD-DFAF-A42C-96CC711422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60B3BF-D408-2194-4A34-9DCEB8518C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C47E803-3EE9-97BD-804E-727D81F008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C360135-EBE6-42FE-0CDB-61FC26AE88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22C601F-A737-EA64-5FF0-BF2DB2F3FE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BF5EED8-6A72-2EC8-D368-8A80ED3DD4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7AC8034-F643-16C0-2872-88F7F852B5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5AEC738-953F-D1EE-B9B5-05614F753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E630981-9A03-6937-F133-900F4537B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0DA53E3-992F-9B58-74C4-1C95B1994D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5C5FD37-CF6C-7ABD-9248-483EB40D72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CBA30B35-E8CD-7AF7-8025-35075A353C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E97BA7-60A1-7A40-97C7-6507F463D6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D0A5830-FF66-433F-D517-3D2BD46874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Lexical Analysis (I)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DDDFB70-C6AF-F376-17B9-98A1CE87A2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A6864F1-B5E6-546C-C3A7-904D19703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9C3519F-74F9-7D8A-2A95-048D81C74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To hack a scanner, one must:</a:t>
            </a:r>
          </a:p>
          <a:p>
            <a:pPr lvl="1" eaLnBrk="1" hangingPunct="1"/>
            <a:r>
              <a:rPr lang="en-US" altLang="zh-CN" sz="2400"/>
              <a:t>Specify all possible tokens</a:t>
            </a:r>
          </a:p>
          <a:p>
            <a:pPr lvl="2" eaLnBrk="1" hangingPunct="1"/>
            <a:r>
              <a:rPr lang="en-US" altLang="zh-CN" sz="2000"/>
              <a:t>dozens in a practical language</a:t>
            </a:r>
          </a:p>
          <a:p>
            <a:pPr lvl="1" eaLnBrk="1" hangingPunct="1"/>
            <a:r>
              <a:rPr lang="en-US" altLang="zh-CN" sz="2400"/>
              <a:t>Specify the pattern for each kind of token</a:t>
            </a:r>
          </a:p>
          <a:p>
            <a:pPr lvl="2" eaLnBrk="1" hangingPunct="1"/>
            <a:r>
              <a:rPr lang="en-US" altLang="zh-CN" sz="2000"/>
              <a:t>a little hard</a:t>
            </a:r>
          </a:p>
          <a:p>
            <a:pPr lvl="1" eaLnBrk="1" hangingPunct="1"/>
            <a:r>
              <a:rPr lang="en-US" altLang="zh-CN" sz="2400"/>
              <a:t>Write code to recognize them</a:t>
            </a:r>
          </a:p>
          <a:p>
            <a:pPr lvl="2" eaLnBrk="1" hangingPunct="1"/>
            <a:r>
              <a:rPr lang="en-US" altLang="zh-CN" sz="2000"/>
              <a:t>standard algorithms</a:t>
            </a:r>
          </a:p>
          <a:p>
            <a:pPr eaLnBrk="1" hangingPunct="1"/>
            <a:r>
              <a:rPr lang="en-US" altLang="zh-CN" sz="2800"/>
              <a:t>For the second purpose, one needs a little of math---</a:t>
            </a:r>
            <a:r>
              <a:rPr lang="en-US" altLang="zh-CN" sz="2800">
                <a:solidFill>
                  <a:schemeClr val="folHlink"/>
                </a:solidFill>
              </a:rPr>
              <a:t>regular exp</a:t>
            </a:r>
            <a:r>
              <a:rPr lang="en-US" altLang="zh-CN" sz="2800">
                <a:solidFill>
                  <a:srgbClr val="3333CC"/>
                </a:solidFill>
              </a:rPr>
              <a:t>ressio</a:t>
            </a:r>
            <a:r>
              <a:rPr lang="en-US" altLang="zh-CN" sz="2800">
                <a:solidFill>
                  <a:schemeClr val="folHlink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ED0C54-E77F-01DB-6756-DBFD50112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Regular Expression: History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8E273FE-C70F-B678-CC9D-B2024FCF2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6858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Formulated by the mathematician Stephen Kleen around 1951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First implemented as a computer program by Ken Thompson (1960)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Pattern matching in editors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First implemented in a lexical analyzer by Dogoulass Toss (1968)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first tool Lex by Lesk (1975) </a:t>
            </a:r>
          </a:p>
        </p:txBody>
      </p:sp>
      <p:pic>
        <p:nvPicPr>
          <p:cNvPr id="13316" name="图片 5" descr="220px-Kleene.jpg">
            <a:extLst>
              <a:ext uri="{FF2B5EF4-FFF2-40B4-BE49-F238E27FC236}">
                <a16:creationId xmlns:a16="http://schemas.microsoft.com/office/drawing/2014/main" id="{65727638-CB40-3B64-9652-259D4B48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28800"/>
            <a:ext cx="2095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49D6AC1-6BBE-9A39-9D34-3D7816514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Definitions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15F8DC-61B9-37A9-7FC0-DF71B08B0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Alphabet: the character set 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ASCII, Unicode, or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String: a finite sequence of character from the alphabet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hello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Language: a set of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Finite or infinite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{hello, world}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CEFFB0-61E3-D9F1-7600-8B9B29193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Problems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6640352-D0DB-386A-84B1-4C7E65B2D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Basic questions to answer: which sets (from the character set) are legal?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Ʃ = {a, b}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Set1 = {a, ab, abb, abb, abbb, ...}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Set2 = {a, bab, bbabb, bbbabbb, ...}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“Set1” can be specified by 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But not “Set2”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94929A1-E102-9248-04CF-1007339D2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Regular Expression (RE)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97558836-CA5F-F8FB-A391-604C26678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Construction by induction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Each character ‘c’ ϵ Ʃ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{c}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empty </a:t>
            </a:r>
          </a:p>
          <a:p>
            <a:pPr lvl="2" eaLnBrk="1" hangingPunct="1">
              <a:lnSpc>
                <a:spcPct val="80000"/>
              </a:lnSpc>
            </a:pPr>
            <a:r>
              <a:rPr lang="el-GR" altLang="zh-CN" sz="2000"/>
              <a:t>ε</a:t>
            </a:r>
            <a:r>
              <a:rPr lang="en-US" altLang="zh-CN" sz="2000"/>
              <a:t> = {}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for M and N, then alternation M|N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(a|b) = {a, b}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for M and N, then concatenation MN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(a b) = {ab}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for M, then M* (</a:t>
            </a:r>
            <a:r>
              <a:rPr lang="en-US" altLang="zh-CN" sz="2400">
                <a:solidFill>
                  <a:srgbClr val="3333CC"/>
                </a:solidFill>
              </a:rPr>
              <a:t>Kleen closure</a:t>
            </a:r>
            <a:r>
              <a:rPr lang="en-US" altLang="zh-CN" sz="240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(a)* = {</a:t>
            </a:r>
            <a:r>
              <a:rPr lang="el-GR" altLang="zh-CN" sz="2000"/>
              <a:t>ε</a:t>
            </a:r>
            <a:r>
              <a:rPr lang="en-US" altLang="zh-CN" sz="2000"/>
              <a:t>, a, aa, aaa, aaaa, aaaaa,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BFD1F35-9489-1007-9DAD-FC2B840BC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 more formally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0759699-2C48-9F1F-CE61-0B0C5CFDD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839A79A-95D9-9D2C-90CA-B3142FB5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1708150" cy="1616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ε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c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| e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e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3D96DFA-FEF0-48BE-F25B-762A26B98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166C6A24-37E8-4C0E-1C7E-65449E972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Indentifier in 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starts with a letter (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_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counts as a letter)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followed by zero or more of letter or digit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written in a stepwise way: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(…)(…)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(_|a|b|…|z|A|B|…|Z)(…)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(_|a|b|…|z|A|B|…|Z)(_|a|b|…|z|A|B|…|Z|0|…|9)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(_|a|b|…|z|A|B|…|Z)(_|a|b|…|z|A|B|…|Z|0|…|9)*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Tedious and error-prone </a:t>
            </a:r>
            <a:r>
              <a:rPr lang="en-US" altLang="zh-CN">
                <a:sym typeface="Wingdings" pitchFamily="2" charset="0"/>
              </a:rPr>
              <a:t></a:t>
            </a:r>
            <a:r>
              <a:rPr lang="en-US" altLang="zh-CN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A60833D-56A2-F21D-0646-01FCAED7A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Syntax Sugar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34DD44-FF8A-ED24-2017-5BF81F3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We introduce some abbreviations:</a:t>
            </a:r>
          </a:p>
          <a:p>
            <a:pPr lvl="1" eaLnBrk="1" hangingPunct="1"/>
            <a:r>
              <a:rPr lang="en-US" altLang="zh-CN" sz="2400"/>
              <a:t>[a-z]  == a|b|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|z</a:t>
            </a:r>
          </a:p>
          <a:p>
            <a:pPr lvl="1" eaLnBrk="1" hangingPunct="1"/>
            <a:r>
              <a:rPr lang="en-US" altLang="zh-CN" sz="2400"/>
              <a:t>e+     == e e*</a:t>
            </a:r>
          </a:p>
          <a:p>
            <a:pPr lvl="1" eaLnBrk="1" hangingPunct="1"/>
            <a:r>
              <a:rPr lang="en-US" altLang="zh-CN" sz="2400"/>
              <a:t>e?      == </a:t>
            </a:r>
            <a:r>
              <a:rPr lang="el-GR" altLang="zh-CN" sz="2400"/>
              <a:t>ε</a:t>
            </a:r>
            <a:r>
              <a:rPr lang="en-US" altLang="zh-CN" sz="2400"/>
              <a:t> | e</a:t>
            </a:r>
          </a:p>
          <a:p>
            <a:pPr lvl="1" eaLnBrk="1" hangingPunct="1"/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a*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   == a* itself, not a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Kleen closure</a:t>
            </a:r>
          </a:p>
          <a:p>
            <a:pPr lvl="1" eaLnBrk="1" hangingPunct="1"/>
            <a:r>
              <a:rPr lang="en-US" altLang="zh-CN" sz="2400"/>
              <a:t>e{i, j} == more than i and less than j of e</a:t>
            </a:r>
          </a:p>
          <a:p>
            <a:pPr lvl="1" eaLnBrk="1" hangingPunct="1"/>
            <a:r>
              <a:rPr lang="en-US" altLang="zh-CN" sz="2400"/>
              <a:t>.        == any character except for </a:t>
            </a:r>
            <a:r>
              <a:rPr lang="en-US" altLang="zh-CN" sz="2400">
                <a:latin typeface="Arial" panose="020B0604020202020204" pitchFamily="34" charset="0"/>
              </a:rPr>
              <a:t>‘</a:t>
            </a:r>
            <a:r>
              <a:rPr lang="en-US" altLang="zh-CN" sz="2400"/>
              <a:t>\n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endParaRPr lang="en-US" altLang="zh-CN" sz="2400"/>
          </a:p>
          <a:p>
            <a:pPr eaLnBrk="1" hangingPunct="1"/>
            <a:r>
              <a:rPr lang="en-US" altLang="zh-CN" sz="2800"/>
              <a:t>All these can be represented by the core RE</a:t>
            </a:r>
          </a:p>
          <a:p>
            <a:pPr lvl="1" eaLnBrk="1" hangingPunct="1"/>
            <a:r>
              <a:rPr lang="en-US" altLang="zh-CN" sz="2400"/>
              <a:t>i.e., they are derived forms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21CC6C1-ECA8-F8EE-280C-851C64FC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Revisited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E650E31-2882-5A9E-3B94-41DED19B8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indentifier:</a:t>
            </a:r>
          </a:p>
          <a:p>
            <a:pPr lvl="1" eaLnBrk="1" hangingPunct="1"/>
            <a:r>
              <a:rPr lang="en-US" altLang="zh-CN"/>
              <a:t>starts with a letter (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_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counts as a letter)</a:t>
            </a:r>
          </a:p>
          <a:p>
            <a:pPr lvl="1" eaLnBrk="1" hangingPunct="1"/>
            <a:r>
              <a:rPr lang="en-US" altLang="zh-CN"/>
              <a:t>followed by zero or more of letter or digit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(…) (…)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(_|a|b|…|z|A|B|…|Z) (…)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(_|a|b|…|z|A|B|…|Z)(_|a|b|…|z|A|B|…|Z|0|…|9)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[_a-zA-Z][_a-zA-Z0-9]*</a:t>
            </a:r>
          </a:p>
          <a:p>
            <a:pPr eaLnBrk="1" hangingPunct="1"/>
            <a:r>
              <a:rPr lang="en-US" altLang="zh-CN"/>
              <a:t>What about the key word “if”?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68F0D37-1474-02BD-2273-D3729A2A9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Rule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CF76BB-DAEC-4DA9-6B63-D54782C5E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single RE is not ambiguous</a:t>
            </a:r>
          </a:p>
          <a:p>
            <a:pPr eaLnBrk="1" hangingPunct="1"/>
            <a:r>
              <a:rPr lang="en-US" altLang="zh-CN"/>
              <a:t>But in a language, there may be many REs:  </a:t>
            </a:r>
          </a:p>
          <a:p>
            <a:pPr lvl="1" eaLnBrk="1" hangingPunct="1"/>
            <a:r>
              <a:rPr lang="en-US" altLang="zh-CN" sz="2400" b="1">
                <a:latin typeface="Courier New" panose="02070309020205020404" pitchFamily="49" charset="0"/>
              </a:rPr>
              <a:t>[_a-zA-Z][_a-zA-Z0-9]*</a:t>
            </a:r>
          </a:p>
          <a:p>
            <a:pPr lvl="1" eaLnBrk="1" hangingPunct="1"/>
            <a:r>
              <a:rPr lang="en-US" altLang="zh-CN" sz="2400" b="1">
                <a:latin typeface="Courier New" panose="02070309020205020404" pitchFamily="49" charset="0"/>
              </a:rPr>
              <a:t>(i)(f)</a:t>
            </a:r>
            <a:endParaRPr lang="en-US" altLang="zh-CN"/>
          </a:p>
          <a:p>
            <a:pPr eaLnBrk="1" hangingPunct="1"/>
            <a:r>
              <a:rPr lang="en-US" altLang="zh-CN"/>
              <a:t>So, for a given string “if”, which RE to match?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F127E6-ECCB-6F6E-D0DD-A07766FA5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</a:t>
            </a:r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D2A2E2D2-0773-98D0-4916-18C3072A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source program</a:t>
            </a:r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7F809DA4-06B8-E0CD-4D7E-377606AC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target program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C51A3622-ECF5-D598-2DCB-2BF132F4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compiler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3230C448-F316-BF6B-C978-40133B3AD27F}"/>
              </a:ext>
            </a:extLst>
          </p:cNvPr>
          <p:cNvCxnSpPr>
            <a:cxnSpLocks noChangeShapeType="1"/>
            <a:stCxn id="4099" idx="3"/>
            <a:endCxn id="4101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E155973C-492E-4526-D541-137355189E60}"/>
              </a:ext>
            </a:extLst>
          </p:cNvPr>
          <p:cNvCxnSpPr>
            <a:cxnSpLocks noChangeShapeType="1"/>
            <a:stCxn id="4101" idx="3"/>
            <a:endCxn id="4100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0C7715F-95B8-E3E5-A9F7-442D4DB8D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Rule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CC3BA6A-147B-C584-95A8-5905A77A0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conventions: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Longest match</a:t>
            </a:r>
            <a:r>
              <a:rPr lang="en-US" altLang="zh-CN"/>
              <a:t>: The regular expression that matches the longest string takes precedence.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Rule Priority</a:t>
            </a:r>
            <a:r>
              <a:rPr lang="en-US" altLang="zh-CN"/>
              <a:t>: associate each RE a priority.  If two regular expressions match the same (longest) string, the higher RE takes precedence.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C71DCC2-E191-0BE9-5C67-8F5ACA0E7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and Back Ends</a:t>
            </a:r>
          </a:p>
        </p:txBody>
      </p:sp>
      <p:sp>
        <p:nvSpPr>
          <p:cNvPr id="5123" name="AutoShape 4">
            <a:extLst>
              <a:ext uri="{FF2B5EF4-FFF2-40B4-BE49-F238E27FC236}">
                <a16:creationId xmlns:a16="http://schemas.microsoft.com/office/drawing/2014/main" id="{1B13A728-1F9C-7724-18AB-0214860DF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9925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source program</a:t>
            </a:r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7FF52B49-3BED-7567-DDAD-896779AA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09925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target program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512FCF59-804B-FB2E-A9BA-4548859C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40050"/>
            <a:ext cx="1057275" cy="1447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front end</a:t>
            </a:r>
          </a:p>
        </p:txBody>
      </p:sp>
      <p:cxnSp>
        <p:nvCxnSpPr>
          <p:cNvPr id="5126" name="AutoShape 7">
            <a:extLst>
              <a:ext uri="{FF2B5EF4-FFF2-40B4-BE49-F238E27FC236}">
                <a16:creationId xmlns:a16="http://schemas.microsoft.com/office/drawing/2014/main" id="{05512A37-E445-16EE-5F55-9DA658997F4B}"/>
              </a:ext>
            </a:extLst>
          </p:cNvPr>
          <p:cNvCxnSpPr>
            <a:cxnSpLocks noChangeShapeType="1"/>
            <a:stCxn id="5123" idx="3"/>
            <a:endCxn id="5125" idx="1"/>
          </p:cNvCxnSpPr>
          <p:nvPr/>
        </p:nvCxnSpPr>
        <p:spPr bwMode="auto">
          <a:xfrm>
            <a:off x="2482850" y="3663950"/>
            <a:ext cx="3365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53C9F1DA-0DB7-39F0-EC67-B68C32AE5622}"/>
              </a:ext>
            </a:extLst>
          </p:cNvPr>
          <p:cNvCxnSpPr>
            <a:cxnSpLocks noChangeShapeType="1"/>
            <a:stCxn id="5128" idx="3"/>
            <a:endCxn id="5124" idx="1"/>
          </p:cNvCxnSpPr>
          <p:nvPr/>
        </p:nvCxnSpPr>
        <p:spPr bwMode="auto">
          <a:xfrm>
            <a:off x="6324600" y="3663950"/>
            <a:ext cx="3365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9">
            <a:extLst>
              <a:ext uri="{FF2B5EF4-FFF2-40B4-BE49-F238E27FC236}">
                <a16:creationId xmlns:a16="http://schemas.microsoft.com/office/drawing/2014/main" id="{19674ECC-2B30-18AB-7894-2D39B395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940050"/>
            <a:ext cx="1057275" cy="1447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back end</a:t>
            </a:r>
          </a:p>
        </p:txBody>
      </p:sp>
      <p:sp>
        <p:nvSpPr>
          <p:cNvPr id="5129" name="AutoShape 10">
            <a:extLst>
              <a:ext uri="{FF2B5EF4-FFF2-40B4-BE49-F238E27FC236}">
                <a16:creationId xmlns:a16="http://schemas.microsoft.com/office/drawing/2014/main" id="{493D81C4-79E5-929B-1F61-9932AAAD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9150"/>
            <a:ext cx="838200" cy="60960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5130" name="AutoShape 11">
            <a:extLst>
              <a:ext uri="{FF2B5EF4-FFF2-40B4-BE49-F238E27FC236}">
                <a16:creationId xmlns:a16="http://schemas.microsoft.com/office/drawing/2014/main" id="{C6A20A39-355E-9884-4135-2B2F19B873CD}"/>
              </a:ext>
            </a:extLst>
          </p:cNvPr>
          <p:cNvCxnSpPr>
            <a:cxnSpLocks noChangeShapeType="1"/>
            <a:stCxn id="5125" idx="3"/>
            <a:endCxn id="5129" idx="1"/>
          </p:cNvCxnSpPr>
          <p:nvPr/>
        </p:nvCxnSpPr>
        <p:spPr bwMode="auto">
          <a:xfrm>
            <a:off x="3876675" y="3663950"/>
            <a:ext cx="2381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8592323B-6CC2-41DE-50C2-996E1DE56F36}"/>
              </a:ext>
            </a:extLst>
          </p:cNvPr>
          <p:cNvCxnSpPr>
            <a:cxnSpLocks noChangeShapeType="1"/>
            <a:stCxn id="5129" idx="3"/>
            <a:endCxn id="5128" idx="1"/>
          </p:cNvCxnSpPr>
          <p:nvPr/>
        </p:nvCxnSpPr>
        <p:spPr bwMode="auto">
          <a:xfrm>
            <a:off x="4953000" y="3663950"/>
            <a:ext cx="3143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D75372-BF26-69BF-197E-3C6DC62BF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F9D74092-C5BB-A0A7-F2A0-31157C89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5">
            <a:extLst>
              <a:ext uri="{FF2B5EF4-FFF2-40B4-BE49-F238E27FC236}">
                <a16:creationId xmlns:a16="http://schemas.microsoft.com/office/drawing/2014/main" id="{4D4095B0-76BB-53BF-5F78-BBFAB9623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11430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6149" name="AutoShape 6">
            <a:extLst>
              <a:ext uri="{FF2B5EF4-FFF2-40B4-BE49-F238E27FC236}">
                <a16:creationId xmlns:a16="http://schemas.microsoft.com/office/drawing/2014/main" id="{52D35DCC-58BD-A3D9-8F0F-1A06C4087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6150" name="AutoShape 7">
            <a:extLst>
              <a:ext uri="{FF2B5EF4-FFF2-40B4-BE49-F238E27FC236}">
                <a16:creationId xmlns:a16="http://schemas.microsoft.com/office/drawing/2014/main" id="{27FF160C-A662-68E3-CB36-90887584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6151" name="AutoShape 8">
            <a:extLst>
              <a:ext uri="{FF2B5EF4-FFF2-40B4-BE49-F238E27FC236}">
                <a16:creationId xmlns:a16="http://schemas.microsoft.com/office/drawing/2014/main" id="{FB0F0E67-2B14-C346-3D84-AD76AE2DA079}"/>
              </a:ext>
            </a:extLst>
          </p:cNvPr>
          <p:cNvCxnSpPr>
            <a:cxnSpLocks noChangeShapeType="1"/>
            <a:stCxn id="6148" idx="3"/>
            <a:endCxn id="6150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AutoShape 9">
            <a:extLst>
              <a:ext uri="{FF2B5EF4-FFF2-40B4-BE49-F238E27FC236}">
                <a16:creationId xmlns:a16="http://schemas.microsoft.com/office/drawing/2014/main" id="{8F3B6E23-448A-F7D1-E46E-31540F0BED84}"/>
              </a:ext>
            </a:extLst>
          </p:cNvPr>
          <p:cNvCxnSpPr>
            <a:cxnSpLocks noChangeShapeType="1"/>
            <a:stCxn id="6153" idx="3"/>
            <a:endCxn id="6149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AutoShape 10">
            <a:extLst>
              <a:ext uri="{FF2B5EF4-FFF2-40B4-BE49-F238E27FC236}">
                <a16:creationId xmlns:a16="http://schemas.microsoft.com/office/drawing/2014/main" id="{92AAB9C2-935A-C3A2-38AC-8B8CF391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6154" name="AutoShape 11">
            <a:extLst>
              <a:ext uri="{FF2B5EF4-FFF2-40B4-BE49-F238E27FC236}">
                <a16:creationId xmlns:a16="http://schemas.microsoft.com/office/drawing/2014/main" id="{77643DC4-39E1-F221-D02A-F4F6D6AD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6155" name="AutoShape 12">
            <a:extLst>
              <a:ext uri="{FF2B5EF4-FFF2-40B4-BE49-F238E27FC236}">
                <a16:creationId xmlns:a16="http://schemas.microsoft.com/office/drawing/2014/main" id="{A3143119-C084-7B35-A2D3-8E715E636C37}"/>
              </a:ext>
            </a:extLst>
          </p:cNvPr>
          <p:cNvCxnSpPr>
            <a:cxnSpLocks noChangeShapeType="1"/>
            <a:stCxn id="6150" idx="3"/>
            <a:endCxn id="615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AutoShape 13">
            <a:extLst>
              <a:ext uri="{FF2B5EF4-FFF2-40B4-BE49-F238E27FC236}">
                <a16:creationId xmlns:a16="http://schemas.microsoft.com/office/drawing/2014/main" id="{E49271FE-FF3C-E405-8BCF-68068327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6157" name="AutoShape 14">
            <a:extLst>
              <a:ext uri="{FF2B5EF4-FFF2-40B4-BE49-F238E27FC236}">
                <a16:creationId xmlns:a16="http://schemas.microsoft.com/office/drawing/2014/main" id="{E52A0F42-6DD9-5E20-C307-D3676FA3126E}"/>
              </a:ext>
            </a:extLst>
          </p:cNvPr>
          <p:cNvCxnSpPr>
            <a:cxnSpLocks noChangeShapeType="1"/>
            <a:stCxn id="6158" idx="3"/>
            <a:endCxn id="615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AutoShape 15">
            <a:extLst>
              <a:ext uri="{FF2B5EF4-FFF2-40B4-BE49-F238E27FC236}">
                <a16:creationId xmlns:a16="http://schemas.microsoft.com/office/drawing/2014/main" id="{179957FB-168B-9F49-E1DA-B1DCD963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DBF5BBAF-B40A-E930-2410-33D98B5EE600}"/>
              </a:ext>
            </a:extLst>
          </p:cNvPr>
          <p:cNvCxnSpPr>
            <a:cxnSpLocks noChangeShapeType="1"/>
            <a:stCxn id="6154" idx="3"/>
            <a:endCxn id="6153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14701F92-A4EB-4730-F2EC-B3467CB967BB}"/>
              </a:ext>
            </a:extLst>
          </p:cNvPr>
          <p:cNvCxnSpPr>
            <a:cxnSpLocks noChangeShapeType="1"/>
            <a:stCxn id="6149" idx="3"/>
            <a:endCxn id="6158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E43EF8-656C-E597-A07E-053C51566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Lexical Analyzer (Scanner)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2E2ABE-501F-D904-1503-BFB37A22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lexical analyzer translates a source program into a stream of lexical </a:t>
            </a:r>
            <a:r>
              <a:rPr lang="en-US" altLang="zh-CN" sz="2800">
                <a:solidFill>
                  <a:schemeClr val="folHlink"/>
                </a:solidFill>
              </a:rPr>
              <a:t>tokens</a:t>
            </a:r>
          </a:p>
          <a:p>
            <a:pPr lvl="1" eaLnBrk="1" hangingPunct="1"/>
            <a:r>
              <a:rPr lang="en-US" altLang="zh-CN" sz="2400"/>
              <a:t>Source program:</a:t>
            </a:r>
          </a:p>
          <a:p>
            <a:pPr lvl="2" eaLnBrk="1" hangingPunct="1"/>
            <a:r>
              <a:rPr lang="en-US" altLang="zh-CN" sz="2000"/>
              <a:t>stream of characters</a:t>
            </a:r>
          </a:p>
          <a:p>
            <a:pPr lvl="2" eaLnBrk="1" hangingPunct="1"/>
            <a:r>
              <a:rPr lang="en-US" altLang="zh-CN" sz="2000"/>
              <a:t>Different character set (ASCII, Unicode, or </a:t>
            </a:r>
            <a:r>
              <a:rPr lang="en-US" altLang="zh-CN" sz="2000">
                <a:latin typeface="Verdana" panose="020B0604030504040204" pitchFamily="34" charset="0"/>
              </a:rPr>
              <a:t>…</a:t>
            </a:r>
            <a:r>
              <a:rPr lang="en-US" altLang="zh-CN" sz="2000"/>
              <a:t>) </a:t>
            </a:r>
          </a:p>
          <a:p>
            <a:pPr lvl="1" eaLnBrk="1" hangingPunct="1"/>
            <a:r>
              <a:rPr lang="en-US" altLang="zh-CN" sz="2400"/>
              <a:t>Lexical token:</a:t>
            </a:r>
          </a:p>
          <a:p>
            <a:pPr lvl="2" eaLnBrk="1" hangingPunct="1"/>
            <a:r>
              <a:rPr lang="en-US" altLang="zh-CN" sz="2000"/>
              <a:t>compiler internal data structure</a:t>
            </a:r>
          </a:p>
          <a:p>
            <a:pPr lvl="2" eaLnBrk="1" hangingPunct="1"/>
            <a:r>
              <a:rPr lang="en-US" altLang="zh-CN" sz="2000"/>
              <a:t>represents the occurrence of a terminal symbol</a:t>
            </a:r>
          </a:p>
          <a:p>
            <a:pPr lvl="2" eaLnBrk="1" hangingPunct="1"/>
            <a:r>
              <a:rPr lang="en-US" altLang="zh-CN" sz="2000"/>
              <a:t>vary from compiler to compiler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79F2C11-FB09-ED9C-5F7E-0B48DC794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8195" name="AutoShape 4">
            <a:extLst>
              <a:ext uri="{FF2B5EF4-FFF2-40B4-BE49-F238E27FC236}">
                <a16:creationId xmlns:a16="http://schemas.microsoft.com/office/drawing/2014/main" id="{11144744-06F8-6937-00D0-AB5A3590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character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sequence</a:t>
            </a:r>
          </a:p>
        </p:txBody>
      </p:sp>
      <p:sp>
        <p:nvSpPr>
          <p:cNvPr id="8196" name="AutoShape 5">
            <a:extLst>
              <a:ext uri="{FF2B5EF4-FFF2-40B4-BE49-F238E27FC236}">
                <a16:creationId xmlns:a16="http://schemas.microsoft.com/office/drawing/2014/main" id="{5B3CFFED-EA33-CF22-7E8E-709308CE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token sequence</a:t>
            </a:r>
          </a:p>
        </p:txBody>
      </p:sp>
      <p:sp>
        <p:nvSpPr>
          <p:cNvPr id="8197" name="AutoShape 6">
            <a:extLst>
              <a:ext uri="{FF2B5EF4-FFF2-40B4-BE49-F238E27FC236}">
                <a16:creationId xmlns:a16="http://schemas.microsoft.com/office/drawing/2014/main" id="{7C53AFF7-0101-2218-6799-76A1DCBD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lexical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analyzer</a:t>
            </a:r>
          </a:p>
        </p:txBody>
      </p:sp>
      <p:cxnSp>
        <p:nvCxnSpPr>
          <p:cNvPr id="8198" name="AutoShape 7">
            <a:extLst>
              <a:ext uri="{FF2B5EF4-FFF2-40B4-BE49-F238E27FC236}">
                <a16:creationId xmlns:a16="http://schemas.microsoft.com/office/drawing/2014/main" id="{5CC4E972-A507-537C-92ED-BC4171C6608C}"/>
              </a:ext>
            </a:extLst>
          </p:cNvPr>
          <p:cNvCxnSpPr>
            <a:cxnSpLocks noChangeShapeType="1"/>
            <a:stCxn id="8195" idx="3"/>
            <a:endCxn id="8197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8">
            <a:extLst>
              <a:ext uri="{FF2B5EF4-FFF2-40B4-BE49-F238E27FC236}">
                <a16:creationId xmlns:a16="http://schemas.microsoft.com/office/drawing/2014/main" id="{1BF25028-D08E-72A9-2CFB-4F9A72182097}"/>
              </a:ext>
            </a:extLst>
          </p:cNvPr>
          <p:cNvCxnSpPr>
            <a:cxnSpLocks noChangeShapeType="1"/>
            <a:stCxn id="8197" idx="3"/>
            <a:endCxn id="8196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18437C-E598-6911-8D98-1BCD9B96D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1C42BFC-CD9B-114A-A827-A4583E3AB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B1CF9FD-F792-8F6C-B167-CEE59EA9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2317750" cy="13112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(x &gt; 5)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y = “hello”;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z = 1;</a:t>
            </a: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1143E142-DE3E-7DC6-D538-6282E288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4549775"/>
            <a:ext cx="7913687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IF LPAREN IDENT(x) GT INT(5) RPAREN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 IDENT(y) ASSIGN STRING(“hello”) SEMICOLON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 IDENT(z) ASSIGN INT(1) SEMICOLON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EOF</a:t>
            </a:r>
          </a:p>
        </p:txBody>
      </p:sp>
      <p:sp>
        <p:nvSpPr>
          <p:cNvPr id="197638" name="AutoShape 6">
            <a:extLst>
              <a:ext uri="{FF2B5EF4-FFF2-40B4-BE49-F238E27FC236}">
                <a16:creationId xmlns:a16="http://schemas.microsoft.com/office/drawing/2014/main" id="{DF7E5983-1A4B-FDA6-15B5-8019E2F5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43338"/>
            <a:ext cx="2286000" cy="6524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/>
              <a:t>lexical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animBg="1"/>
      <p:bldP spid="1976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9B538E9-83C8-8CCA-A232-C154ED9D2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Scanner Implementations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D7226EE-1311-283D-2918-E06019F1E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Write a scanner by hand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boring, error-prone, and too much 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see dragon-book section 3.4 for the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nevertheless, many compilers use this approach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/>
              <a:t>gcc, clang, </a:t>
            </a:r>
            <a:r>
              <a:rPr lang="en-US" altLang="zh-CN" sz="1800">
                <a:latin typeface="Arial" panose="020B0604020202020204" pitchFamily="34" charset="0"/>
              </a:rPr>
              <a:t>…</a:t>
            </a:r>
            <a:endParaRPr lang="en-US" altLang="zh-CN" sz="18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Automatic lexer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Quick, easy and happy, fast prototype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We start with the first approach, and discuss the second one later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D6112CD-2C80-A566-14AF-DE8D30F38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Token, Pattern, and Lexeme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8A26DA2-D291-95D0-D144-11ECAA26F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Token: think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kind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say, in C, we have: identifiers, integers, floats, various key words,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Pattern: think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form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in C, an identifier starts with letter and followed by zero or more identifiers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Lexeme: think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one instance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tiger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a valid C identifier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2820</TotalTime>
  <Words>988</Words>
  <Application>Microsoft Macintosh PowerPoint</Application>
  <PresentationFormat>全屏显示(4:3)</PresentationFormat>
  <Paragraphs>155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Tahoma</vt:lpstr>
      <vt:lpstr>宋体</vt:lpstr>
      <vt:lpstr>Arial</vt:lpstr>
      <vt:lpstr>Wingdings</vt:lpstr>
      <vt:lpstr>Verdana</vt:lpstr>
      <vt:lpstr>Courier New</vt:lpstr>
      <vt:lpstr>Blends</vt:lpstr>
      <vt:lpstr>Lexical Analysis (I)</vt:lpstr>
      <vt:lpstr>Compiler</vt:lpstr>
      <vt:lpstr>Front and Back Ends</vt:lpstr>
      <vt:lpstr>Front End</vt:lpstr>
      <vt:lpstr>Lexical Analyzer (Scanner)</vt:lpstr>
      <vt:lpstr>Conceptually</vt:lpstr>
      <vt:lpstr>Example</vt:lpstr>
      <vt:lpstr>Scanner Implementations</vt:lpstr>
      <vt:lpstr>Token, Pattern, and Lexeme</vt:lpstr>
      <vt:lpstr>So</vt:lpstr>
      <vt:lpstr>Regular Expression: History</vt:lpstr>
      <vt:lpstr>Basic Definitions</vt:lpstr>
      <vt:lpstr>Basic Problems</vt:lpstr>
      <vt:lpstr>Regular Expression (RE)</vt:lpstr>
      <vt:lpstr>Or more formally</vt:lpstr>
      <vt:lpstr>Example</vt:lpstr>
      <vt:lpstr>Syntax Sugar</vt:lpstr>
      <vt:lpstr>Example Revisited</vt:lpstr>
      <vt:lpstr>Ambiguous Rule</vt:lpstr>
      <vt:lpstr>Ambiguous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Lexing</dc:title>
  <dc:creator>Baojian Hua</dc:creator>
  <cp:lastModifiedBy>Microsoft Office User</cp:lastModifiedBy>
  <cp:revision>2568</cp:revision>
  <cp:lastPrinted>1601-01-01T00:00:00Z</cp:lastPrinted>
  <dcterms:created xsi:type="dcterms:W3CDTF">1601-01-01T00:00:00Z</dcterms:created>
  <dcterms:modified xsi:type="dcterms:W3CDTF">2024-03-14T02:03:24Z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