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13"/>
  </p:notesMasterIdLst>
  <p:handoutMasterIdLst>
    <p:handoutMasterId r:id="rId14"/>
  </p:handoutMasterIdLst>
  <p:sldIdLst>
    <p:sldId id="256" r:id="rId2"/>
    <p:sldId id="357" r:id="rId3"/>
    <p:sldId id="359" r:id="rId4"/>
    <p:sldId id="428" r:id="rId5"/>
    <p:sldId id="423" r:id="rId6"/>
    <p:sldId id="366" r:id="rId7"/>
    <p:sldId id="422" r:id="rId8"/>
    <p:sldId id="424" r:id="rId9"/>
    <p:sldId id="425" r:id="rId10"/>
    <p:sldId id="426" r:id="rId11"/>
    <p:sldId id="427" r:id="rId12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E04B209-D0CC-DC24-D22F-9B032D82705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C5A3B18-14C1-F931-6306-673CDC8FDF6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AB5C62B-8DF9-6022-E0AC-835AD97CF3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01DD9D3-F6FE-71BC-A61E-26B8E88ED27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BF26073F-9531-0542-8EC5-372CE4F50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4E601F0-2115-A5E5-4369-23270E31E93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04628C1-305C-2BDB-2EE6-30736036FC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B1D27F7-20E7-515C-C3EA-89755E21366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6EF9DC6F-EFD9-20D2-23A5-3E8E5B995DC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8AD6C641-449B-6EA5-0EF7-9A025EA42C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B1823DC5-7CBA-9000-39FE-E42D039FAD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E08E752-0DDE-DC4F-973A-37C237813F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C9CCE14-D9A0-97A2-4DA4-C66968964C17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9C01EFCA-FE2A-1D0B-DB80-EF31EB6DA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0E3F3FF8-512B-B484-FF0B-0C4F99429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9A186D89-4042-A4E8-1255-979F02B97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32AC43EA-CEE7-9EE2-918A-CBB377BDC9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1D1F47B-B638-1B31-3C77-744B30E32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8AFA92C-3807-248E-17C9-63466B8C5F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31C6ECFB-C961-1B12-AB87-85E809185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6D447AA3-34BD-6E94-FC1D-25151E6C6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0AC5858B-FD30-DD13-1A77-F8E8CBB1674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DE627D32-5F7F-11FB-C522-51144C9081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32FC1E8E-B5CF-21E7-F6D8-CFD22BB472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32B9CC95-55E7-4349-CAB7-36E5A8842E0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AA96AFF9-589F-B649-ADDB-AF688DF875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505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04B9C63-A786-2633-2FD2-7ACA68D1A0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5E36DBA-8B0E-37A9-9A84-FC925E721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596CD77-8DAC-9FDA-6A36-C970CB71F2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158F4-6254-7349-8064-8EA5658DA74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707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E61AD79-B56D-12C9-1018-24B565EB7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FCF5468-616B-816A-9598-F84FDE6951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AA951EA-2D31-BC9B-C245-8A5E87E553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DE40A-EFA9-BB40-9075-48A2832786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2ADFFF-533B-FCED-7A6C-D3961186A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509E347-4028-57C1-BEAE-48E87C07D0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374DB64-1EDE-CDA5-0ECA-03BABAB665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7454F2-6A59-B045-9427-AF9DA3707E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10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F60C62F4-BD65-C2A9-9E04-7915F49BD2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217E499-0991-8ADA-348B-62E4FDBF1B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BB1911B-BF65-03D0-F26E-5C88B8267B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3CB1C6-59E6-F244-998B-C786E78D145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1174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3BF00DB-3E9A-98F4-F9FE-7BBED76441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4A41AA0-B0FA-6F7A-AD06-921E33429F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8986554-875A-3F66-D129-9F287E5E92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17DB0F-FE55-2E4B-BFD6-281C328E35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700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F98365A-6D11-90B4-FF36-FFA3397889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CFF7167-8E92-0F63-3260-13AE28A48E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600A8875-106D-2AAF-0979-E9846434BEC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19364E-645F-BA46-BBFF-9CA9808AF5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30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C27131D9-F551-AABF-9356-A0E616909F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BC9FF334-43E1-4942-3CF4-41A16D3D9A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0C097BD-82D1-4941-D21E-F411878159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3D6796-713A-8E4D-83DB-90B1FD462B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31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26DBBB6-78B8-DF96-5E54-B5B306FFC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10F5BB55-8CE8-8BA2-3D2E-A21845DBF5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E4D2764-5AFA-DC05-4F09-3CED4417C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05D54C-6EAE-F441-9675-53564F1CDA7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606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BF928AC-7866-3080-EB03-3EDD457388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E56A157-2353-86D3-C297-966DE6412D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8C6DB25-1D9E-8C4B-2656-7ADCBE5DB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5F12F7-C007-4D4D-86C8-2A95773CD3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048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84BB6CAA-40FA-3B44-CBCC-5497A0B9CB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713AF81-AB87-644F-7CAE-6E5FEEFE79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74385B3-38F5-A102-DCD9-A15FEE520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48BB93-0B54-B24D-90F8-4EE02ECD9C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0651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D41402-80A7-A0E9-E491-0421F549FDE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E51AE7C-DA6F-045A-0350-BDDB174735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9F3A59C-4606-473B-9CE0-3DAFF5E7C6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AC6075C3-4DD0-E1E8-5F3A-528BBBBEF41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E75E6F1-90F8-FB25-1FDB-CD7E74A7FD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01E6DEF0-0EA9-F4D4-D946-75612CB470C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5998951-8625-84F9-6B4B-21D0B3A082F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67C3C341-ECFD-DF71-AB73-5B3069CC1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11874D7-6F7C-9E31-D597-9713FD30A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13D35DDB-53F1-ADFE-E974-64446AC583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CC0CE109-88FF-FFF7-B299-EBF8E3D6E4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3BBB9BA-22BD-466E-A62B-5393D70567D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D51F50E-D5E3-6247-B168-7A1D4DBD8FB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256FC21-26EA-4F92-8E39-DC76E58D886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Lexical Analysis (II)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803D746-9DA0-48DE-41A3-39EEFA6BB8F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02291A5-3374-C436-8A2C-720C10CF05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Complexity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6A28821-7692-E635-97A8-CDDEC6882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For most cases, the transition diagram algorithm complexity is </a:t>
            </a:r>
            <a:r>
              <a:rPr lang="en-US" altLang="zh-CN" sz="2800">
                <a:solidFill>
                  <a:srgbClr val="3333CC"/>
                </a:solidFill>
              </a:rPr>
              <a:t>O(N)</a:t>
            </a:r>
            <a:r>
              <a:rPr lang="en-US" altLang="zh-CN" sz="2800"/>
              <a:t>, where </a:t>
            </a:r>
            <a:r>
              <a:rPr lang="en-US" altLang="zh-CN" sz="2800">
                <a:solidFill>
                  <a:srgbClr val="3333CC"/>
                </a:solidFill>
              </a:rPr>
              <a:t>N </a:t>
            </a:r>
            <a:r>
              <a:rPr lang="en-US" altLang="zh-CN" sz="2800"/>
              <a:t>is the length of the input string</a:t>
            </a:r>
          </a:p>
          <a:p>
            <a:pPr lvl="1" eaLnBrk="1" hangingPunct="1"/>
            <a:r>
              <a:rPr lang="en-US" altLang="zh-CN" sz="2400"/>
              <a:t>Why?</a:t>
            </a:r>
          </a:p>
          <a:p>
            <a:pPr eaLnBrk="1" hangingPunct="1"/>
            <a:r>
              <a:rPr lang="en-US" altLang="zh-CN" sz="2800"/>
              <a:t>But for some cases, backtracking is required</a:t>
            </a:r>
          </a:p>
          <a:p>
            <a:pPr lvl="1" eaLnBrk="1" hangingPunct="1"/>
            <a:r>
              <a:rPr lang="en-US" altLang="zh-CN" sz="2400"/>
              <a:t>For instance: </a:t>
            </a:r>
          </a:p>
          <a:p>
            <a:pPr lvl="2" eaLnBrk="1" hangingPunct="1"/>
            <a:r>
              <a:rPr lang="en-US" altLang="zh-CN" sz="2000"/>
              <a:t>the RE is: </a:t>
            </a:r>
            <a:r>
              <a:rPr lang="en-US" altLang="zh-CN" sz="2000">
                <a:solidFill>
                  <a:srgbClr val="3333CC"/>
                </a:solidFill>
              </a:rPr>
              <a:t>a | a*b</a:t>
            </a:r>
          </a:p>
          <a:p>
            <a:pPr lvl="2" eaLnBrk="1" hangingPunct="1"/>
            <a:r>
              <a:rPr lang="en-US" altLang="zh-CN"/>
              <a:t>The input string is: </a:t>
            </a:r>
            <a:r>
              <a:rPr lang="en-US" altLang="zh-CN">
                <a:solidFill>
                  <a:srgbClr val="3333CC"/>
                </a:solidFill>
              </a:rPr>
              <a:t>aaaaaaaaaaaaaaaaaaa</a:t>
            </a:r>
            <a:endParaRPr lang="en-US" altLang="zh-CN" sz="1200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2ED0EC7-1193-2E77-AEA0-9FE5102D6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Backtracking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B5AC7E-73FE-8BCB-88CF-048303C4AA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RE: </a:t>
            </a:r>
            <a:r>
              <a:rPr lang="en-US" altLang="zh-CN">
                <a:solidFill>
                  <a:schemeClr val="tx2"/>
                </a:solidFill>
              </a:rPr>
              <a:t>a | a*b</a:t>
            </a:r>
          </a:p>
          <a:p>
            <a:pPr eaLnBrk="1" hangingPunct="1"/>
            <a:r>
              <a:rPr lang="en-US" altLang="zh-CN"/>
              <a:t>The Input string: </a:t>
            </a:r>
            <a:r>
              <a:rPr lang="en-US" altLang="zh-CN">
                <a:solidFill>
                  <a:schemeClr val="tx2"/>
                </a:solidFill>
              </a:rPr>
              <a:t>aaaaaaaaaaaaaaaaaaa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aaaaaaaaaaaaaaaaaaa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5F24323-C590-89FF-96C5-D33EC74D68D8}"/>
              </a:ext>
            </a:extLst>
          </p:cNvPr>
          <p:cNvCxnSpPr/>
          <p:nvPr/>
        </p:nvCxnSpPr>
        <p:spPr>
          <a:xfrm flipV="1">
            <a:off x="1295400" y="3429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BDF97E9-4C1C-5CC9-3C48-A7B5816566EC}"/>
              </a:ext>
            </a:extLst>
          </p:cNvPr>
          <p:cNvCxnSpPr/>
          <p:nvPr/>
        </p:nvCxnSpPr>
        <p:spPr>
          <a:xfrm>
            <a:off x="1447800" y="3505200"/>
            <a:ext cx="2667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16603F7-8A28-66F0-E78A-096BC47F7C11}"/>
              </a:ext>
            </a:extLst>
          </p:cNvPr>
          <p:cNvCxnSpPr/>
          <p:nvPr/>
        </p:nvCxnSpPr>
        <p:spPr>
          <a:xfrm flipV="1">
            <a:off x="1447800" y="3810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BEBD73F-34DD-9B69-290F-E7B565D763A9}"/>
              </a:ext>
            </a:extLst>
          </p:cNvPr>
          <p:cNvCxnSpPr/>
          <p:nvPr/>
        </p:nvCxnSpPr>
        <p:spPr>
          <a:xfrm>
            <a:off x="1600200" y="3886200"/>
            <a:ext cx="2514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7E0F7B1-282F-06BB-AE21-7B66FEE3ED63}"/>
              </a:ext>
            </a:extLst>
          </p:cNvPr>
          <p:cNvCxnSpPr/>
          <p:nvPr/>
        </p:nvCxnSpPr>
        <p:spPr>
          <a:xfrm flipV="1">
            <a:off x="1600200" y="41148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FBFBC67-EE23-54A8-3A94-50DED013A57A}"/>
              </a:ext>
            </a:extLst>
          </p:cNvPr>
          <p:cNvCxnSpPr/>
          <p:nvPr/>
        </p:nvCxnSpPr>
        <p:spPr>
          <a:xfrm>
            <a:off x="1752600" y="4191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22" name="TextBox 14">
            <a:extLst>
              <a:ext uri="{FF2B5EF4-FFF2-40B4-BE49-F238E27FC236}">
                <a16:creationId xmlns:a16="http://schemas.microsoft.com/office/drawing/2014/main" id="{FE628EAD-3EC1-1DDB-DFA6-B8EDC8E8CE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4196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777CF3-0978-D2AF-D2B0-3D89D35AF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876800"/>
            <a:ext cx="6248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Time complexity:</a:t>
            </a:r>
          </a:p>
          <a:p>
            <a:pPr eaLnBrk="1" hangingPunct="1"/>
            <a:r>
              <a:rPr lang="en-US" altLang="zh-CN"/>
              <a:t>O(N+(N-1)+...+1) = O(N^2)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C093C1-A4F4-F5E1-55C6-B4A5F7641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638800"/>
            <a:ext cx="6248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Good language design should not allow such REs...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694F927-01F5-4B05-06CB-1AFF8897E6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4">
            <a:extLst>
              <a:ext uri="{FF2B5EF4-FFF2-40B4-BE49-F238E27FC236}">
                <a16:creationId xmlns:a16="http://schemas.microsoft.com/office/drawing/2014/main" id="{6F041287-45A1-7FA4-75C5-D061A4E1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5">
            <a:extLst>
              <a:ext uri="{FF2B5EF4-FFF2-40B4-BE49-F238E27FC236}">
                <a16:creationId xmlns:a16="http://schemas.microsoft.com/office/drawing/2014/main" id="{2ABE9FFE-97D3-4BA0-689D-A91489DEA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209800"/>
            <a:ext cx="11430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9F7BA7DC-D678-32E1-611F-ADA70BD52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7">
            <a:extLst>
              <a:ext uri="{FF2B5EF4-FFF2-40B4-BE49-F238E27FC236}">
                <a16:creationId xmlns:a16="http://schemas.microsoft.com/office/drawing/2014/main" id="{EAB8E89D-8CC5-7927-FADD-6D475386C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0B6A9849-150E-2AE4-6CE8-8B837C0870E1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9">
            <a:extLst>
              <a:ext uri="{FF2B5EF4-FFF2-40B4-BE49-F238E27FC236}">
                <a16:creationId xmlns:a16="http://schemas.microsoft.com/office/drawing/2014/main" id="{519C7DED-7767-32B3-42D9-084D30F88A3A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10">
            <a:extLst>
              <a:ext uri="{FF2B5EF4-FFF2-40B4-BE49-F238E27FC236}">
                <a16:creationId xmlns:a16="http://schemas.microsoft.com/office/drawing/2014/main" id="{1A2FFC33-B9C8-C82C-AC25-8792B92A4A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1">
            <a:extLst>
              <a:ext uri="{FF2B5EF4-FFF2-40B4-BE49-F238E27FC236}">
                <a16:creationId xmlns:a16="http://schemas.microsoft.com/office/drawing/2014/main" id="{D52ED534-201F-C9F1-F1E7-F86D6F23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2">
            <a:extLst>
              <a:ext uri="{FF2B5EF4-FFF2-40B4-BE49-F238E27FC236}">
                <a16:creationId xmlns:a16="http://schemas.microsoft.com/office/drawing/2014/main" id="{CB0659DA-280C-3981-833D-F45FB055DC6F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3">
            <a:extLst>
              <a:ext uri="{FF2B5EF4-FFF2-40B4-BE49-F238E27FC236}">
                <a16:creationId xmlns:a16="http://schemas.microsoft.com/office/drawing/2014/main" id="{A114CFBD-09B1-EB2E-5ED9-9D76A68B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4">
            <a:extLst>
              <a:ext uri="{FF2B5EF4-FFF2-40B4-BE49-F238E27FC236}">
                <a16:creationId xmlns:a16="http://schemas.microsoft.com/office/drawing/2014/main" id="{23E66078-7D08-F8DC-4601-C6642214B519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5">
            <a:extLst>
              <a:ext uri="{FF2B5EF4-FFF2-40B4-BE49-F238E27FC236}">
                <a16:creationId xmlns:a16="http://schemas.microsoft.com/office/drawing/2014/main" id="{B949D553-625A-EAE6-A7FD-367EA9138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6">
            <a:extLst>
              <a:ext uri="{FF2B5EF4-FFF2-40B4-BE49-F238E27FC236}">
                <a16:creationId xmlns:a16="http://schemas.microsoft.com/office/drawing/2014/main" id="{B0E60B61-64C9-B388-7466-AB06AD28B6D8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7">
            <a:extLst>
              <a:ext uri="{FF2B5EF4-FFF2-40B4-BE49-F238E27FC236}">
                <a16:creationId xmlns:a16="http://schemas.microsoft.com/office/drawing/2014/main" id="{22B821CC-188F-021E-DBC4-42B81D173E7B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6D5E802-485A-D900-30B0-B289BA904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Lexical Analyzer (Scanner)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1D2CF8D-CFE1-0E12-91BE-448D91ECA8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A lexical analyzer translates a source program into a stream of lexical </a:t>
            </a:r>
            <a:r>
              <a:rPr lang="en-US" altLang="zh-CN" sz="2800">
                <a:solidFill>
                  <a:schemeClr val="folHlink"/>
                </a:solidFill>
              </a:rPr>
              <a:t>tokens</a:t>
            </a:r>
          </a:p>
          <a:p>
            <a:pPr lvl="1" eaLnBrk="1" hangingPunct="1"/>
            <a:r>
              <a:rPr lang="en-US" altLang="zh-CN" sz="2400"/>
              <a:t>Source program:</a:t>
            </a:r>
          </a:p>
          <a:p>
            <a:pPr lvl="2" eaLnBrk="1" hangingPunct="1"/>
            <a:r>
              <a:rPr lang="en-US" altLang="zh-CN" sz="2000"/>
              <a:t>stream of characters</a:t>
            </a:r>
          </a:p>
          <a:p>
            <a:pPr lvl="2" eaLnBrk="1" hangingPunct="1"/>
            <a:r>
              <a:rPr lang="en-US" altLang="zh-CN" sz="2000"/>
              <a:t>Different character set (ASCII, Unicode, or </a:t>
            </a:r>
            <a:r>
              <a:rPr lang="en-US" altLang="zh-CN" sz="2000">
                <a:latin typeface="Verdana" panose="020B0604030504040204" pitchFamily="34" charset="0"/>
              </a:rPr>
              <a:t>…</a:t>
            </a:r>
            <a:r>
              <a:rPr lang="en-US" altLang="zh-CN" sz="2000"/>
              <a:t>) </a:t>
            </a:r>
          </a:p>
          <a:p>
            <a:pPr lvl="1" eaLnBrk="1" hangingPunct="1"/>
            <a:r>
              <a:rPr lang="en-US" altLang="zh-CN" sz="2400"/>
              <a:t>Lexical token:</a:t>
            </a:r>
          </a:p>
          <a:p>
            <a:pPr lvl="2" eaLnBrk="1" hangingPunct="1"/>
            <a:r>
              <a:rPr lang="en-US" altLang="zh-CN" sz="2000"/>
              <a:t>compiler internal data structure</a:t>
            </a:r>
          </a:p>
          <a:p>
            <a:pPr lvl="2" eaLnBrk="1" hangingPunct="1"/>
            <a:r>
              <a:rPr lang="en-US" altLang="zh-CN" sz="2000"/>
              <a:t>represents the occurrence of a terminal symbol</a:t>
            </a:r>
          </a:p>
          <a:p>
            <a:pPr lvl="2" eaLnBrk="1" hangingPunct="1"/>
            <a:r>
              <a:rPr lang="en-US" altLang="zh-CN" sz="2000"/>
              <a:t>vary from compiler to compiler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550EF0-5616-2CF7-90C2-D6D49EAC5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Lexer Implementation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F71D60-549B-5A38-09DE-0B761A70B8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Options:</a:t>
            </a:r>
          </a:p>
          <a:p>
            <a:pPr lvl="1"/>
            <a:r>
              <a:rPr lang="en-US" altLang="zh-CN"/>
              <a:t>Hand crafted lexer</a:t>
            </a:r>
          </a:p>
          <a:p>
            <a:pPr lvl="1"/>
            <a:r>
              <a:rPr lang="en-US" altLang="zh-CN"/>
              <a:t>Automatic lexer generator</a:t>
            </a:r>
          </a:p>
          <a:p>
            <a:r>
              <a:rPr lang="en-US" altLang="zh-CN"/>
              <a:t>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ve discussed the first approach, now we continue to discuss the second one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5556BF2-9A52-915F-FB26-7D5BB0CF8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Token data structure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BB2D9B1-0262-1AE2-9A3F-CDC84A63F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 C/C++: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enum Token_kind{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ID, NUM, LT, ...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Token{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Token_kind kind;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string lexeme;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C9580FC-E21B-AF6A-E588-B377956A01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Hand written scanner: Transition Diagram algorithm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646162D-A906-F792-39BF-DC0ACE745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transition diagram algorithm</a:t>
            </a:r>
          </a:p>
          <a:p>
            <a:pPr eaLnBrk="1" hangingPunct="1"/>
            <a:r>
              <a:rPr lang="en-US" altLang="zh-CN"/>
              <a:t>Basic idea:</a:t>
            </a:r>
          </a:p>
        </p:txBody>
      </p:sp>
      <p:sp>
        <p:nvSpPr>
          <p:cNvPr id="8196" name="Oval 21">
            <a:extLst>
              <a:ext uri="{FF2B5EF4-FFF2-40B4-BE49-F238E27FC236}">
                <a16:creationId xmlns:a16="http://schemas.microsoft.com/office/drawing/2014/main" id="{693205A9-A12F-0BE7-B3E2-FDE420AA1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57625"/>
            <a:ext cx="6889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8197" name="Line 22">
            <a:extLst>
              <a:ext uri="{FF2B5EF4-FFF2-40B4-BE49-F238E27FC236}">
                <a16:creationId xmlns:a16="http://schemas.microsoft.com/office/drawing/2014/main" id="{A05D5282-1816-3282-79C5-378BEBB8D4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0862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23">
            <a:extLst>
              <a:ext uri="{FF2B5EF4-FFF2-40B4-BE49-F238E27FC236}">
                <a16:creationId xmlns:a16="http://schemas.microsoft.com/office/drawing/2014/main" id="{CD80A7CA-C58F-7150-C6C6-6C9000700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3629025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24">
            <a:extLst>
              <a:ext uri="{FF2B5EF4-FFF2-40B4-BE49-F238E27FC236}">
                <a16:creationId xmlns:a16="http://schemas.microsoft.com/office/drawing/2014/main" id="{BC58A306-C60A-F18D-86FA-06E4FDD11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171825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start</a:t>
            </a:r>
          </a:p>
        </p:txBody>
      </p:sp>
      <p:sp>
        <p:nvSpPr>
          <p:cNvPr id="8200" name="Oval 32">
            <a:extLst>
              <a:ext uri="{FF2B5EF4-FFF2-40B4-BE49-F238E27FC236}">
                <a16:creationId xmlns:a16="http://schemas.microsoft.com/office/drawing/2014/main" id="{AA78EAF3-4C59-F58D-ADBC-A8C9B706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3881438"/>
            <a:ext cx="762000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id</a:t>
            </a:r>
          </a:p>
        </p:txBody>
      </p:sp>
      <p:sp>
        <p:nvSpPr>
          <p:cNvPr id="8201" name="Text Box 24">
            <a:extLst>
              <a:ext uri="{FF2B5EF4-FFF2-40B4-BE49-F238E27FC236}">
                <a16:creationId xmlns:a16="http://schemas.microsoft.com/office/drawing/2014/main" id="{27DDF0CE-AA58-7F11-F7EA-DF12EFBE0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581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[a-z]</a:t>
            </a:r>
          </a:p>
        </p:txBody>
      </p:sp>
      <p:sp>
        <p:nvSpPr>
          <p:cNvPr id="8202" name="Oval 32">
            <a:extLst>
              <a:ext uri="{FF2B5EF4-FFF2-40B4-BE49-F238E27FC236}">
                <a16:creationId xmlns:a16="http://schemas.microsoft.com/office/drawing/2014/main" id="{82BCA6D5-FC34-602B-BB5E-3B2C428F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4795838"/>
            <a:ext cx="7651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num</a:t>
            </a:r>
          </a:p>
        </p:txBody>
      </p:sp>
      <p:sp>
        <p:nvSpPr>
          <p:cNvPr id="8203" name="Line 23">
            <a:extLst>
              <a:ext uri="{FF2B5EF4-FFF2-40B4-BE49-F238E27FC236}">
                <a16:creationId xmlns:a16="http://schemas.microsoft.com/office/drawing/2014/main" id="{AB27DE8D-D3D9-E583-695B-B5EBE49D00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267200"/>
            <a:ext cx="1066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24">
            <a:extLst>
              <a:ext uri="{FF2B5EF4-FFF2-40B4-BE49-F238E27FC236}">
                <a16:creationId xmlns:a16="http://schemas.microsoft.com/office/drawing/2014/main" id="{3F8B6B90-67E7-38B9-F428-D12101F29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191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[0-9]</a:t>
            </a:r>
          </a:p>
        </p:txBody>
      </p:sp>
      <p:sp>
        <p:nvSpPr>
          <p:cNvPr id="8205" name="Oval 32">
            <a:extLst>
              <a:ext uri="{FF2B5EF4-FFF2-40B4-BE49-F238E27FC236}">
                <a16:creationId xmlns:a16="http://schemas.microsoft.com/office/drawing/2014/main" id="{2144352D-99BA-67E6-21F4-B39B70E47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5225" y="5710238"/>
            <a:ext cx="7651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rel_op</a:t>
            </a:r>
          </a:p>
        </p:txBody>
      </p:sp>
      <p:sp>
        <p:nvSpPr>
          <p:cNvPr id="8206" name="Line 23">
            <a:extLst>
              <a:ext uri="{FF2B5EF4-FFF2-40B4-BE49-F238E27FC236}">
                <a16:creationId xmlns:a16="http://schemas.microsoft.com/office/drawing/2014/main" id="{5BB8FD62-38CB-30BF-9A28-BAFEC06AB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343400"/>
            <a:ext cx="1219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Text Box 24">
            <a:extLst>
              <a:ext uri="{FF2B5EF4-FFF2-40B4-BE49-F238E27FC236}">
                <a16:creationId xmlns:a16="http://schemas.microsoft.com/office/drawing/2014/main" id="{A2CC0A15-6227-BB2A-FF9E-42E5F4D5A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105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    &lt;</a:t>
            </a:r>
          </a:p>
        </p:txBody>
      </p:sp>
      <p:sp>
        <p:nvSpPr>
          <p:cNvPr id="8208" name="Line 23">
            <a:extLst>
              <a:ext uri="{FF2B5EF4-FFF2-40B4-BE49-F238E27FC236}">
                <a16:creationId xmlns:a16="http://schemas.microsoft.com/office/drawing/2014/main" id="{15DC863A-1867-0AD7-E848-4CB9848C11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4200" y="2754313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Freeform 31">
            <a:extLst>
              <a:ext uri="{FF2B5EF4-FFF2-40B4-BE49-F238E27FC236}">
                <a16:creationId xmlns:a16="http://schemas.microsoft.com/office/drawing/2014/main" id="{C57E945E-B313-614C-2382-2AABB2F8BCCC}"/>
              </a:ext>
            </a:extLst>
          </p:cNvPr>
          <p:cNvSpPr>
            <a:spLocks/>
          </p:cNvSpPr>
          <p:nvPr/>
        </p:nvSpPr>
        <p:spPr bwMode="auto">
          <a:xfrm>
            <a:off x="4292600" y="3516313"/>
            <a:ext cx="863600" cy="596900"/>
          </a:xfrm>
          <a:custGeom>
            <a:avLst/>
            <a:gdLst>
              <a:gd name="T0" fmla="*/ 2147483647 w 544"/>
              <a:gd name="T1" fmla="*/ 0 h 376"/>
              <a:gd name="T2" fmla="*/ 2147483647 w 544"/>
              <a:gd name="T3" fmla="*/ 2147483647 h 376"/>
              <a:gd name="T4" fmla="*/ 2147483647 w 544"/>
              <a:gd name="T5" fmla="*/ 2147483647 h 376"/>
              <a:gd name="T6" fmla="*/ 2147483647 w 544"/>
              <a:gd name="T7" fmla="*/ 0 h 376"/>
              <a:gd name="T8" fmla="*/ 0 60000 65536"/>
              <a:gd name="T9" fmla="*/ 0 60000 65536"/>
              <a:gd name="T10" fmla="*/ 0 60000 65536"/>
              <a:gd name="T11" fmla="*/ 0 60000 65536"/>
              <a:gd name="T12" fmla="*/ 0 w 544"/>
              <a:gd name="T13" fmla="*/ 0 h 376"/>
              <a:gd name="T14" fmla="*/ 544 w 544"/>
              <a:gd name="T15" fmla="*/ 376 h 3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44" h="376">
                <a:moveTo>
                  <a:pt x="192" y="0"/>
                </a:moveTo>
                <a:cubicBezTo>
                  <a:pt x="96" y="92"/>
                  <a:pt x="0" y="184"/>
                  <a:pt x="48" y="240"/>
                </a:cubicBezTo>
                <a:cubicBezTo>
                  <a:pt x="96" y="296"/>
                  <a:pt x="416" y="376"/>
                  <a:pt x="480" y="336"/>
                </a:cubicBezTo>
                <a:cubicBezTo>
                  <a:pt x="544" y="296"/>
                  <a:pt x="440" y="56"/>
                  <a:pt x="432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0" name="Text Box 32">
            <a:extLst>
              <a:ext uri="{FF2B5EF4-FFF2-40B4-BE49-F238E27FC236}">
                <a16:creationId xmlns:a16="http://schemas.microsoft.com/office/drawing/2014/main" id="{16048DE9-2093-34D7-C51A-E420C0FB8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4838" y="4022725"/>
            <a:ext cx="7159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sym typeface="Symbol" pitchFamily="2" charset="2"/>
              </a:rPr>
              <a:t>[a-z]</a:t>
            </a:r>
          </a:p>
        </p:txBody>
      </p:sp>
      <p:grpSp>
        <p:nvGrpSpPr>
          <p:cNvPr id="8211" name="Group 53">
            <a:extLst>
              <a:ext uri="{FF2B5EF4-FFF2-40B4-BE49-F238E27FC236}">
                <a16:creationId xmlns:a16="http://schemas.microsoft.com/office/drawing/2014/main" id="{85D5227E-E433-F25F-0C7C-9806FDE7D657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003550"/>
            <a:ext cx="685800" cy="577850"/>
            <a:chOff x="2112" y="1597"/>
            <a:chExt cx="432" cy="364"/>
          </a:xfrm>
        </p:grpSpPr>
        <p:sp>
          <p:nvSpPr>
            <p:cNvPr id="8236" name="Oval 54">
              <a:extLst>
                <a:ext uri="{FF2B5EF4-FFF2-40B4-BE49-F238E27FC236}">
                  <a16:creationId xmlns:a16="http://schemas.microsoft.com/office/drawing/2014/main" id="{FA7C58D8-87B0-1281-B52C-6CF88B85DE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7" name="Oval 55">
              <a:extLst>
                <a:ext uri="{FF2B5EF4-FFF2-40B4-BE49-F238E27FC236}">
                  <a16:creationId xmlns:a16="http://schemas.microsoft.com/office/drawing/2014/main" id="{AA056FD3-2970-9EC3-1370-026C586D1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latin typeface="Verdana" panose="020B0604030504040204" pitchFamily="34" charset="0"/>
              </a:endParaRPr>
            </a:p>
          </p:txBody>
        </p:sp>
      </p:grpSp>
      <p:sp>
        <p:nvSpPr>
          <p:cNvPr id="8212" name="Line 23">
            <a:extLst>
              <a:ext uri="{FF2B5EF4-FFF2-40B4-BE49-F238E27FC236}">
                <a16:creationId xmlns:a16="http://schemas.microsoft.com/office/drawing/2014/main" id="{2E901795-9941-CC63-7777-48BEA520ADC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68800" y="4735513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3" name="Oval 32">
            <a:extLst>
              <a:ext uri="{FF2B5EF4-FFF2-40B4-BE49-F238E27FC236}">
                <a16:creationId xmlns:a16="http://schemas.microsoft.com/office/drawing/2014/main" id="{DE5ACD11-9D03-2DF8-693A-F9ADE4739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048000"/>
            <a:ext cx="762000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id</a:t>
            </a:r>
          </a:p>
        </p:txBody>
      </p:sp>
      <p:sp>
        <p:nvSpPr>
          <p:cNvPr id="8214" name="Line 22">
            <a:extLst>
              <a:ext uri="{FF2B5EF4-FFF2-40B4-BE49-F238E27FC236}">
                <a16:creationId xmlns:a16="http://schemas.microsoft.com/office/drawing/2014/main" id="{6EEC6FB8-3E73-BDF2-64E8-A12C3F9D73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3242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5" name="Text Box 24">
            <a:extLst>
              <a:ext uri="{FF2B5EF4-FFF2-40B4-BE49-F238E27FC236}">
                <a16:creationId xmlns:a16="http://schemas.microsoft.com/office/drawing/2014/main" id="{3AB8906B-E2D5-DB06-B9F0-108437C3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819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other</a:t>
            </a:r>
          </a:p>
        </p:txBody>
      </p:sp>
      <p:sp>
        <p:nvSpPr>
          <p:cNvPr id="8216" name="Text Box 24">
            <a:extLst>
              <a:ext uri="{FF2B5EF4-FFF2-40B4-BE49-F238E27FC236}">
                <a16:creationId xmlns:a16="http://schemas.microsoft.com/office/drawing/2014/main" id="{44E039FB-5F19-05BB-1E32-9A7B2269E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1242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return(ID)</a:t>
            </a:r>
          </a:p>
        </p:txBody>
      </p:sp>
      <p:sp>
        <p:nvSpPr>
          <p:cNvPr id="8217" name="Oval 32">
            <a:extLst>
              <a:ext uri="{FF2B5EF4-FFF2-40B4-BE49-F238E27FC236}">
                <a16:creationId xmlns:a16="http://schemas.microsoft.com/office/drawing/2014/main" id="{37B8BC59-5300-6E8C-D6BC-2282C95F0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029200"/>
            <a:ext cx="7651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rel_op</a:t>
            </a:r>
          </a:p>
        </p:txBody>
      </p:sp>
      <p:grpSp>
        <p:nvGrpSpPr>
          <p:cNvPr id="8218" name="Group 53">
            <a:extLst>
              <a:ext uri="{FF2B5EF4-FFF2-40B4-BE49-F238E27FC236}">
                <a16:creationId xmlns:a16="http://schemas.microsoft.com/office/drawing/2014/main" id="{B1540ACD-48CD-9F8E-4A18-1556EC9F7D59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908550"/>
            <a:ext cx="685800" cy="577850"/>
            <a:chOff x="2112" y="1597"/>
            <a:chExt cx="432" cy="364"/>
          </a:xfrm>
        </p:grpSpPr>
        <p:sp>
          <p:nvSpPr>
            <p:cNvPr id="8234" name="Oval 54">
              <a:extLst>
                <a:ext uri="{FF2B5EF4-FFF2-40B4-BE49-F238E27FC236}">
                  <a16:creationId xmlns:a16="http://schemas.microsoft.com/office/drawing/2014/main" id="{ABAFF24A-D371-1F34-CE03-104C0FBC23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5" name="Oval 55">
              <a:extLst>
                <a:ext uri="{FF2B5EF4-FFF2-40B4-BE49-F238E27FC236}">
                  <a16:creationId xmlns:a16="http://schemas.microsoft.com/office/drawing/2014/main" id="{5A2FBA43-317E-7FCB-1E5A-026F89FAC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latin typeface="Verdana" panose="020B0604030504040204" pitchFamily="34" charset="0"/>
              </a:endParaRPr>
            </a:p>
          </p:txBody>
        </p:sp>
      </p:grpSp>
      <p:sp>
        <p:nvSpPr>
          <p:cNvPr id="8219" name="Line 22">
            <a:extLst>
              <a:ext uri="{FF2B5EF4-FFF2-40B4-BE49-F238E27FC236}">
                <a16:creationId xmlns:a16="http://schemas.microsoft.com/office/drawing/2014/main" id="{9E9E7022-C832-B35E-6D58-64A8B34166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2292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0" name="Text Box 24">
            <a:extLst>
              <a:ext uri="{FF2B5EF4-FFF2-40B4-BE49-F238E27FC236}">
                <a16:creationId xmlns:a16="http://schemas.microsoft.com/office/drawing/2014/main" id="{BB986D30-D547-FE70-E959-2575FE5B1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724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=</a:t>
            </a:r>
          </a:p>
        </p:txBody>
      </p:sp>
      <p:sp>
        <p:nvSpPr>
          <p:cNvPr id="8221" name="Text Box 24">
            <a:extLst>
              <a:ext uri="{FF2B5EF4-FFF2-40B4-BE49-F238E27FC236}">
                <a16:creationId xmlns:a16="http://schemas.microsoft.com/office/drawing/2014/main" id="{8FC5DC4E-F02E-A009-901A-A264663B1C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292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return(LE)</a:t>
            </a:r>
          </a:p>
        </p:txBody>
      </p:sp>
      <p:sp>
        <p:nvSpPr>
          <p:cNvPr id="8222" name="Line 23">
            <a:extLst>
              <a:ext uri="{FF2B5EF4-FFF2-40B4-BE49-F238E27FC236}">
                <a16:creationId xmlns:a16="http://schemas.microsoft.com/office/drawing/2014/main" id="{ADF836FA-90D4-046B-D0F2-7D4A433D30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486400"/>
            <a:ext cx="1219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3" name="Text Box 24">
            <a:extLst>
              <a:ext uri="{FF2B5EF4-FFF2-40B4-BE49-F238E27FC236}">
                <a16:creationId xmlns:a16="http://schemas.microsoft.com/office/drawing/2014/main" id="{97919853-CE46-3D9C-0915-2A0EFDA81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334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&gt;</a:t>
            </a:r>
          </a:p>
        </p:txBody>
      </p:sp>
      <p:grpSp>
        <p:nvGrpSpPr>
          <p:cNvPr id="8224" name="Group 53">
            <a:extLst>
              <a:ext uri="{FF2B5EF4-FFF2-40B4-BE49-F238E27FC236}">
                <a16:creationId xmlns:a16="http://schemas.microsoft.com/office/drawing/2014/main" id="{8C186D3A-FA33-639A-5457-2C291E1C8C5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562600"/>
            <a:ext cx="685800" cy="577850"/>
            <a:chOff x="2112" y="1597"/>
            <a:chExt cx="432" cy="364"/>
          </a:xfrm>
        </p:grpSpPr>
        <p:sp>
          <p:nvSpPr>
            <p:cNvPr id="8232" name="Oval 54">
              <a:extLst>
                <a:ext uri="{FF2B5EF4-FFF2-40B4-BE49-F238E27FC236}">
                  <a16:creationId xmlns:a16="http://schemas.microsoft.com/office/drawing/2014/main" id="{CBB1DF58-3C58-0BC1-948E-BA1CAC0F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3" name="Oval 55">
              <a:extLst>
                <a:ext uri="{FF2B5EF4-FFF2-40B4-BE49-F238E27FC236}">
                  <a16:creationId xmlns:a16="http://schemas.microsoft.com/office/drawing/2014/main" id="{1BD69035-41B4-C052-718B-2D83F54EF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latin typeface="Verdana" panose="020B0604030504040204" pitchFamily="34" charset="0"/>
              </a:endParaRPr>
            </a:p>
          </p:txBody>
        </p:sp>
      </p:grpSp>
      <p:sp>
        <p:nvSpPr>
          <p:cNvPr id="8225" name="Text Box 24">
            <a:extLst>
              <a:ext uri="{FF2B5EF4-FFF2-40B4-BE49-F238E27FC236}">
                <a16:creationId xmlns:a16="http://schemas.microsoft.com/office/drawing/2014/main" id="{18B204F4-CE1B-A3CE-1A73-F419091C6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63880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return(NE)</a:t>
            </a:r>
          </a:p>
        </p:txBody>
      </p:sp>
      <p:sp>
        <p:nvSpPr>
          <p:cNvPr id="8226" name="Line 23">
            <a:extLst>
              <a:ext uri="{FF2B5EF4-FFF2-40B4-BE49-F238E27FC236}">
                <a16:creationId xmlns:a16="http://schemas.microsoft.com/office/drawing/2014/main" id="{7DDD84E7-8C50-6066-60DC-7AA5960490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5486400"/>
            <a:ext cx="1371600" cy="946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27" name="Text Box 24">
            <a:extLst>
              <a:ext uri="{FF2B5EF4-FFF2-40B4-BE49-F238E27FC236}">
                <a16:creationId xmlns:a16="http://schemas.microsoft.com/office/drawing/2014/main" id="{38C62D20-5FDB-F74F-F93F-10250A115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9436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other</a:t>
            </a:r>
          </a:p>
        </p:txBody>
      </p:sp>
      <p:grpSp>
        <p:nvGrpSpPr>
          <p:cNvPr id="8228" name="Group 53">
            <a:extLst>
              <a:ext uri="{FF2B5EF4-FFF2-40B4-BE49-F238E27FC236}">
                <a16:creationId xmlns:a16="http://schemas.microsoft.com/office/drawing/2014/main" id="{D3CA3C9A-F780-1BC3-3F9B-0161B35D3FB8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6248400"/>
            <a:ext cx="685800" cy="577850"/>
            <a:chOff x="2112" y="1597"/>
            <a:chExt cx="432" cy="364"/>
          </a:xfrm>
        </p:grpSpPr>
        <p:sp>
          <p:nvSpPr>
            <p:cNvPr id="8230" name="Oval 54">
              <a:extLst>
                <a:ext uri="{FF2B5EF4-FFF2-40B4-BE49-F238E27FC236}">
                  <a16:creationId xmlns:a16="http://schemas.microsoft.com/office/drawing/2014/main" id="{98D55E3E-904A-D844-0610-0E95055A4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597"/>
              <a:ext cx="432" cy="364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8231" name="Oval 55">
              <a:extLst>
                <a:ext uri="{FF2B5EF4-FFF2-40B4-BE49-F238E27FC236}">
                  <a16:creationId xmlns:a16="http://schemas.microsoft.com/office/drawing/2014/main" id="{FE62BF1F-F836-C789-D58A-78EA3F76F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632"/>
              <a:ext cx="338" cy="291"/>
            </a:xfrm>
            <a:prstGeom prst="ellipse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lang="en-US" altLang="zh-CN" sz="2000">
                <a:latin typeface="Verdana" panose="020B0604030504040204" pitchFamily="34" charset="0"/>
              </a:endParaRPr>
            </a:p>
          </p:txBody>
        </p:sp>
      </p:grpSp>
      <p:sp>
        <p:nvSpPr>
          <p:cNvPr id="8229" name="Text Box 24">
            <a:extLst>
              <a:ext uri="{FF2B5EF4-FFF2-40B4-BE49-F238E27FC236}">
                <a16:creationId xmlns:a16="http://schemas.microsoft.com/office/drawing/2014/main" id="{1CA9A24C-CBEA-67AE-ADB2-131AAE0D7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6280150"/>
            <a:ext cx="1905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return(LT)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B83B85-2AF8-D25E-92F5-F50D5DC0A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Transition Diagram algorithm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CFC0AD2-701E-704A-4D6B-DA639AE324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 transDiagram()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= nextChar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(); </a:t>
            </a:r>
            <a:r>
              <a:rPr lang="en-US" altLang="zh-CN" sz="2000" b="1">
                <a:latin typeface="Courier New" panose="02070309020205020404" pitchFamily="49" charset="0"/>
              </a:rPr>
              <a:t>// read next char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switch(ch){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‘a’..’z’: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while(ch=nextChar() == ‘a’..’z’)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ID;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	case ‘0’..’9’: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while(ch=nextChar() == ‘0’-’9’)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NUM;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// to be continued... 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zh-CN" altLang="zh-CN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D01879D8-5BBA-897A-66A2-4686697C29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jump-table based implementation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E4DCF1A-5004-9F9D-0663-76AEEBB57D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 (*)()jmpTable[] ={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[‘a’..’z’] label_id;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[‘0’..’9’] label_num;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[‘&lt;‘]      label_rel_op;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 label_id(){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while(...)...; </a:t>
            </a:r>
            <a:r>
              <a:rPr lang="en-US" altLang="zh-CN" sz="2000" b="1">
                <a:latin typeface="Courier New" panose="02070309020205020404" pitchFamily="49" charset="0"/>
              </a:rPr>
              <a:t>// as before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 label_num(){...}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 label_rel_op(){...}</a:t>
            </a:r>
          </a:p>
          <a:p>
            <a:pPr>
              <a:buFont typeface="Wingdings" pitchFamily="2" charset="0"/>
              <a:buNone/>
            </a:pPr>
            <a:endParaRPr lang="zh-CN" altLang="zh-CN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B7B1ED2-4723-391E-8B5B-5686E2A5E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 jump-table based implementation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1B67F2B-7DA4-12CD-23BE-32C320248A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Token transDiagram()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 = nextChar(); // read next char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jmpTable[ch]();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Oval 21">
            <a:extLst>
              <a:ext uri="{FF2B5EF4-FFF2-40B4-BE49-F238E27FC236}">
                <a16:creationId xmlns:a16="http://schemas.microsoft.com/office/drawing/2014/main" id="{6111E0FF-01E6-6AA8-B719-D51BC753A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57625"/>
            <a:ext cx="688975" cy="46196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 b="1">
                <a:latin typeface="Verdana" panose="020B0604030504040204" pitchFamily="34" charset="0"/>
              </a:rPr>
              <a:t> </a:t>
            </a:r>
          </a:p>
        </p:txBody>
      </p:sp>
      <p:sp>
        <p:nvSpPr>
          <p:cNvPr id="5" name="Line 22">
            <a:extLst>
              <a:ext uri="{FF2B5EF4-FFF2-40B4-BE49-F238E27FC236}">
                <a16:creationId xmlns:a16="http://schemas.microsoft.com/office/drawing/2014/main" id="{9F7C7BAC-ADFA-9A53-6EC7-4EE4C5835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4086225"/>
            <a:ext cx="91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Line 23">
            <a:extLst>
              <a:ext uri="{FF2B5EF4-FFF2-40B4-BE49-F238E27FC236}">
                <a16:creationId xmlns:a16="http://schemas.microsoft.com/office/drawing/2014/main" id="{954E13BA-F4D3-B2D0-2885-37B486EC61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629025"/>
            <a:ext cx="228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Text Box 24">
            <a:extLst>
              <a:ext uri="{FF2B5EF4-FFF2-40B4-BE49-F238E27FC236}">
                <a16:creationId xmlns:a16="http://schemas.microsoft.com/office/drawing/2014/main" id="{E95E01BE-22B4-FAC7-5886-B30171979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71825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transDiagram()</a:t>
            </a:r>
          </a:p>
        </p:txBody>
      </p:sp>
      <p:sp>
        <p:nvSpPr>
          <p:cNvPr id="8" name="Oval 32">
            <a:extLst>
              <a:ext uri="{FF2B5EF4-FFF2-40B4-BE49-F238E27FC236}">
                <a16:creationId xmlns:a16="http://schemas.microsoft.com/office/drawing/2014/main" id="{5D86C255-8D9C-AF18-3F22-50E232420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881438"/>
            <a:ext cx="762000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id</a:t>
            </a: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3AAAA2F9-DFD4-646F-E4E7-D21A90A08B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581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[a-z]</a:t>
            </a:r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0A18CB5F-6CB6-0F2A-95B0-AF5F1386A8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4795838"/>
            <a:ext cx="7651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num</a:t>
            </a:r>
          </a:p>
        </p:txBody>
      </p:sp>
      <p:sp>
        <p:nvSpPr>
          <p:cNvPr id="11" name="Line 23">
            <a:extLst>
              <a:ext uri="{FF2B5EF4-FFF2-40B4-BE49-F238E27FC236}">
                <a16:creationId xmlns:a16="http://schemas.microsoft.com/office/drawing/2014/main" id="{74EC716A-E9FE-FFA3-E5D0-FA8468872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267200"/>
            <a:ext cx="10668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Text Box 24">
            <a:extLst>
              <a:ext uri="{FF2B5EF4-FFF2-40B4-BE49-F238E27FC236}">
                <a16:creationId xmlns:a16="http://schemas.microsoft.com/office/drawing/2014/main" id="{6B030E1C-BB9E-8C2E-A60B-5012C983B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1910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[0-9]</a:t>
            </a:r>
          </a:p>
        </p:txBody>
      </p:sp>
      <p:sp>
        <p:nvSpPr>
          <p:cNvPr id="13" name="Oval 32">
            <a:extLst>
              <a:ext uri="{FF2B5EF4-FFF2-40B4-BE49-F238E27FC236}">
                <a16:creationId xmlns:a16="http://schemas.microsoft.com/office/drawing/2014/main" id="{39B8090F-F850-81BF-18AA-A6534ECDA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5710238"/>
            <a:ext cx="765175" cy="461962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latin typeface="Verdana" panose="020B0604030504040204" pitchFamily="34" charset="0"/>
              </a:rPr>
              <a:t> rel_op</a:t>
            </a:r>
          </a:p>
        </p:txBody>
      </p:sp>
      <p:sp>
        <p:nvSpPr>
          <p:cNvPr id="14" name="Line 23">
            <a:extLst>
              <a:ext uri="{FF2B5EF4-FFF2-40B4-BE49-F238E27FC236}">
                <a16:creationId xmlns:a16="http://schemas.microsoft.com/office/drawing/2014/main" id="{173F825A-A118-DBE9-998E-25B0EECED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43400"/>
            <a:ext cx="12192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4">
            <a:extLst>
              <a:ext uri="{FF2B5EF4-FFF2-40B4-BE49-F238E27FC236}">
                <a16:creationId xmlns:a16="http://schemas.microsoft.com/office/drawing/2014/main" id="{75532B69-6F9C-AF85-26C7-D5A4D90FE8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105400"/>
            <a:ext cx="129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    &lt;</a:t>
            </a:r>
          </a:p>
        </p:txBody>
      </p:sp>
      <p:sp>
        <p:nvSpPr>
          <p:cNvPr id="16" name="Text Box 24">
            <a:extLst>
              <a:ext uri="{FF2B5EF4-FFF2-40B4-BE49-F238E27FC236}">
                <a16:creationId xmlns:a16="http://schemas.microsoft.com/office/drawing/2014/main" id="{3FA5644A-FAE1-02B3-6B12-97954CEE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505200"/>
            <a:ext cx="152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label_id()</a:t>
            </a: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1CB211AE-7A04-0716-D9D5-297DF1A17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19600"/>
            <a:ext cx="182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label_num()</a:t>
            </a:r>
          </a:p>
        </p:txBody>
      </p:sp>
      <p:sp>
        <p:nvSpPr>
          <p:cNvPr id="18" name="Text Box 24">
            <a:extLst>
              <a:ext uri="{FF2B5EF4-FFF2-40B4-BE49-F238E27FC236}">
                <a16:creationId xmlns:a16="http://schemas.microsoft.com/office/drawing/2014/main" id="{B059CEB0-C606-C663-D6D3-C8B3896D5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334000"/>
            <a:ext cx="2286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>
                <a:latin typeface="Verdana" panose="020B0604030504040204" pitchFamily="34" charset="0"/>
              </a:rPr>
              <a:t>label_rel_op()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 animBg="1"/>
      <p:bldP spid="9" grpId="0"/>
      <p:bldP spid="10" grpId="0" animBg="1"/>
      <p:bldP spid="12" grpId="0"/>
      <p:bldP spid="13" grpId="0" animBg="1"/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3067</TotalTime>
  <Words>497</Words>
  <Application>Microsoft Macintosh PowerPoint</Application>
  <PresentationFormat>全屏显示(4:3)</PresentationFormat>
  <Paragraphs>115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Tahoma</vt:lpstr>
      <vt:lpstr>宋体</vt:lpstr>
      <vt:lpstr>Arial</vt:lpstr>
      <vt:lpstr>Wingdings</vt:lpstr>
      <vt:lpstr>Verdana</vt:lpstr>
      <vt:lpstr>Courier New</vt:lpstr>
      <vt:lpstr>Symbol</vt:lpstr>
      <vt:lpstr>Blends</vt:lpstr>
      <vt:lpstr>Lexical Analysis (II)</vt:lpstr>
      <vt:lpstr>Front End</vt:lpstr>
      <vt:lpstr>Lexical Analyzer (Scanner)</vt:lpstr>
      <vt:lpstr>Lexer Implementation</vt:lpstr>
      <vt:lpstr>Token data structure</vt:lpstr>
      <vt:lpstr>Hand written scanner: Transition Diagram algorithm</vt:lpstr>
      <vt:lpstr>Transition Diagram algorithm</vt:lpstr>
      <vt:lpstr>A jump-table based implementation</vt:lpstr>
      <vt:lpstr>A jump-table based implementation</vt:lpstr>
      <vt:lpstr>Complexity</vt:lpstr>
      <vt:lpstr>Backtracking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Lexing</dc:title>
  <dc:creator>Baojian Hua</dc:creator>
  <cp:lastModifiedBy>Microsoft Office User</cp:lastModifiedBy>
  <cp:revision>2665</cp:revision>
  <cp:lastPrinted>1601-01-01T00:00:00Z</cp:lastPrinted>
  <dcterms:created xsi:type="dcterms:W3CDTF">1601-01-01T00:00:00Z</dcterms:created>
  <dcterms:modified xsi:type="dcterms:W3CDTF">2024-03-14T02:05:27Z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