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8" r:id="rId3"/>
    <p:sldId id="352" r:id="rId4"/>
    <p:sldId id="417" r:id="rId5"/>
    <p:sldId id="418" r:id="rId6"/>
    <p:sldId id="367" r:id="rId7"/>
    <p:sldId id="368" r:id="rId8"/>
    <p:sldId id="369" r:id="rId9"/>
    <p:sldId id="370" r:id="rId10"/>
    <p:sldId id="371" r:id="rId11"/>
    <p:sldId id="372" r:id="rId12"/>
    <p:sldId id="374" r:id="rId13"/>
    <p:sldId id="377" r:id="rId14"/>
    <p:sldId id="388" r:id="rId15"/>
    <p:sldId id="389" r:id="rId16"/>
    <p:sldId id="390" r:id="rId17"/>
    <p:sldId id="419" r:id="rId18"/>
    <p:sldId id="391" r:id="rId19"/>
    <p:sldId id="393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3" r:id="rId28"/>
    <p:sldId id="402" r:id="rId29"/>
    <p:sldId id="404" r:id="rId30"/>
    <p:sldId id="405" r:id="rId31"/>
    <p:sldId id="407" r:id="rId32"/>
    <p:sldId id="406" r:id="rId33"/>
    <p:sldId id="410" r:id="rId34"/>
    <p:sldId id="409" r:id="rId35"/>
    <p:sldId id="414" r:id="rId36"/>
    <p:sldId id="415" r:id="rId37"/>
    <p:sldId id="416" r:id="rId38"/>
    <p:sldId id="412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BA81DA-2595-3A68-CC7F-B0C37B069F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607BE53-35C3-CFE0-77B0-D1500A8D87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3D86EF-76CA-31BF-1C79-31F35CAC4C6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9084005-CD9A-7314-A984-EF4C053CA85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46735FE-3DFB-F048-AB8E-713BE999879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EDB55DE-4A6A-2900-2D8A-D309DBE1B2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F5D8B793-4650-1F8B-CC74-FE254E5B55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A51E90D7-38C2-8B43-87CB-5708D8BBC58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64DF49E-3380-8720-D642-B0A40EE75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C4DF3C74-F035-1C33-BFF4-CB56872E81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B98F925-F3A8-4CF9-9D5C-A77D12B08E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F4C23AE-11DC-8446-946E-5B333C3CED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C88D78C-0E4B-B858-2045-73762D327DC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5175CDCB-C3AD-3925-FF63-7DB9D5A7A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82B9E88C-042E-ABA1-593C-643F6AB62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654B935-C5AE-2CC6-67B8-95D396B67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52DDAD2-8873-8B4B-3A80-9F918DEA54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89E235-3AEC-C5F3-65D3-039D4B07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24D884-A0F4-74A6-3D8A-7694E0FA8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1F55862-292E-7954-A91F-AA256BB30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14552819-13ED-2948-F295-92D030BFF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CB353A5-B1FE-9464-8545-5731C8042A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52067E9-9F51-5639-CCC4-19618BC41A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C9166D83-7C7D-53F4-1031-8E6B78BC9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1935C3F-FC43-2523-F902-7478F844DE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15E370-85E2-FF4B-8C4E-2D88D05D92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D8D8DD5-E709-5668-04C4-6E55A02976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099087D-B86E-EF5E-CEE4-1B151C12E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2BE4430-913D-8F31-A27A-918C36CB4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23481B-BC85-A449-80E4-9B0D4A9784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410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95167F4-7766-B505-9ECA-39D8ECCB56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97B74D-180F-84D0-AEEA-62344AF80F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421135-BF0E-143A-7187-B4D0001E21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2F9AF8-B82E-A44B-93E3-AF437406F9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31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9F31038-9A40-9789-9200-994F0CC5DE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A75E21-7D34-BF78-E3BB-7DDD752523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6F140B2-9223-E5B2-0E6F-20F869E64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8BB76-83D5-C04E-B0AF-45DC39F059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3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14BF60-2FFC-88DE-6FEE-EA7E3303FF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357E17C-C56E-97AB-56F9-A01CFF7D95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5FAA861-3415-F303-5DF6-A539BD4436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C56435-C9E1-EB48-B1C3-0ECDC492FD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17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72314EE-E8BE-EFEC-22FD-3E38134A05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C4EF081-A4B2-7D23-D34D-77158DD1A9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5658315-518E-E42A-1232-D5E0ADC036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5F4764-AF02-264A-992C-419579280E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326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8589116-218B-15B3-4C32-5A43C7554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D24403A-94AB-2EB7-7F00-80007AF267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9A59AA5-3761-7D40-D1F3-A40E72609B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8CC416-1504-644E-A63E-8B37937F3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52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B144305-B1FB-4829-EF34-F26DDEA99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A78BA74-7E28-BDF3-5F40-72163B210C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FC254D43-284A-8122-4D31-FE8E5A9F1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41CE0E9-D1AB-E44C-958C-B9776E39D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68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5C5F436-C2B1-355D-651C-D2C8799107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E29477-7DCB-6418-7AFF-81AB705542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5D4DE36-4328-EF86-FD47-FC85CAE87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4599B4-736D-964B-A688-62C575BCEE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84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8A86224-C233-F615-8603-55E8F83F81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0053213-88F6-EF29-8730-24CA81D2E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9E1CB91-BB09-A48A-7CAE-C19F3ACEAF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634ED4-8A94-CB48-B7B6-1A12B85B0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51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83FFC98-67B0-8594-AB7D-67E1324D72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AABD83F-8945-7DBA-3981-9F5EA85678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E4B1C75-570B-310D-A9DC-CA5C877FA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BE37A-56A1-C44E-B6D7-BA39627D5D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2031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701CFFC-C639-844E-30A3-E9FC159643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7F6F92A-16B8-F62A-7952-34BCF34A3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7377D5A-E67C-91C3-54AD-CF69361A3A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F89C9A-1C69-814F-A7E1-D2A79C308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6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3A81DD8-84D1-2D1B-5054-DEE8659131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7331290-A39C-4315-4A68-1EE723FD2B3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E017E22-E455-C0E0-F18C-1AEDFC0293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5339E57-AB59-9366-C905-BA4FDE698C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B64D170-0ED4-8DA0-1D1E-339ECBCAB4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BA51A8C-E03C-BDCF-23FD-484770056B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1F1FC3DE-D428-8D3F-E6EF-4BAD9DBE3F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B562FC3-6426-1E7B-2773-1D583FA23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7F7C6D5-1812-0598-FD3D-F674B6B9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9AAE5E0E-9EB5-913A-26CA-0E3B9D4F1E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C2BB468-2AF5-2D38-4BB2-D7282C2D53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0195FAE9-0182-E8B3-7709-4299F305CAD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EC4FCE4-F19A-9E4F-B18E-99FBDCB87E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m/imgres?imgurl=store.atlantafalcons.com/graphics/product_images/p636254reg.jpg&amp;imgrefurl=http://www.valuemonkey.com/Sports-and-Outdoors/Hunting/Equipment/&amp;h=220&amp;w=220&amp;prev=/images%3Fq%3Dmeat%2Bgrinder%26svnum%3D10%26hl%3Den%26lr%3D%26ie%3DUTF-8%26oe%3DUTF-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m/imgres?imgurl=store.atlantafalcons.com/graphics/product_images/p636254reg.jpg&amp;imgrefurl=http://www.valuemonkey.com/Sports-and-Outdoors/Hunting/Equipment/&amp;h=220&amp;w=220&amp;prev=/images%3Fq%3Dmeat%2Bgrinder%26svnum%3D10%26hl%3Den%26lr%3D%26ie%3DUTF-8%26oe%3DUTF-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8EA998F-FF60-AB97-A610-BD60C8C0B75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Analysis (III)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0A4C82C-7BAA-D912-DC00-441B1E24FB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E87C020-9956-1478-4E06-421AE7E57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FLex Specification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7CC754B-A6ED-C190-A6CB-2097047C42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specification consists of 3 parts (yet another programming language):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2DF36942-0899-C1D1-C1B4-9E0C40159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5213350" cy="31400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Definitions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(RE definitions)</a:t>
            </a:r>
          </a:p>
          <a:p>
            <a:pPr eaLnBrk="1" hangingPunct="1"/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%%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Rules 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(association of actions with REs)</a:t>
            </a:r>
          </a:p>
          <a:p>
            <a:pPr eaLnBrk="1" hangingPunct="1"/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%%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User code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 (plain C code)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B103D8A-B880-7983-365F-04B3F013B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Definitions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5316633-71FA-7516-F17F-DCF5309D45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Code fragments that are available to the rule section</a:t>
            </a:r>
          </a:p>
          <a:p>
            <a:pPr lvl="1" eaLnBrk="1" hangingPunct="1"/>
            <a:r>
              <a:rPr lang="en-US" altLang="zh-CN"/>
              <a:t>%{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%}</a:t>
            </a:r>
          </a:p>
          <a:p>
            <a:pPr eaLnBrk="1" hangingPunct="1"/>
            <a:r>
              <a:rPr lang="en-US" altLang="zh-CN"/>
              <a:t>REs:</a:t>
            </a:r>
          </a:p>
          <a:p>
            <a:pPr lvl="1" eaLnBrk="1" hangingPunct="1"/>
            <a:r>
              <a:rPr lang="en-US" altLang="zh-CN"/>
              <a:t>e.g., ALPHA  [a-zA-Z]</a:t>
            </a:r>
          </a:p>
          <a:p>
            <a:pPr lvl="1" eaLnBrk="1" hangingPunct="1"/>
            <a:r>
              <a:rPr lang="en-US" altLang="zh-CN"/>
              <a:t>e.g., DIGIT [0-9]</a:t>
            </a:r>
          </a:p>
          <a:p>
            <a:pPr eaLnBrk="1" hangingPunct="1"/>
            <a:r>
              <a:rPr lang="en-US" altLang="zh-CN"/>
              <a:t>Options:</a:t>
            </a:r>
          </a:p>
          <a:p>
            <a:pPr lvl="1" eaLnBrk="1" hangingPunct="1"/>
            <a:r>
              <a:rPr lang="en-US" altLang="zh-CN"/>
              <a:t>e.g., %s STRING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BC3946A-C8A4-1DE7-A977-8529D4B5F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Rules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CF5D81A-4ED4-F4BA-1E72-600C581A6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Rules: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A rule consists of a pattern and an action: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Pattern is a regular expression.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Action is a fragment of ordinary C code.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Longest match &amp; rule priority used for disambiguation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Rules may be prefixed with the list of lexers that are allowed to use this rule.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6A0759C-C8AF-D435-07B5-092AED7F9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590800"/>
            <a:ext cx="4908550" cy="3968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&lt;lexerList&gt; regularExp {action}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FCB8C6D-C1AA-D66D-86B6-E80FAF6426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5615303-CE31-3871-FCDE-55B9D4D80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#include &lt;stdio.h&gt;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ALPHA [a-zA-Z]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&lt;INITIAL&gt;{ALPHA}  {printf (“%c\n”), yytext);}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&lt;INITIAL&gt;.|\n =&gt;  {}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yylex ();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66B8990-693E-9E84-5D92-E26EB0D0E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 Implementation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6EFD9F-D595-705B-5F11-ABEAD1519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 accepts REs (along with others) and produceS FAs</a:t>
            </a:r>
          </a:p>
          <a:p>
            <a:pPr lvl="1" eaLnBrk="1" hangingPunct="1"/>
            <a:r>
              <a:rPr lang="en-US" altLang="zh-CN"/>
              <a:t>So Lex is a compiler from REs to FAs</a:t>
            </a:r>
          </a:p>
          <a:p>
            <a:pPr eaLnBrk="1" hangingPunct="1"/>
            <a:r>
              <a:rPr lang="en-US" altLang="zh-CN"/>
              <a:t>Internal:</a:t>
            </a:r>
          </a:p>
        </p:txBody>
      </p:sp>
      <p:sp>
        <p:nvSpPr>
          <p:cNvPr id="16388" name="Oval 4">
            <a:extLst>
              <a:ext uri="{FF2B5EF4-FFF2-40B4-BE49-F238E27FC236}">
                <a16:creationId xmlns:a16="http://schemas.microsoft.com/office/drawing/2014/main" id="{A6A044AF-8FEC-918C-EB72-EABA9F60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57800"/>
            <a:ext cx="1143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6D7A8F10-51DD-D497-972F-9DB772C54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D2D98255-62C9-61BE-B3E3-656F21F2B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D087086B-0EE1-2DA1-C592-1921982946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562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Oval 8">
            <a:extLst>
              <a:ext uri="{FF2B5EF4-FFF2-40B4-BE49-F238E27FC236}">
                <a16:creationId xmlns:a16="http://schemas.microsoft.com/office/drawing/2014/main" id="{23004265-3AEA-414C-55B8-1307C31D7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57800"/>
            <a:ext cx="1143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NFA</a:t>
            </a:r>
          </a:p>
        </p:txBody>
      </p:sp>
      <p:sp>
        <p:nvSpPr>
          <p:cNvPr id="16393" name="Oval 9">
            <a:extLst>
              <a:ext uri="{FF2B5EF4-FFF2-40B4-BE49-F238E27FC236}">
                <a16:creationId xmlns:a16="http://schemas.microsoft.com/office/drawing/2014/main" id="{E850972D-1AE8-D17C-F042-DEA794FD3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257800"/>
            <a:ext cx="11430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DFA</a:t>
            </a:r>
          </a:p>
        </p:txBody>
      </p:sp>
      <p:sp>
        <p:nvSpPr>
          <p:cNvPr id="16394" name="AutoShape 10">
            <a:extLst>
              <a:ext uri="{FF2B5EF4-FFF2-40B4-BE49-F238E27FC236}">
                <a16:creationId xmlns:a16="http://schemas.microsoft.com/office/drawing/2014/main" id="{E1A771EF-2C1D-395C-3212-264E445D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24400"/>
            <a:ext cx="1371600" cy="1600200"/>
          </a:xfrm>
          <a:prstGeom prst="flowChartPunchedTap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table-driven</a:t>
            </a:r>
          </a:p>
          <a:p>
            <a:pPr algn="ctr" eaLnBrk="1" hangingPunct="1"/>
            <a:r>
              <a:rPr lang="en-US" altLang="zh-CN" sz="2000"/>
              <a:t>algorithm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0BB3C92-D2C7-33A8-6CF8-6A8991E908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Finite-state Automata (FA)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409F365-515E-8B66-A96D-654D5DC9D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43B6CD01-4143-71F1-5C91-2F2C32CF438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133600"/>
            <a:ext cx="8153400" cy="1219200"/>
            <a:chOff x="384" y="3312"/>
            <a:chExt cx="5136" cy="768"/>
          </a:xfrm>
        </p:grpSpPr>
        <p:sp>
          <p:nvSpPr>
            <p:cNvPr id="17424" name="Rectangle 5">
              <a:extLst>
                <a:ext uri="{FF2B5EF4-FFF2-40B4-BE49-F238E27FC236}">
                  <a16:creationId xmlns:a16="http://schemas.microsoft.com/office/drawing/2014/main" id="{056ABFC8-A0DF-261F-4122-45862527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12"/>
              <a:ext cx="5136" cy="768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5" name="Text Box 6">
              <a:extLst>
                <a:ext uri="{FF2B5EF4-FFF2-40B4-BE49-F238E27FC236}">
                  <a16:creationId xmlns:a16="http://schemas.microsoft.com/office/drawing/2014/main" id="{7064096D-FBCA-0E54-F702-25B08F87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48"/>
              <a:ext cx="14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Input String</a:t>
              </a:r>
            </a:p>
          </p:txBody>
        </p:sp>
        <p:sp>
          <p:nvSpPr>
            <p:cNvPr id="17426" name="Line 7">
              <a:extLst>
                <a:ext uri="{FF2B5EF4-FFF2-40B4-BE49-F238E27FC236}">
                  <a16:creationId xmlns:a16="http://schemas.microsoft.com/office/drawing/2014/main" id="{C82E86A7-EFB6-BE0C-736D-3D2F1686A1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720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7" name="Rectangle 8">
              <a:extLst>
                <a:ext uri="{FF2B5EF4-FFF2-40B4-BE49-F238E27FC236}">
                  <a16:creationId xmlns:a16="http://schemas.microsoft.com/office/drawing/2014/main" id="{1B25901B-9580-1B30-3AC7-0022BEDEB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456"/>
              <a:ext cx="672" cy="52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Verdana" panose="020B0604030504040204" pitchFamily="34" charset="0"/>
                </a:rPr>
                <a:t>M</a:t>
              </a:r>
            </a:p>
          </p:txBody>
        </p:sp>
        <p:sp>
          <p:nvSpPr>
            <p:cNvPr id="17428" name="Line 9">
              <a:extLst>
                <a:ext uri="{FF2B5EF4-FFF2-40B4-BE49-F238E27FC236}">
                  <a16:creationId xmlns:a16="http://schemas.microsoft.com/office/drawing/2014/main" id="{A4A1A171-5066-20F1-72D4-89FB7DC8E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720"/>
              <a:ext cx="76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9" name="Text Box 10">
              <a:extLst>
                <a:ext uri="{FF2B5EF4-FFF2-40B4-BE49-F238E27FC236}">
                  <a16:creationId xmlns:a16="http://schemas.microsoft.com/office/drawing/2014/main" id="{A751238D-19FD-A307-CBC3-07337B4E9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3" y="3552"/>
              <a:ext cx="12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{Yes, No}</a:t>
              </a:r>
            </a:p>
          </p:txBody>
        </p:sp>
      </p:grpSp>
      <p:sp>
        <p:nvSpPr>
          <p:cNvPr id="17413" name="Text Box 11">
            <a:extLst>
              <a:ext uri="{FF2B5EF4-FFF2-40B4-BE49-F238E27FC236}">
                <a16:creationId xmlns:a16="http://schemas.microsoft.com/office/drawing/2014/main" id="{5F946E68-D31E-02ED-3D15-7429F1F6E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49675"/>
            <a:ext cx="41433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  <a:buClr>
                <a:schemeClr val="accent2"/>
              </a:buClr>
            </a:pPr>
            <a:r>
              <a:rPr kumimoji="1" lang="en-US" altLang="zh-CN" sz="3200">
                <a:solidFill>
                  <a:srgbClr val="3333CC"/>
                </a:solidFill>
                <a:latin typeface="Verdana" panose="020B0604030504040204" pitchFamily="34" charset="0"/>
                <a:sym typeface="Symbol" pitchFamily="2" charset="2"/>
              </a:rPr>
              <a:t>M = (</a:t>
            </a:r>
            <a:r>
              <a:rPr kumimoji="1" lang="en-US" altLang="zh-CN" sz="3200" b="1">
                <a:solidFill>
                  <a:srgbClr val="3333CC"/>
                </a:solidFill>
                <a:latin typeface="Verdana" panose="020B0604030504040204" pitchFamily="34" charset="0"/>
                <a:sym typeface="Symbol" pitchFamily="2" charset="2"/>
              </a:rPr>
              <a:t></a:t>
            </a:r>
            <a:r>
              <a:rPr kumimoji="1" lang="en-US" altLang="zh-CN" sz="3200">
                <a:solidFill>
                  <a:srgbClr val="3333CC"/>
                </a:solidFill>
                <a:latin typeface="Verdana" panose="020B0604030504040204" pitchFamily="34" charset="0"/>
                <a:sym typeface="Symbol" pitchFamily="2" charset="2"/>
              </a:rPr>
              <a:t>, S, q0, F, )</a:t>
            </a:r>
            <a:endParaRPr lang="en-US" altLang="zh-CN" sz="240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Text Box 12">
            <a:extLst>
              <a:ext uri="{FF2B5EF4-FFF2-40B4-BE49-F238E27FC236}">
                <a16:creationId xmlns:a16="http://schemas.microsoft.com/office/drawing/2014/main" id="{AC842247-554D-3658-BE27-7FCA37D49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772025"/>
            <a:ext cx="15398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Verdana" panose="020B0604030504040204" pitchFamily="34" charset="0"/>
              </a:rPr>
              <a:t>Input alphabet</a:t>
            </a:r>
          </a:p>
        </p:txBody>
      </p:sp>
      <p:sp>
        <p:nvSpPr>
          <p:cNvPr id="17415" name="Text Box 13">
            <a:extLst>
              <a:ext uri="{FF2B5EF4-FFF2-40B4-BE49-F238E27FC236}">
                <a16:creationId xmlns:a16="http://schemas.microsoft.com/office/drawing/2014/main" id="{8FE30132-48AE-301F-8BFC-65026DB3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450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Verdana" panose="020B0604030504040204" pitchFamily="34" charset="0"/>
              </a:rPr>
              <a:t>State set</a:t>
            </a:r>
          </a:p>
        </p:txBody>
      </p:sp>
      <p:sp>
        <p:nvSpPr>
          <p:cNvPr id="17416" name="Text Box 14">
            <a:extLst>
              <a:ext uri="{FF2B5EF4-FFF2-40B4-BE49-F238E27FC236}">
                <a16:creationId xmlns:a16="http://schemas.microsoft.com/office/drawing/2014/main" id="{6ABECFAF-D668-3524-98AA-A17765F3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197475"/>
            <a:ext cx="1066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Verdana" panose="020B0604030504040204" pitchFamily="34" charset="0"/>
              </a:rPr>
              <a:t>Initial state</a:t>
            </a:r>
          </a:p>
        </p:txBody>
      </p:sp>
      <p:sp>
        <p:nvSpPr>
          <p:cNvPr id="17417" name="Text Box 15">
            <a:extLst>
              <a:ext uri="{FF2B5EF4-FFF2-40B4-BE49-F238E27FC236}">
                <a16:creationId xmlns:a16="http://schemas.microsoft.com/office/drawing/2014/main" id="{DD49BAC4-6F4E-3BC6-614E-CA572CB8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45075"/>
            <a:ext cx="1219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Verdana" panose="020B0604030504040204" pitchFamily="34" charset="0"/>
              </a:rPr>
              <a:t>Final states</a:t>
            </a:r>
          </a:p>
        </p:txBody>
      </p:sp>
      <p:sp>
        <p:nvSpPr>
          <p:cNvPr id="17418" name="Text Box 16">
            <a:extLst>
              <a:ext uri="{FF2B5EF4-FFF2-40B4-BE49-F238E27FC236}">
                <a16:creationId xmlns:a16="http://schemas.microsoft.com/office/drawing/2014/main" id="{336C30F7-B40F-E9F7-1828-295F6D069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40275"/>
            <a:ext cx="175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Verdana" panose="020B0604030504040204" pitchFamily="34" charset="0"/>
              </a:rPr>
              <a:t>Transition function</a:t>
            </a:r>
          </a:p>
        </p:txBody>
      </p:sp>
      <p:sp>
        <p:nvSpPr>
          <p:cNvPr id="17419" name="Freeform 17">
            <a:extLst>
              <a:ext uri="{FF2B5EF4-FFF2-40B4-BE49-F238E27FC236}">
                <a16:creationId xmlns:a16="http://schemas.microsoft.com/office/drawing/2014/main" id="{29470E93-3667-D0E2-EBB6-9D977D11F96E}"/>
              </a:ext>
            </a:extLst>
          </p:cNvPr>
          <p:cNvSpPr>
            <a:spLocks/>
          </p:cNvSpPr>
          <p:nvPr/>
        </p:nvSpPr>
        <p:spPr bwMode="auto">
          <a:xfrm>
            <a:off x="1676400" y="4283075"/>
            <a:ext cx="2006600" cy="838200"/>
          </a:xfrm>
          <a:custGeom>
            <a:avLst/>
            <a:gdLst>
              <a:gd name="T0" fmla="*/ 0 w 1264"/>
              <a:gd name="T1" fmla="*/ 1330642282 h 528"/>
              <a:gd name="T2" fmla="*/ 2147483647 w 1264"/>
              <a:gd name="T3" fmla="*/ 846772505 h 528"/>
              <a:gd name="T4" fmla="*/ 2147483647 w 1264"/>
              <a:gd name="T5" fmla="*/ 0 h 528"/>
              <a:gd name="T6" fmla="*/ 0 60000 65536"/>
              <a:gd name="T7" fmla="*/ 0 60000 65536"/>
              <a:gd name="T8" fmla="*/ 0 60000 65536"/>
              <a:gd name="T9" fmla="*/ 0 w 1264"/>
              <a:gd name="T10" fmla="*/ 0 h 528"/>
              <a:gd name="T11" fmla="*/ 1264 w 1264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64" h="528">
                <a:moveTo>
                  <a:pt x="0" y="528"/>
                </a:moveTo>
                <a:cubicBezTo>
                  <a:pt x="424" y="476"/>
                  <a:pt x="848" y="424"/>
                  <a:pt x="1056" y="336"/>
                </a:cubicBezTo>
                <a:cubicBezTo>
                  <a:pt x="1264" y="248"/>
                  <a:pt x="1256" y="124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Freeform 18">
            <a:extLst>
              <a:ext uri="{FF2B5EF4-FFF2-40B4-BE49-F238E27FC236}">
                <a16:creationId xmlns:a16="http://schemas.microsoft.com/office/drawing/2014/main" id="{76C4578C-5089-550C-FD6A-43283505DFAE}"/>
              </a:ext>
            </a:extLst>
          </p:cNvPr>
          <p:cNvSpPr>
            <a:spLocks/>
          </p:cNvSpPr>
          <p:nvPr/>
        </p:nvSpPr>
        <p:spPr bwMode="auto">
          <a:xfrm>
            <a:off x="3352800" y="4283075"/>
            <a:ext cx="762000" cy="1066800"/>
          </a:xfrm>
          <a:custGeom>
            <a:avLst/>
            <a:gdLst>
              <a:gd name="T0" fmla="*/ 0 w 480"/>
              <a:gd name="T1" fmla="*/ 1693545178 h 672"/>
              <a:gd name="T2" fmla="*/ 846772682 w 480"/>
              <a:gd name="T3" fmla="*/ 846772589 h 672"/>
              <a:gd name="T4" fmla="*/ 1209675089 w 480"/>
              <a:gd name="T5" fmla="*/ 0 h 672"/>
              <a:gd name="T6" fmla="*/ 0 60000 65536"/>
              <a:gd name="T7" fmla="*/ 0 60000 65536"/>
              <a:gd name="T8" fmla="*/ 0 60000 65536"/>
              <a:gd name="T9" fmla="*/ 0 w 480"/>
              <a:gd name="T10" fmla="*/ 0 h 672"/>
              <a:gd name="T11" fmla="*/ 480 w 48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672">
                <a:moveTo>
                  <a:pt x="0" y="672"/>
                </a:moveTo>
                <a:cubicBezTo>
                  <a:pt x="128" y="560"/>
                  <a:pt x="256" y="448"/>
                  <a:pt x="336" y="336"/>
                </a:cubicBezTo>
                <a:cubicBezTo>
                  <a:pt x="416" y="224"/>
                  <a:pt x="448" y="112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Freeform 19">
            <a:extLst>
              <a:ext uri="{FF2B5EF4-FFF2-40B4-BE49-F238E27FC236}">
                <a16:creationId xmlns:a16="http://schemas.microsoft.com/office/drawing/2014/main" id="{1F2F95CC-58F3-381D-4432-D121C3BF265D}"/>
              </a:ext>
            </a:extLst>
          </p:cNvPr>
          <p:cNvSpPr>
            <a:spLocks/>
          </p:cNvSpPr>
          <p:nvPr/>
        </p:nvSpPr>
        <p:spPr bwMode="auto">
          <a:xfrm>
            <a:off x="4572000" y="4283075"/>
            <a:ext cx="304800" cy="990600"/>
          </a:xfrm>
          <a:custGeom>
            <a:avLst/>
            <a:gdLst>
              <a:gd name="T0" fmla="*/ 0 w 192"/>
              <a:gd name="T1" fmla="*/ 1572577282 h 624"/>
              <a:gd name="T2" fmla="*/ 362902484 w 192"/>
              <a:gd name="T3" fmla="*/ 846772566 h 624"/>
              <a:gd name="T4" fmla="*/ 483870045 w 192"/>
              <a:gd name="T5" fmla="*/ 0 h 624"/>
              <a:gd name="T6" fmla="*/ 0 60000 65536"/>
              <a:gd name="T7" fmla="*/ 0 60000 65536"/>
              <a:gd name="T8" fmla="*/ 0 60000 65536"/>
              <a:gd name="T9" fmla="*/ 0 w 192"/>
              <a:gd name="T10" fmla="*/ 0 h 624"/>
              <a:gd name="T11" fmla="*/ 192 w 192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624">
                <a:moveTo>
                  <a:pt x="0" y="624"/>
                </a:moveTo>
                <a:cubicBezTo>
                  <a:pt x="56" y="532"/>
                  <a:pt x="112" y="440"/>
                  <a:pt x="144" y="336"/>
                </a:cubicBezTo>
                <a:cubicBezTo>
                  <a:pt x="176" y="232"/>
                  <a:pt x="184" y="116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2" name="Freeform 20">
            <a:extLst>
              <a:ext uri="{FF2B5EF4-FFF2-40B4-BE49-F238E27FC236}">
                <a16:creationId xmlns:a16="http://schemas.microsoft.com/office/drawing/2014/main" id="{C1347744-70ED-4978-F08E-7FC3DF06AC26}"/>
              </a:ext>
            </a:extLst>
          </p:cNvPr>
          <p:cNvSpPr>
            <a:spLocks/>
          </p:cNvSpPr>
          <p:nvPr/>
        </p:nvSpPr>
        <p:spPr bwMode="auto">
          <a:xfrm>
            <a:off x="5245100" y="4206875"/>
            <a:ext cx="317500" cy="1143000"/>
          </a:xfrm>
          <a:custGeom>
            <a:avLst/>
            <a:gdLst>
              <a:gd name="T0" fmla="*/ 504031295 w 200"/>
              <a:gd name="T1" fmla="*/ 1814512678 h 720"/>
              <a:gd name="T2" fmla="*/ 20161250 w 200"/>
              <a:gd name="T3" fmla="*/ 1088707528 h 720"/>
              <a:gd name="T4" fmla="*/ 383063732 w 200"/>
              <a:gd name="T5" fmla="*/ 0 h 720"/>
              <a:gd name="T6" fmla="*/ 0 60000 65536"/>
              <a:gd name="T7" fmla="*/ 0 60000 65536"/>
              <a:gd name="T8" fmla="*/ 0 60000 65536"/>
              <a:gd name="T9" fmla="*/ 0 w 200"/>
              <a:gd name="T10" fmla="*/ 0 h 720"/>
              <a:gd name="T11" fmla="*/ 200 w 20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720">
                <a:moveTo>
                  <a:pt x="200" y="720"/>
                </a:moveTo>
                <a:cubicBezTo>
                  <a:pt x="108" y="636"/>
                  <a:pt x="16" y="552"/>
                  <a:pt x="8" y="432"/>
                </a:cubicBezTo>
                <a:cubicBezTo>
                  <a:pt x="0" y="312"/>
                  <a:pt x="76" y="156"/>
                  <a:pt x="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Freeform 21">
            <a:extLst>
              <a:ext uri="{FF2B5EF4-FFF2-40B4-BE49-F238E27FC236}">
                <a16:creationId xmlns:a16="http://schemas.microsoft.com/office/drawing/2014/main" id="{09CF0238-82DB-A775-5153-5CFAE93BFB38}"/>
              </a:ext>
            </a:extLst>
          </p:cNvPr>
          <p:cNvSpPr>
            <a:spLocks/>
          </p:cNvSpPr>
          <p:nvPr/>
        </p:nvSpPr>
        <p:spPr bwMode="auto">
          <a:xfrm>
            <a:off x="6019800" y="4206875"/>
            <a:ext cx="1219200" cy="838200"/>
          </a:xfrm>
          <a:custGeom>
            <a:avLst/>
            <a:gdLst>
              <a:gd name="T0" fmla="*/ 1935480178 w 768"/>
              <a:gd name="T1" fmla="*/ 1330642282 h 528"/>
              <a:gd name="T2" fmla="*/ 362902484 w 768"/>
              <a:gd name="T3" fmla="*/ 967739949 h 528"/>
              <a:gd name="T4" fmla="*/ 0 w 768"/>
              <a:gd name="T5" fmla="*/ 0 h 528"/>
              <a:gd name="T6" fmla="*/ 0 60000 65536"/>
              <a:gd name="T7" fmla="*/ 0 60000 65536"/>
              <a:gd name="T8" fmla="*/ 0 60000 65536"/>
              <a:gd name="T9" fmla="*/ 0 w 768"/>
              <a:gd name="T10" fmla="*/ 0 h 528"/>
              <a:gd name="T11" fmla="*/ 768 w 76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528">
                <a:moveTo>
                  <a:pt x="768" y="528"/>
                </a:moveTo>
                <a:cubicBezTo>
                  <a:pt x="520" y="500"/>
                  <a:pt x="272" y="472"/>
                  <a:pt x="144" y="384"/>
                </a:cubicBezTo>
                <a:cubicBezTo>
                  <a:pt x="16" y="296"/>
                  <a:pt x="8" y="14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A3268EC-EDAF-F2CB-E785-A1E0EE0B1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Transition functions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5E51133-3B05-FE57-DD69-64F06ABF61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DFA</a:t>
            </a:r>
          </a:p>
          <a:p>
            <a:pPr lvl="1" eaLnBrk="1" hangingPunct="1"/>
            <a:r>
              <a:rPr lang="en-US" altLang="zh-CN" sz="3200" b="1">
                <a:sym typeface="Symbol" pitchFamily="2" charset="2"/>
              </a:rPr>
              <a:t></a:t>
            </a:r>
            <a:r>
              <a:rPr lang="en-US" altLang="zh-CN" sz="3200">
                <a:sym typeface="Symbol" pitchFamily="2" charset="2"/>
              </a:rPr>
              <a:t>: S</a:t>
            </a:r>
            <a:r>
              <a:rPr lang="en-US" altLang="zh-CN" sz="3200" b="1">
                <a:sym typeface="Symbol" pitchFamily="2" charset="2"/>
              </a:rPr>
              <a:t>  </a:t>
            </a:r>
            <a:r>
              <a:rPr lang="en-US" altLang="zh-CN" sz="3200" b="1">
                <a:solidFill>
                  <a:srgbClr val="FF0000"/>
                </a:solidFill>
                <a:sym typeface="Symbol" pitchFamily="2" charset="2"/>
              </a:rPr>
              <a:t></a:t>
            </a:r>
            <a:r>
              <a:rPr lang="en-US" altLang="zh-CN" sz="3200" b="1">
                <a:sym typeface="Symbol" pitchFamily="2" charset="2"/>
              </a:rPr>
              <a:t>  </a:t>
            </a:r>
            <a:r>
              <a:rPr lang="en-US" altLang="zh-CN" sz="3200">
                <a:sym typeface="Symbol" pitchFamily="2" charset="2"/>
              </a:rPr>
              <a:t>S</a:t>
            </a:r>
          </a:p>
          <a:p>
            <a:pPr eaLnBrk="1" hangingPunct="1"/>
            <a:r>
              <a:rPr lang="en-US" altLang="zh-CN" sz="3600">
                <a:sym typeface="Symbol" pitchFamily="2" charset="2"/>
              </a:rPr>
              <a:t>NFA</a:t>
            </a:r>
          </a:p>
          <a:p>
            <a:pPr lvl="1" eaLnBrk="1" hangingPunct="1"/>
            <a:r>
              <a:rPr lang="en-US" altLang="zh-CN" sz="3200" b="1">
                <a:sym typeface="Symbol" pitchFamily="2" charset="2"/>
              </a:rPr>
              <a:t></a:t>
            </a:r>
            <a:r>
              <a:rPr lang="en-US" altLang="zh-CN" sz="3200">
                <a:sym typeface="Symbol" pitchFamily="2" charset="2"/>
              </a:rPr>
              <a:t>: S</a:t>
            </a:r>
            <a:r>
              <a:rPr lang="en-US" altLang="zh-CN" sz="3200" b="1">
                <a:sym typeface="Symbol" pitchFamily="2" charset="2"/>
              </a:rPr>
              <a:t>  </a:t>
            </a:r>
            <a:r>
              <a:rPr lang="en-US" altLang="zh-CN" sz="3200" b="1">
                <a:solidFill>
                  <a:srgbClr val="FF0000"/>
                </a:solidFill>
                <a:sym typeface="Symbol" pitchFamily="2" charset="2"/>
              </a:rPr>
              <a:t></a:t>
            </a:r>
            <a:r>
              <a:rPr lang="en-US" altLang="zh-CN" sz="3200" b="1">
                <a:sym typeface="Symbol" pitchFamily="2" charset="2"/>
              </a:rPr>
              <a:t>  </a:t>
            </a:r>
            <a:r>
              <a:rPr lang="en-US" altLang="zh-CN" b="1" i="1">
                <a:sym typeface="Symbol" pitchFamily="2" charset="2"/>
              </a:rPr>
              <a:t></a:t>
            </a:r>
            <a:r>
              <a:rPr lang="en-US" altLang="zh-CN">
                <a:sym typeface="Symbol" pitchFamily="2" charset="2"/>
              </a:rPr>
              <a:t>(</a:t>
            </a:r>
            <a:r>
              <a:rPr lang="en-US" altLang="zh-CN" sz="3200">
                <a:sym typeface="Symbol" pitchFamily="2" charset="2"/>
              </a:rPr>
              <a:t>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5C3AC53-8FCD-8E0D-8FA9-4A72CC508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 example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70F0CAE-BD41-C8D6-A8B3-3BAA28694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800"/>
              <a:t>Transition function:</a:t>
            </a:r>
          </a:p>
          <a:p>
            <a:pPr lvl="1" eaLnBrk="1" hangingPunct="1">
              <a:lnSpc>
                <a:spcPct val="90000"/>
              </a:lnSpc>
            </a:pPr>
            <a:r>
              <a:rPr kumimoji="1" lang="en-US" altLang="zh-CN" sz="2400"/>
              <a:t>{(q0,</a:t>
            </a:r>
            <a:r>
              <a:rPr kumimoji="1" lang="en-US" altLang="zh-CN" sz="2400" b="1"/>
              <a:t>a</a:t>
            </a:r>
            <a:r>
              <a:rPr kumimoji="1" lang="en-US" altLang="zh-CN" sz="2400"/>
              <a:t>)</a:t>
            </a:r>
            <a:r>
              <a:rPr kumimoji="1" lang="en-US" altLang="zh-CN" sz="2400">
                <a:sym typeface="Symbol" pitchFamily="2" charset="2"/>
              </a:rPr>
              <a:t></a:t>
            </a:r>
            <a:r>
              <a:rPr kumimoji="1" lang="en-US" altLang="zh-CN" sz="2400"/>
              <a:t>{q0,q1}, </a:t>
            </a:r>
          </a:p>
          <a:p>
            <a:pPr lvl="1"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kumimoji="1" lang="en-US" altLang="zh-CN" sz="2400"/>
              <a:t>    (q0,</a:t>
            </a:r>
            <a:r>
              <a:rPr kumimoji="1" lang="en-US" altLang="zh-CN" sz="2400" b="1"/>
              <a:t>b</a:t>
            </a:r>
            <a:r>
              <a:rPr kumimoji="1" lang="en-US" altLang="zh-CN" sz="2400"/>
              <a:t>)</a:t>
            </a:r>
            <a:r>
              <a:rPr kumimoji="1" lang="en-US" altLang="zh-CN" sz="2400">
                <a:sym typeface="Symbol" pitchFamily="2" charset="2"/>
              </a:rPr>
              <a:t></a:t>
            </a:r>
            <a:r>
              <a:rPr kumimoji="1" lang="en-US" altLang="zh-CN" sz="2400"/>
              <a:t>{q1}, </a:t>
            </a:r>
          </a:p>
          <a:p>
            <a:pPr lvl="1"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kumimoji="1" lang="en-US" altLang="zh-CN" sz="2400"/>
              <a:t>    (q1,</a:t>
            </a:r>
            <a:r>
              <a:rPr kumimoji="1" lang="en-US" altLang="zh-CN" sz="2400" b="1"/>
              <a:t>a</a:t>
            </a:r>
            <a:r>
              <a:rPr kumimoji="1" lang="en-US" altLang="zh-CN" sz="2400"/>
              <a:t>)</a:t>
            </a:r>
            <a:r>
              <a:rPr kumimoji="1" lang="en-US" altLang="zh-CN" sz="2400">
                <a:sym typeface="Symbol" pitchFamily="2" charset="2"/>
              </a:rPr>
              <a:t></a:t>
            </a:r>
            <a:r>
              <a:rPr kumimoji="1" lang="en-US" altLang="zh-CN" sz="2400" b="1">
                <a:sym typeface="Symbol" pitchFamily="2" charset="2"/>
              </a:rPr>
              <a:t></a:t>
            </a:r>
            <a:r>
              <a:rPr kumimoji="1" lang="en-US" altLang="zh-CN" sz="2400"/>
              <a:t>, </a:t>
            </a:r>
          </a:p>
          <a:p>
            <a:pPr lvl="1"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kumimoji="1" lang="en-US" altLang="zh-CN" sz="2400"/>
              <a:t>    (q1,</a:t>
            </a:r>
            <a:r>
              <a:rPr kumimoji="1" lang="en-US" altLang="zh-CN" sz="2400" b="1"/>
              <a:t>b</a:t>
            </a:r>
            <a:r>
              <a:rPr kumimoji="1" lang="en-US" altLang="zh-CN" sz="2400"/>
              <a:t>)</a:t>
            </a:r>
            <a:r>
              <a:rPr kumimoji="1" lang="en-US" altLang="zh-CN" sz="2400">
                <a:sym typeface="Symbol" pitchFamily="2" charset="2"/>
              </a:rPr>
              <a:t></a:t>
            </a:r>
            <a:r>
              <a:rPr kumimoji="1" lang="en-US" altLang="zh-CN" sz="2400"/>
              <a:t>{q0,q1}}</a:t>
            </a:r>
            <a:endParaRPr lang="en-US" altLang="zh-CN" sz="2400"/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E2CCEE31-D0D2-4BFA-832D-FCC3E031559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2209800"/>
            <a:ext cx="2209800" cy="1676400"/>
            <a:chOff x="2592" y="1392"/>
            <a:chExt cx="1392" cy="1056"/>
          </a:xfrm>
        </p:grpSpPr>
        <p:sp>
          <p:nvSpPr>
            <p:cNvPr id="19461" name="Oval 5">
              <a:extLst>
                <a:ext uri="{FF2B5EF4-FFF2-40B4-BE49-F238E27FC236}">
                  <a16:creationId xmlns:a16="http://schemas.microsoft.com/office/drawing/2014/main" id="{41EA0307-B835-27E8-9837-B1C4E8A7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591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Verdana" panose="020B0604030504040204" pitchFamily="34" charset="0"/>
                </a:rPr>
                <a:t>0</a:t>
              </a:r>
            </a:p>
          </p:txBody>
        </p:sp>
        <p:grpSp>
          <p:nvGrpSpPr>
            <p:cNvPr id="19462" name="Group 6">
              <a:extLst>
                <a:ext uri="{FF2B5EF4-FFF2-40B4-BE49-F238E27FC236}">
                  <a16:creationId xmlns:a16="http://schemas.microsoft.com/office/drawing/2014/main" id="{95625CB7-7F3B-5F1E-E32E-AF600DCD7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536"/>
              <a:ext cx="432" cy="364"/>
              <a:chOff x="2112" y="1597"/>
              <a:chExt cx="432" cy="364"/>
            </a:xfrm>
          </p:grpSpPr>
          <p:sp>
            <p:nvSpPr>
              <p:cNvPr id="19472" name="Oval 7">
                <a:extLst>
                  <a:ext uri="{FF2B5EF4-FFF2-40B4-BE49-F238E27FC236}">
                    <a16:creationId xmlns:a16="http://schemas.microsoft.com/office/drawing/2014/main" id="{32059075-DFF8-E1BF-3102-27FFA8119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97"/>
                <a:ext cx="432" cy="36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9473" name="Oval 8">
                <a:extLst>
                  <a:ext uri="{FF2B5EF4-FFF2-40B4-BE49-F238E27FC236}">
                    <a16:creationId xmlns:a16="http://schemas.microsoft.com/office/drawing/2014/main" id="{B767BD02-2C51-00D5-2634-2D37B498C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338" cy="291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</p:grpSp>
        <p:sp>
          <p:nvSpPr>
            <p:cNvPr id="19463" name="Line 9">
              <a:extLst>
                <a:ext uri="{FF2B5EF4-FFF2-40B4-BE49-F238E27FC236}">
                  <a16:creationId xmlns:a16="http://schemas.microsoft.com/office/drawing/2014/main" id="{45076314-F056-E1D7-F7EB-820B3B87B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680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4" name="Freeform 10">
              <a:extLst>
                <a:ext uri="{FF2B5EF4-FFF2-40B4-BE49-F238E27FC236}">
                  <a16:creationId xmlns:a16="http://schemas.microsoft.com/office/drawing/2014/main" id="{6AE3463A-C2EE-BEB5-08D7-42AFE398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824"/>
              <a:ext cx="432" cy="360"/>
            </a:xfrm>
            <a:custGeom>
              <a:avLst/>
              <a:gdLst>
                <a:gd name="T0" fmla="*/ 81 w 576"/>
                <a:gd name="T1" fmla="*/ 0 h 360"/>
                <a:gd name="T2" fmla="*/ 0 w 576"/>
                <a:gd name="T3" fmla="*/ 144 h 360"/>
                <a:gd name="T4" fmla="*/ 81 w 576"/>
                <a:gd name="T5" fmla="*/ 336 h 360"/>
                <a:gd name="T6" fmla="*/ 270 w 576"/>
                <a:gd name="T7" fmla="*/ 288 h 360"/>
                <a:gd name="T8" fmla="*/ 324 w 576"/>
                <a:gd name="T9" fmla="*/ 96 h 360"/>
                <a:gd name="T10" fmla="*/ 270 w 576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60"/>
                <a:gd name="T20" fmla="*/ 576 w 576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64" y="312"/>
                    <a:pt x="144" y="336"/>
                  </a:cubicBezTo>
                  <a:cubicBezTo>
                    <a:pt x="224" y="360"/>
                    <a:pt x="408" y="328"/>
                    <a:pt x="480" y="288"/>
                  </a:cubicBezTo>
                  <a:cubicBezTo>
                    <a:pt x="552" y="248"/>
                    <a:pt x="576" y="144"/>
                    <a:pt x="576" y="96"/>
                  </a:cubicBezTo>
                  <a:cubicBezTo>
                    <a:pt x="576" y="48"/>
                    <a:pt x="528" y="2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Freeform 11">
              <a:extLst>
                <a:ext uri="{FF2B5EF4-FFF2-40B4-BE49-F238E27FC236}">
                  <a16:creationId xmlns:a16="http://schemas.microsoft.com/office/drawing/2014/main" id="{9C456808-A129-1F4D-BA9C-90FAD3A1C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848"/>
              <a:ext cx="432" cy="360"/>
            </a:xfrm>
            <a:custGeom>
              <a:avLst/>
              <a:gdLst>
                <a:gd name="T0" fmla="*/ 81 w 576"/>
                <a:gd name="T1" fmla="*/ 0 h 360"/>
                <a:gd name="T2" fmla="*/ 0 w 576"/>
                <a:gd name="T3" fmla="*/ 144 h 360"/>
                <a:gd name="T4" fmla="*/ 81 w 576"/>
                <a:gd name="T5" fmla="*/ 336 h 360"/>
                <a:gd name="T6" fmla="*/ 270 w 576"/>
                <a:gd name="T7" fmla="*/ 288 h 360"/>
                <a:gd name="T8" fmla="*/ 324 w 576"/>
                <a:gd name="T9" fmla="*/ 96 h 360"/>
                <a:gd name="T10" fmla="*/ 270 w 576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60"/>
                <a:gd name="T20" fmla="*/ 576 w 576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64" y="312"/>
                    <a:pt x="144" y="336"/>
                  </a:cubicBezTo>
                  <a:cubicBezTo>
                    <a:pt x="224" y="360"/>
                    <a:pt x="408" y="328"/>
                    <a:pt x="480" y="288"/>
                  </a:cubicBezTo>
                  <a:cubicBezTo>
                    <a:pt x="552" y="248"/>
                    <a:pt x="576" y="144"/>
                    <a:pt x="576" y="96"/>
                  </a:cubicBezTo>
                  <a:cubicBezTo>
                    <a:pt x="576" y="48"/>
                    <a:pt x="528" y="2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Text Box 12">
              <a:extLst>
                <a:ext uri="{FF2B5EF4-FFF2-40B4-BE49-F238E27FC236}">
                  <a16:creationId xmlns:a16="http://schemas.microsoft.com/office/drawing/2014/main" id="{C11E5015-D278-1E79-9B2B-BE3C2A0E6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139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a,b</a:t>
              </a:r>
            </a:p>
          </p:txBody>
        </p:sp>
        <p:sp>
          <p:nvSpPr>
            <p:cNvPr id="19467" name="Text Box 13">
              <a:extLst>
                <a:ext uri="{FF2B5EF4-FFF2-40B4-BE49-F238E27FC236}">
                  <a16:creationId xmlns:a16="http://schemas.microsoft.com/office/drawing/2014/main" id="{EEF4E4B2-C440-2747-B850-F8CF120EB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6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19468" name="Text Box 14">
              <a:extLst>
                <a:ext uri="{FF2B5EF4-FFF2-40B4-BE49-F238E27FC236}">
                  <a16:creationId xmlns:a16="http://schemas.microsoft.com/office/drawing/2014/main" id="{402E5967-7B71-ABE5-9C34-37809339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2160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19469" name="Line 15">
              <a:extLst>
                <a:ext uri="{FF2B5EF4-FFF2-40B4-BE49-F238E27FC236}">
                  <a16:creationId xmlns:a16="http://schemas.microsoft.com/office/drawing/2014/main" id="{9AC11E47-E7F2-9A43-04A4-60B8FFEAD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44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0" name="Line 16">
              <a:extLst>
                <a:ext uri="{FF2B5EF4-FFF2-40B4-BE49-F238E27FC236}">
                  <a16:creationId xmlns:a16="http://schemas.microsoft.com/office/drawing/2014/main" id="{7C6C27EF-F021-272B-97A0-C36FF28CE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71" name="Text Box 17">
              <a:extLst>
                <a:ext uri="{FF2B5EF4-FFF2-40B4-BE49-F238E27FC236}">
                  <a16:creationId xmlns:a16="http://schemas.microsoft.com/office/drawing/2014/main" id="{D3DA7C6D-02C3-E327-D53F-E00BC94DC2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680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AA35E7-7418-B383-13D6-F71FD31323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DFA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51EE4C7-B3A1-7508-F3F0-B6630AD0D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Which strings of </a:t>
            </a:r>
            <a:r>
              <a:rPr lang="en-US" altLang="zh-CN" b="1"/>
              <a:t>a</a:t>
            </a:r>
            <a:r>
              <a:rPr lang="en-US" altLang="zh-CN"/>
              <a:t>s and </a:t>
            </a:r>
            <a:r>
              <a:rPr lang="en-US" altLang="zh-CN" b="1"/>
              <a:t>b</a:t>
            </a:r>
            <a:r>
              <a:rPr lang="en-US" altLang="zh-CN"/>
              <a:t>s are accepted?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en-US" altLang="zh-CN" sz="2800"/>
              <a:t>Transition function:</a:t>
            </a:r>
          </a:p>
          <a:p>
            <a:pPr lvl="1" eaLnBrk="1" hangingPunct="1"/>
            <a:r>
              <a:rPr lang="en-US" altLang="zh-CN" sz="2400"/>
              <a:t>{ (q0,</a:t>
            </a:r>
            <a:r>
              <a:rPr lang="en-US" altLang="zh-CN" sz="2400" b="1"/>
              <a:t>a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q1, (q0,</a:t>
            </a:r>
            <a:r>
              <a:rPr lang="en-US" altLang="zh-CN" sz="2400" b="1"/>
              <a:t>b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q0, </a:t>
            </a:r>
          </a:p>
          <a:p>
            <a:pPr lvl="1" eaLnBrk="1" hangingPunct="1">
              <a:buFont typeface="Wingdings" pitchFamily="2" charset="0"/>
              <a:buNone/>
            </a:pPr>
            <a:r>
              <a:rPr lang="en-US" altLang="zh-CN" sz="2400"/>
              <a:t>     (q1,</a:t>
            </a:r>
            <a:r>
              <a:rPr lang="en-US" altLang="zh-CN" sz="2400" b="1"/>
              <a:t>a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q2, (q1,</a:t>
            </a:r>
            <a:r>
              <a:rPr lang="en-US" altLang="zh-CN" sz="2400" b="1"/>
              <a:t>b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q1, </a:t>
            </a:r>
          </a:p>
          <a:p>
            <a:pPr lvl="1" eaLnBrk="1" hangingPunct="1">
              <a:buFont typeface="Wingdings" pitchFamily="2" charset="0"/>
              <a:buNone/>
            </a:pPr>
            <a:r>
              <a:rPr lang="en-US" altLang="zh-CN" sz="2400"/>
              <a:t>     (q2,</a:t>
            </a:r>
            <a:r>
              <a:rPr lang="en-US" altLang="zh-CN" sz="2400" b="1"/>
              <a:t>a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q2, (q2,</a:t>
            </a:r>
            <a:r>
              <a:rPr lang="en-US" altLang="zh-CN" sz="2400" b="1"/>
              <a:t>b</a:t>
            </a:r>
            <a:r>
              <a:rPr lang="en-US" altLang="zh-CN" sz="2400"/>
              <a:t>)</a:t>
            </a:r>
            <a:r>
              <a:rPr lang="en-US" altLang="zh-CN" sz="2400">
                <a:sym typeface="Symbol" pitchFamily="2" charset="2"/>
              </a:rPr>
              <a:t></a:t>
            </a:r>
            <a:r>
              <a:rPr lang="en-US" altLang="zh-CN" sz="2400"/>
              <a:t>q2 }</a:t>
            </a:r>
            <a:endParaRPr lang="en-US" altLang="zh-CN"/>
          </a:p>
        </p:txBody>
      </p:sp>
      <p:grpSp>
        <p:nvGrpSpPr>
          <p:cNvPr id="20484" name="Group 4">
            <a:extLst>
              <a:ext uri="{FF2B5EF4-FFF2-40B4-BE49-F238E27FC236}">
                <a16:creationId xmlns:a16="http://schemas.microsoft.com/office/drawing/2014/main" id="{B21F901C-9E3E-79F8-FD16-1344E036CEA3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590800"/>
            <a:ext cx="3810000" cy="1528763"/>
            <a:chOff x="1680" y="1440"/>
            <a:chExt cx="2400" cy="963"/>
          </a:xfrm>
        </p:grpSpPr>
        <p:sp>
          <p:nvSpPr>
            <p:cNvPr id="20485" name="Oval 5">
              <a:extLst>
                <a:ext uri="{FF2B5EF4-FFF2-40B4-BE49-F238E27FC236}">
                  <a16:creationId xmlns:a16="http://schemas.microsoft.com/office/drawing/2014/main" id="{BDE9CF9C-A64E-CFAD-3B25-603EBFAF4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0" y="1591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20486" name="Group 6">
              <a:extLst>
                <a:ext uri="{FF2B5EF4-FFF2-40B4-BE49-F238E27FC236}">
                  <a16:creationId xmlns:a16="http://schemas.microsoft.com/office/drawing/2014/main" id="{57D9B9A6-E992-DBD7-C941-030EC6648E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1536"/>
              <a:ext cx="432" cy="364"/>
              <a:chOff x="2112" y="1597"/>
              <a:chExt cx="432" cy="364"/>
            </a:xfrm>
          </p:grpSpPr>
          <p:sp>
            <p:nvSpPr>
              <p:cNvPr id="20499" name="Oval 7">
                <a:extLst>
                  <a:ext uri="{FF2B5EF4-FFF2-40B4-BE49-F238E27FC236}">
                    <a16:creationId xmlns:a16="http://schemas.microsoft.com/office/drawing/2014/main" id="{674374B2-7D64-F4ED-D8A7-516BF6B65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597"/>
                <a:ext cx="432" cy="364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0" name="Oval 8">
                <a:extLst>
                  <a:ext uri="{FF2B5EF4-FFF2-40B4-BE49-F238E27FC236}">
                    <a16:creationId xmlns:a16="http://schemas.microsoft.com/office/drawing/2014/main" id="{F742575D-053B-9199-8CF7-B48E6E9C0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632"/>
                <a:ext cx="338" cy="291"/>
              </a:xfrm>
              <a:prstGeom prst="ellipse">
                <a:avLst/>
              </a:prstGeom>
              <a:solidFill>
                <a:schemeClr val="accent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2800" b="1">
                    <a:solidFill>
                      <a:schemeClr val="bg1"/>
                    </a:solidFill>
                    <a:latin typeface="Verdana" panose="020B0604030504040204" pitchFamily="34" charset="0"/>
                  </a:rPr>
                  <a:t>2</a:t>
                </a:r>
              </a:p>
            </p:txBody>
          </p:sp>
        </p:grpSp>
        <p:sp>
          <p:nvSpPr>
            <p:cNvPr id="20487" name="Oval 9">
              <a:extLst>
                <a:ext uri="{FF2B5EF4-FFF2-40B4-BE49-F238E27FC236}">
                  <a16:creationId xmlns:a16="http://schemas.microsoft.com/office/drawing/2014/main" id="{286FDC51-F25D-D2A4-DF52-C2023FE9E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584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solidFill>
                    <a:schemeClr val="bg1"/>
                  </a:solidFill>
                  <a:latin typeface="Verdana" panose="020B0604030504040204" pitchFamily="34" charset="0"/>
                </a:rPr>
                <a:t>0</a:t>
              </a:r>
            </a:p>
          </p:txBody>
        </p:sp>
        <p:sp>
          <p:nvSpPr>
            <p:cNvPr id="20488" name="Line 10">
              <a:extLst>
                <a:ext uri="{FF2B5EF4-FFF2-40B4-BE49-F238E27FC236}">
                  <a16:creationId xmlns:a16="http://schemas.microsoft.com/office/drawing/2014/main" id="{595D4FE8-234B-9A61-790B-C8C999DF9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9" name="Line 11">
              <a:extLst>
                <a:ext uri="{FF2B5EF4-FFF2-40B4-BE49-F238E27FC236}">
                  <a16:creationId xmlns:a16="http://schemas.microsoft.com/office/drawing/2014/main" id="{92CE15E1-0E68-34B6-C5B8-24EB793DA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728"/>
              <a:ext cx="5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0" name="Freeform 12">
              <a:extLst>
                <a:ext uri="{FF2B5EF4-FFF2-40B4-BE49-F238E27FC236}">
                  <a16:creationId xmlns:a16="http://schemas.microsoft.com/office/drawing/2014/main" id="{FBBF955D-8902-7BE5-A63A-B4170F554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824"/>
              <a:ext cx="432" cy="360"/>
            </a:xfrm>
            <a:custGeom>
              <a:avLst/>
              <a:gdLst>
                <a:gd name="T0" fmla="*/ 81 w 576"/>
                <a:gd name="T1" fmla="*/ 0 h 360"/>
                <a:gd name="T2" fmla="*/ 0 w 576"/>
                <a:gd name="T3" fmla="*/ 144 h 360"/>
                <a:gd name="T4" fmla="*/ 81 w 576"/>
                <a:gd name="T5" fmla="*/ 336 h 360"/>
                <a:gd name="T6" fmla="*/ 270 w 576"/>
                <a:gd name="T7" fmla="*/ 288 h 360"/>
                <a:gd name="T8" fmla="*/ 324 w 576"/>
                <a:gd name="T9" fmla="*/ 96 h 360"/>
                <a:gd name="T10" fmla="*/ 270 w 576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60"/>
                <a:gd name="T20" fmla="*/ 576 w 576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64" y="312"/>
                    <a:pt x="144" y="336"/>
                  </a:cubicBezTo>
                  <a:cubicBezTo>
                    <a:pt x="224" y="360"/>
                    <a:pt x="408" y="328"/>
                    <a:pt x="480" y="288"/>
                  </a:cubicBezTo>
                  <a:cubicBezTo>
                    <a:pt x="552" y="248"/>
                    <a:pt x="576" y="144"/>
                    <a:pt x="576" y="96"/>
                  </a:cubicBezTo>
                  <a:cubicBezTo>
                    <a:pt x="576" y="48"/>
                    <a:pt x="528" y="2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1" name="Freeform 13">
              <a:extLst>
                <a:ext uri="{FF2B5EF4-FFF2-40B4-BE49-F238E27FC236}">
                  <a16:creationId xmlns:a16="http://schemas.microsoft.com/office/drawing/2014/main" id="{26A29A60-6977-9C24-7E1D-66E634393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824"/>
              <a:ext cx="432" cy="360"/>
            </a:xfrm>
            <a:custGeom>
              <a:avLst/>
              <a:gdLst>
                <a:gd name="T0" fmla="*/ 81 w 576"/>
                <a:gd name="T1" fmla="*/ 0 h 360"/>
                <a:gd name="T2" fmla="*/ 0 w 576"/>
                <a:gd name="T3" fmla="*/ 144 h 360"/>
                <a:gd name="T4" fmla="*/ 81 w 576"/>
                <a:gd name="T5" fmla="*/ 336 h 360"/>
                <a:gd name="T6" fmla="*/ 270 w 576"/>
                <a:gd name="T7" fmla="*/ 288 h 360"/>
                <a:gd name="T8" fmla="*/ 324 w 576"/>
                <a:gd name="T9" fmla="*/ 96 h 360"/>
                <a:gd name="T10" fmla="*/ 270 w 576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60"/>
                <a:gd name="T20" fmla="*/ 576 w 576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64" y="312"/>
                    <a:pt x="144" y="336"/>
                  </a:cubicBezTo>
                  <a:cubicBezTo>
                    <a:pt x="224" y="360"/>
                    <a:pt x="408" y="328"/>
                    <a:pt x="480" y="288"/>
                  </a:cubicBezTo>
                  <a:cubicBezTo>
                    <a:pt x="552" y="248"/>
                    <a:pt x="576" y="144"/>
                    <a:pt x="576" y="96"/>
                  </a:cubicBezTo>
                  <a:cubicBezTo>
                    <a:pt x="576" y="48"/>
                    <a:pt x="528" y="2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2" name="Freeform 14">
              <a:extLst>
                <a:ext uri="{FF2B5EF4-FFF2-40B4-BE49-F238E27FC236}">
                  <a16:creationId xmlns:a16="http://schemas.microsoft.com/office/drawing/2014/main" id="{138A5B20-5F1B-C752-D07A-BFE51D4F5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1848"/>
              <a:ext cx="432" cy="360"/>
            </a:xfrm>
            <a:custGeom>
              <a:avLst/>
              <a:gdLst>
                <a:gd name="T0" fmla="*/ 81 w 576"/>
                <a:gd name="T1" fmla="*/ 0 h 360"/>
                <a:gd name="T2" fmla="*/ 0 w 576"/>
                <a:gd name="T3" fmla="*/ 144 h 360"/>
                <a:gd name="T4" fmla="*/ 81 w 576"/>
                <a:gd name="T5" fmla="*/ 336 h 360"/>
                <a:gd name="T6" fmla="*/ 270 w 576"/>
                <a:gd name="T7" fmla="*/ 288 h 360"/>
                <a:gd name="T8" fmla="*/ 324 w 576"/>
                <a:gd name="T9" fmla="*/ 96 h 360"/>
                <a:gd name="T10" fmla="*/ 270 w 576"/>
                <a:gd name="T11" fmla="*/ 0 h 3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360"/>
                <a:gd name="T20" fmla="*/ 576 w 576"/>
                <a:gd name="T21" fmla="*/ 360 h 3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360">
                  <a:moveTo>
                    <a:pt x="144" y="0"/>
                  </a:moveTo>
                  <a:cubicBezTo>
                    <a:pt x="72" y="44"/>
                    <a:pt x="0" y="88"/>
                    <a:pt x="0" y="144"/>
                  </a:cubicBezTo>
                  <a:cubicBezTo>
                    <a:pt x="0" y="200"/>
                    <a:pt x="64" y="312"/>
                    <a:pt x="144" y="336"/>
                  </a:cubicBezTo>
                  <a:cubicBezTo>
                    <a:pt x="224" y="360"/>
                    <a:pt x="408" y="328"/>
                    <a:pt x="480" y="288"/>
                  </a:cubicBezTo>
                  <a:cubicBezTo>
                    <a:pt x="552" y="248"/>
                    <a:pt x="576" y="144"/>
                    <a:pt x="576" y="96"/>
                  </a:cubicBezTo>
                  <a:cubicBezTo>
                    <a:pt x="576" y="48"/>
                    <a:pt x="528" y="24"/>
                    <a:pt x="480" y="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3" name="Text Box 15">
              <a:extLst>
                <a:ext uri="{FF2B5EF4-FFF2-40B4-BE49-F238E27FC236}">
                  <a16:creationId xmlns:a16="http://schemas.microsoft.com/office/drawing/2014/main" id="{02CCC65B-B858-5862-C0CB-BFC22D2F2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3" y="1488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20494" name="Text Box 16">
              <a:extLst>
                <a:ext uri="{FF2B5EF4-FFF2-40B4-BE49-F238E27FC236}">
                  <a16:creationId xmlns:a16="http://schemas.microsoft.com/office/drawing/2014/main" id="{B492B142-1A71-0146-79D4-F8025B2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1488"/>
              <a:ext cx="2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a</a:t>
              </a:r>
            </a:p>
          </p:txBody>
        </p:sp>
        <p:sp>
          <p:nvSpPr>
            <p:cNvPr id="20495" name="Text Box 17">
              <a:extLst>
                <a:ext uri="{FF2B5EF4-FFF2-40B4-BE49-F238E27FC236}">
                  <a16:creationId xmlns:a16="http://schemas.microsoft.com/office/drawing/2014/main" id="{288FBD0F-5490-9D43-35E2-694E7E18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112"/>
              <a:ext cx="2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20496" name="Text Box 18">
              <a:extLst>
                <a:ext uri="{FF2B5EF4-FFF2-40B4-BE49-F238E27FC236}">
                  <a16:creationId xmlns:a16="http://schemas.microsoft.com/office/drawing/2014/main" id="{82844A9A-AC65-E488-9C88-AE1B0318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2112"/>
              <a:ext cx="2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b</a:t>
              </a:r>
            </a:p>
          </p:txBody>
        </p:sp>
        <p:sp>
          <p:nvSpPr>
            <p:cNvPr id="20497" name="Text Box 19">
              <a:extLst>
                <a:ext uri="{FF2B5EF4-FFF2-40B4-BE49-F238E27FC236}">
                  <a16:creationId xmlns:a16="http://schemas.microsoft.com/office/drawing/2014/main" id="{5ABECAFD-9507-4186-49AD-812A5ED2D1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3" y="2112"/>
              <a:ext cx="44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latin typeface="Verdana" panose="020B0604030504040204" pitchFamily="34" charset="0"/>
                </a:rPr>
                <a:t>a,b</a:t>
              </a:r>
            </a:p>
          </p:txBody>
        </p:sp>
        <p:sp>
          <p:nvSpPr>
            <p:cNvPr id="20498" name="Line 20">
              <a:extLst>
                <a:ext uri="{FF2B5EF4-FFF2-40B4-BE49-F238E27FC236}">
                  <a16:creationId xmlns:a16="http://schemas.microsoft.com/office/drawing/2014/main" id="{C3204A41-2B50-8E1C-DDF5-D0D77806A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4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6A4D793-3DD6-FAE0-A85F-3C13EF492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 -&gt; NFA:</a:t>
            </a:r>
            <a:br>
              <a:rPr lang="en-US" altLang="zh-CN"/>
            </a:br>
            <a:r>
              <a:rPr lang="en-US" altLang="zh-CN"/>
              <a:t>Thompson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2A2528-4289-5D0F-49E9-B6237DF5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Break RE down to atoms</a:t>
            </a:r>
          </a:p>
          <a:p>
            <a:pPr lvl="1" eaLnBrk="1" hangingPunct="1"/>
            <a:r>
              <a:rPr lang="en-US" altLang="zh-CN"/>
              <a:t>construct small NFAs directly for atoms</a:t>
            </a:r>
          </a:p>
          <a:p>
            <a:pPr lvl="1" eaLnBrk="1" hangingPunct="1"/>
            <a:r>
              <a:rPr lang="en-US" altLang="zh-CN"/>
              <a:t>inductively construct larger NFAs from smaller NFAs</a:t>
            </a:r>
          </a:p>
          <a:p>
            <a:pPr eaLnBrk="1" hangingPunct="1"/>
            <a:r>
              <a:rPr lang="en-US" altLang="zh-CN"/>
              <a:t>Easy to implement</a:t>
            </a:r>
          </a:p>
          <a:p>
            <a:pPr lvl="1" eaLnBrk="1" hangingPunct="1"/>
            <a:r>
              <a:rPr lang="en-US" altLang="zh-CN"/>
              <a:t>a small recursion 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F1B061-031B-DAC9-A90E-F8C3DD28E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Recap</a:t>
            </a:r>
          </a:p>
        </p:txBody>
      </p:sp>
      <p:sp>
        <p:nvSpPr>
          <p:cNvPr id="4099" name="AutoShape 4">
            <a:extLst>
              <a:ext uri="{FF2B5EF4-FFF2-40B4-BE49-F238E27FC236}">
                <a16:creationId xmlns:a16="http://schemas.microsoft.com/office/drawing/2014/main" id="{BE07791C-12CF-2089-DD76-3214A9E07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character</a:t>
            </a:r>
          </a:p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sequence</a:t>
            </a:r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0E99C244-614E-357D-B31B-A8462A732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token sequence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BD80B178-A031-AF07-5632-E1365298B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lexical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analyzer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D0BB1044-A0A3-AF61-CB56-4B5543845F09}"/>
              </a:ext>
            </a:extLst>
          </p:cNvPr>
          <p:cNvCxnSpPr>
            <a:cxnSpLocks noChangeShapeType="1"/>
            <a:stCxn id="4099" idx="3"/>
            <a:endCxn id="4101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979195EA-A967-19E9-4770-1CF0096C16DE}"/>
              </a:ext>
            </a:extLst>
          </p:cNvPr>
          <p:cNvCxnSpPr>
            <a:cxnSpLocks noChangeShapeType="1"/>
            <a:stCxn id="4101" idx="3"/>
            <a:endCxn id="4100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524A378-ABD6-6331-7776-49981E544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 -&gt; NFA:</a:t>
            </a:r>
            <a:br>
              <a:rPr lang="en-US" altLang="zh-CN"/>
            </a:br>
            <a:r>
              <a:rPr lang="en-US" altLang="zh-CN"/>
              <a:t>Thompson algorithm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E519080-5406-8D17-C498-C1F210AFD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2325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c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 e2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 | e2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e1*</a:t>
            </a:r>
          </a:p>
        </p:txBody>
      </p:sp>
      <p:grpSp>
        <p:nvGrpSpPr>
          <p:cNvPr id="22532" name="Group 4">
            <a:extLst>
              <a:ext uri="{FF2B5EF4-FFF2-40B4-BE49-F238E27FC236}">
                <a16:creationId xmlns:a16="http://schemas.microsoft.com/office/drawing/2014/main" id="{CF897A72-9486-7F82-58F7-CF89BDDBA83A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2493963"/>
            <a:ext cx="685800" cy="577850"/>
            <a:chOff x="2112" y="1597"/>
            <a:chExt cx="432" cy="364"/>
          </a:xfrm>
        </p:grpSpPr>
        <p:sp>
          <p:nvSpPr>
            <p:cNvPr id="22557" name="Oval 5">
              <a:extLst>
                <a:ext uri="{FF2B5EF4-FFF2-40B4-BE49-F238E27FC236}">
                  <a16:creationId xmlns:a16="http://schemas.microsoft.com/office/drawing/2014/main" id="{9C7F8B67-67F5-0DB9-D67C-21B82257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8" name="Oval 6">
              <a:extLst>
                <a:ext uri="{FF2B5EF4-FFF2-40B4-BE49-F238E27FC236}">
                  <a16:creationId xmlns:a16="http://schemas.microsoft.com/office/drawing/2014/main" id="{7BE87CE9-5029-8100-B18A-6EDAA055F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2533" name="Oval 7">
            <a:extLst>
              <a:ext uri="{FF2B5EF4-FFF2-40B4-BE49-F238E27FC236}">
                <a16:creationId xmlns:a16="http://schemas.microsoft.com/office/drawing/2014/main" id="{FB3F9B8D-A009-478D-01CD-636754ADC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908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2534" name="Line 8">
            <a:extLst>
              <a:ext uri="{FF2B5EF4-FFF2-40B4-BE49-F238E27FC236}">
                <a16:creationId xmlns:a16="http://schemas.microsoft.com/office/drawing/2014/main" id="{D83C0B6F-7EA1-4224-6E30-4B095D060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819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5" name="Line 9">
            <a:extLst>
              <a:ext uri="{FF2B5EF4-FFF2-40B4-BE49-F238E27FC236}">
                <a16:creationId xmlns:a16="http://schemas.microsoft.com/office/drawing/2014/main" id="{9499FFDA-3DF8-8461-92E9-854E83CD2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2362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DE801FE0-C8C2-CE62-0063-5E582537B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420938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16D38133-AC7A-887A-BFB4-84C4315D50C1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713163"/>
            <a:ext cx="685800" cy="577850"/>
            <a:chOff x="2112" y="1597"/>
            <a:chExt cx="432" cy="364"/>
          </a:xfrm>
        </p:grpSpPr>
        <p:sp>
          <p:nvSpPr>
            <p:cNvPr id="22555" name="Oval 12">
              <a:extLst>
                <a:ext uri="{FF2B5EF4-FFF2-40B4-BE49-F238E27FC236}">
                  <a16:creationId xmlns:a16="http://schemas.microsoft.com/office/drawing/2014/main" id="{D317F08E-B24C-87B8-2D24-519DF6F01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6" name="Oval 13">
              <a:extLst>
                <a:ext uri="{FF2B5EF4-FFF2-40B4-BE49-F238E27FC236}">
                  <a16:creationId xmlns:a16="http://schemas.microsoft.com/office/drawing/2014/main" id="{1BA91809-8A8A-D15C-C82A-71D83C82A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34510" name="Oval 14">
            <a:extLst>
              <a:ext uri="{FF2B5EF4-FFF2-40B4-BE49-F238E27FC236}">
                <a16:creationId xmlns:a16="http://schemas.microsoft.com/office/drawing/2014/main" id="{E1B4DAA6-0CC5-4893-D9D1-590C8BEFA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4511" name="Line 15">
            <a:extLst>
              <a:ext uri="{FF2B5EF4-FFF2-40B4-BE49-F238E27FC236}">
                <a16:creationId xmlns:a16="http://schemas.microsoft.com/office/drawing/2014/main" id="{97233F6D-07AC-F0FF-3344-93FA161D4E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2" name="Line 16">
            <a:extLst>
              <a:ext uri="{FF2B5EF4-FFF2-40B4-BE49-F238E27FC236}">
                <a16:creationId xmlns:a16="http://schemas.microsoft.com/office/drawing/2014/main" id="{2D2EA476-AF48-6042-831A-86079ED6B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3" name="Text Box 17">
            <a:extLst>
              <a:ext uri="{FF2B5EF4-FFF2-40B4-BE49-F238E27FC236}">
                <a16:creationId xmlns:a16="http://schemas.microsoft.com/office/drawing/2014/main" id="{93157A9B-0752-4191-C4FA-04F2A28BD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36963"/>
            <a:ext cx="363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Verdana" panose="020B0604030504040204" pitchFamily="34" charset="0"/>
              </a:rPr>
              <a:t>c</a:t>
            </a:r>
          </a:p>
        </p:txBody>
      </p:sp>
      <p:sp>
        <p:nvSpPr>
          <p:cNvPr id="234517" name="Oval 21">
            <a:extLst>
              <a:ext uri="{FF2B5EF4-FFF2-40B4-BE49-F238E27FC236}">
                <a16:creationId xmlns:a16="http://schemas.microsoft.com/office/drawing/2014/main" id="{E8F3095E-296D-8283-EEC1-075E15F8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339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4518" name="Line 22">
            <a:extLst>
              <a:ext uri="{FF2B5EF4-FFF2-40B4-BE49-F238E27FC236}">
                <a16:creationId xmlns:a16="http://schemas.microsoft.com/office/drawing/2014/main" id="{97104F52-E101-4D20-2B90-388128DF5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625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19" name="Line 23">
            <a:extLst>
              <a:ext uri="{FF2B5EF4-FFF2-40B4-BE49-F238E27FC236}">
                <a16:creationId xmlns:a16="http://schemas.microsoft.com/office/drawing/2014/main" id="{05B3F4B4-A971-8705-0C15-0E8B5E115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50053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20" name="Text Box 24">
            <a:extLst>
              <a:ext uri="{FF2B5EF4-FFF2-40B4-BE49-F238E27FC236}">
                <a16:creationId xmlns:a16="http://schemas.microsoft.com/office/drawing/2014/main" id="{1E9B2E03-90C0-960D-7232-59A9BF42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6095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Verdana" panose="020B0604030504040204" pitchFamily="34" charset="0"/>
              </a:rPr>
              <a:t>e1</a:t>
            </a:r>
          </a:p>
        </p:txBody>
      </p:sp>
      <p:grpSp>
        <p:nvGrpSpPr>
          <p:cNvPr id="4" name="Group 25">
            <a:extLst>
              <a:ext uri="{FF2B5EF4-FFF2-40B4-BE49-F238E27FC236}">
                <a16:creationId xmlns:a16="http://schemas.microsoft.com/office/drawing/2014/main" id="{036949A0-E716-E82A-A2E2-B9EED071A9CE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05400"/>
            <a:ext cx="685800" cy="577850"/>
            <a:chOff x="2112" y="1597"/>
            <a:chExt cx="432" cy="364"/>
          </a:xfrm>
        </p:grpSpPr>
        <p:sp>
          <p:nvSpPr>
            <p:cNvPr id="22553" name="Oval 26">
              <a:extLst>
                <a:ext uri="{FF2B5EF4-FFF2-40B4-BE49-F238E27FC236}">
                  <a16:creationId xmlns:a16="http://schemas.microsoft.com/office/drawing/2014/main" id="{C8A9F8D0-5F5E-D4FC-E3DB-2720E58B5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54" name="Oval 27">
              <a:extLst>
                <a:ext uri="{FF2B5EF4-FFF2-40B4-BE49-F238E27FC236}">
                  <a16:creationId xmlns:a16="http://schemas.microsoft.com/office/drawing/2014/main" id="{07503C38-884E-DEBD-9EDA-91BE2BA38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34524" name="Oval 28">
            <a:extLst>
              <a:ext uri="{FF2B5EF4-FFF2-40B4-BE49-F238E27FC236}">
                <a16:creationId xmlns:a16="http://schemas.microsoft.com/office/drawing/2014/main" id="{D6098EFB-41C2-7BF1-67EF-FA2C2A21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202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4525" name="Line 29">
            <a:extLst>
              <a:ext uri="{FF2B5EF4-FFF2-40B4-BE49-F238E27FC236}">
                <a16:creationId xmlns:a16="http://schemas.microsoft.com/office/drawing/2014/main" id="{E491346A-98A5-EA71-7293-3EC9CB9B1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54308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27" name="Text Box 31">
            <a:extLst>
              <a:ext uri="{FF2B5EF4-FFF2-40B4-BE49-F238E27FC236}">
                <a16:creationId xmlns:a16="http://schemas.microsoft.com/office/drawing/2014/main" id="{1FBAE823-A730-4317-9FE8-9DBDBA196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02920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Verdana" panose="020B0604030504040204" pitchFamily="34" charset="0"/>
              </a:rPr>
              <a:t>e2</a:t>
            </a:r>
          </a:p>
        </p:txBody>
      </p:sp>
      <p:sp>
        <p:nvSpPr>
          <p:cNvPr id="234528" name="Oval 32">
            <a:extLst>
              <a:ext uri="{FF2B5EF4-FFF2-40B4-BE49-F238E27FC236}">
                <a16:creationId xmlns:a16="http://schemas.microsoft.com/office/drawing/2014/main" id="{2B33CB81-A5D8-221C-4843-FBA55CC0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4529" name="Line 33">
            <a:extLst>
              <a:ext uri="{FF2B5EF4-FFF2-40B4-BE49-F238E27FC236}">
                <a16:creationId xmlns:a16="http://schemas.microsoft.com/office/drawing/2014/main" id="{FF56F243-0CB2-9E18-A145-83CBDBC6D4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10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4530" name="Text Box 34">
            <a:extLst>
              <a:ext uri="{FF2B5EF4-FFF2-40B4-BE49-F238E27FC236}">
                <a16:creationId xmlns:a16="http://schemas.microsoft.com/office/drawing/2014/main" id="{8A2D6A43-AE87-150F-DC62-04C31F537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0" grpId="0" animBg="1"/>
      <p:bldP spid="234513" grpId="0"/>
      <p:bldP spid="234517" grpId="0" animBg="1"/>
      <p:bldP spid="234520" grpId="0"/>
      <p:bldP spid="234524" grpId="0" animBg="1"/>
      <p:bldP spid="234527" grpId="0"/>
      <p:bldP spid="234528" grpId="0" animBg="1"/>
      <p:bldP spid="2345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EB50B11-DE8E-D9C4-D5EC-860E93ECD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 -&gt; NFA:</a:t>
            </a:r>
            <a:br>
              <a:rPr lang="en-US" altLang="zh-CN"/>
            </a:br>
            <a:r>
              <a:rPr lang="en-US" altLang="zh-CN"/>
              <a:t>Thompson algorithm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EECB23A-D758-56ED-93F2-CEE8BD26B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2779712" cy="2325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c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 e2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 | e2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e1*</a:t>
            </a:r>
          </a:p>
        </p:txBody>
      </p:sp>
      <p:sp>
        <p:nvSpPr>
          <p:cNvPr id="23556" name="Oval 7">
            <a:extLst>
              <a:ext uri="{FF2B5EF4-FFF2-40B4-BE49-F238E27FC236}">
                <a16:creationId xmlns:a16="http://schemas.microsoft.com/office/drawing/2014/main" id="{A54BEE37-CB3C-8A88-3AF4-1D896657B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908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57" name="Line 8">
            <a:extLst>
              <a:ext uri="{FF2B5EF4-FFF2-40B4-BE49-F238E27FC236}">
                <a16:creationId xmlns:a16="http://schemas.microsoft.com/office/drawing/2014/main" id="{7065CC1F-EF14-CD05-C1C9-465CAEFEF1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819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Line 9">
            <a:extLst>
              <a:ext uri="{FF2B5EF4-FFF2-40B4-BE49-F238E27FC236}">
                <a16:creationId xmlns:a16="http://schemas.microsoft.com/office/drawing/2014/main" id="{2F925CE4-805A-A557-C5BE-528F9D6EF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19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9" name="Text Box 10">
            <a:extLst>
              <a:ext uri="{FF2B5EF4-FFF2-40B4-BE49-F238E27FC236}">
                <a16:creationId xmlns:a16="http://schemas.microsoft.com/office/drawing/2014/main" id="{01340179-E06D-945C-1423-731AFBDD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419350"/>
            <a:ext cx="55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e1</a:t>
            </a:r>
          </a:p>
        </p:txBody>
      </p:sp>
      <p:sp>
        <p:nvSpPr>
          <p:cNvPr id="23560" name="Oval 14">
            <a:extLst>
              <a:ext uri="{FF2B5EF4-FFF2-40B4-BE49-F238E27FC236}">
                <a16:creationId xmlns:a16="http://schemas.microsoft.com/office/drawing/2014/main" id="{770F4646-EE21-B0DF-38CC-DC7A71B4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61" name="Line 15">
            <a:extLst>
              <a:ext uri="{FF2B5EF4-FFF2-40B4-BE49-F238E27FC236}">
                <a16:creationId xmlns:a16="http://schemas.microsoft.com/office/drawing/2014/main" id="{826EEF42-4EFA-5E86-53D4-A7C9045CE4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Line 16">
            <a:extLst>
              <a:ext uri="{FF2B5EF4-FFF2-40B4-BE49-F238E27FC236}">
                <a16:creationId xmlns:a16="http://schemas.microsoft.com/office/drawing/2014/main" id="{9CC90B92-5011-410C-448D-3F017D38A6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3" name="Text Box 17">
            <a:extLst>
              <a:ext uri="{FF2B5EF4-FFF2-40B4-BE49-F238E27FC236}">
                <a16:creationId xmlns:a16="http://schemas.microsoft.com/office/drawing/2014/main" id="{0BC9737C-DBBA-6A99-AB1A-E305218B0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36963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Verdana" panose="020B0604030504040204" pitchFamily="34" charset="0"/>
              </a:rPr>
              <a:t>e2</a:t>
            </a:r>
          </a:p>
        </p:txBody>
      </p:sp>
      <p:sp>
        <p:nvSpPr>
          <p:cNvPr id="235538" name="Oval 18">
            <a:extLst>
              <a:ext uri="{FF2B5EF4-FFF2-40B4-BE49-F238E27FC236}">
                <a16:creationId xmlns:a16="http://schemas.microsoft.com/office/drawing/2014/main" id="{3009AF83-CFC4-5463-6D0B-1091784CF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2339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539" name="Line 19">
            <a:extLst>
              <a:ext uri="{FF2B5EF4-FFF2-40B4-BE49-F238E27FC236}">
                <a16:creationId xmlns:a16="http://schemas.microsoft.com/office/drawing/2014/main" id="{8D1A691C-AAE0-D8D9-27B6-BCD8B9F7F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625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0" name="Line 20">
            <a:extLst>
              <a:ext uri="{FF2B5EF4-FFF2-40B4-BE49-F238E27FC236}">
                <a16:creationId xmlns:a16="http://schemas.microsoft.com/office/drawing/2014/main" id="{6A0F7F6B-9146-110E-DB4D-F8E76010F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500538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41" name="Text Box 21">
            <a:extLst>
              <a:ext uri="{FF2B5EF4-FFF2-40B4-BE49-F238E27FC236}">
                <a16:creationId xmlns:a16="http://schemas.microsoft.com/office/drawing/2014/main" id="{2AE0F7A0-C1AA-807E-D919-BE4A43F9F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060950"/>
            <a:ext cx="604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latin typeface="Verdana" panose="020B0604030504040204" pitchFamily="34" charset="0"/>
              </a:rPr>
              <a:t>e1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AC1C82F2-7410-198F-E247-F3ECC2772781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137150"/>
            <a:ext cx="685800" cy="577850"/>
            <a:chOff x="2112" y="1597"/>
            <a:chExt cx="432" cy="364"/>
          </a:xfrm>
        </p:grpSpPr>
        <p:sp>
          <p:nvSpPr>
            <p:cNvPr id="23592" name="Oval 23">
              <a:extLst>
                <a:ext uri="{FF2B5EF4-FFF2-40B4-BE49-F238E27FC236}">
                  <a16:creationId xmlns:a16="http://schemas.microsoft.com/office/drawing/2014/main" id="{6B1D710D-FFC9-5435-466A-6EA0D50B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3" name="Oval 24">
              <a:extLst>
                <a:ext uri="{FF2B5EF4-FFF2-40B4-BE49-F238E27FC236}">
                  <a16:creationId xmlns:a16="http://schemas.microsoft.com/office/drawing/2014/main" id="{5E4EC538-2826-C350-8445-7295BC077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35545" name="Oval 25">
            <a:extLst>
              <a:ext uri="{FF2B5EF4-FFF2-40B4-BE49-F238E27FC236}">
                <a16:creationId xmlns:a16="http://schemas.microsoft.com/office/drawing/2014/main" id="{EA5A933B-613C-560C-ECF5-E55410F14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2530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548" name="Oval 28">
            <a:extLst>
              <a:ext uri="{FF2B5EF4-FFF2-40B4-BE49-F238E27FC236}">
                <a16:creationId xmlns:a16="http://schemas.microsoft.com/office/drawing/2014/main" id="{A0135961-47FE-682B-D992-01E870681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549" name="Line 29">
            <a:extLst>
              <a:ext uri="{FF2B5EF4-FFF2-40B4-BE49-F238E27FC236}">
                <a16:creationId xmlns:a16="http://schemas.microsoft.com/office/drawing/2014/main" id="{CE405692-16B9-B4A3-F0EA-9C65F426B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4102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50" name="Text Box 30">
            <a:extLst>
              <a:ext uri="{FF2B5EF4-FFF2-40B4-BE49-F238E27FC236}">
                <a16:creationId xmlns:a16="http://schemas.microsoft.com/office/drawing/2014/main" id="{BADB23F8-0FE3-9BDB-29F2-1B61AB147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768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73" name="Oval 31">
            <a:extLst>
              <a:ext uri="{FF2B5EF4-FFF2-40B4-BE49-F238E27FC236}">
                <a16:creationId xmlns:a16="http://schemas.microsoft.com/office/drawing/2014/main" id="{58BF022C-E1F0-8EC3-818B-6D031D470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74" name="Oval 33">
            <a:extLst>
              <a:ext uri="{FF2B5EF4-FFF2-40B4-BE49-F238E27FC236}">
                <a16:creationId xmlns:a16="http://schemas.microsoft.com/office/drawing/2014/main" id="{B7799282-FC5C-F17A-EF9E-D5A7E9FCD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75" name="Oval 34">
            <a:extLst>
              <a:ext uri="{FF2B5EF4-FFF2-40B4-BE49-F238E27FC236}">
                <a16:creationId xmlns:a16="http://schemas.microsoft.com/office/drawing/2014/main" id="{F3573A69-E066-95B0-6E15-856252EE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3576" name="Line 35">
            <a:extLst>
              <a:ext uri="{FF2B5EF4-FFF2-40B4-BE49-F238E27FC236}">
                <a16:creationId xmlns:a16="http://schemas.microsoft.com/office/drawing/2014/main" id="{9E2BB214-598C-87DB-1D00-CC7805C04C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8194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7" name="Line 36">
            <a:extLst>
              <a:ext uri="{FF2B5EF4-FFF2-40B4-BE49-F238E27FC236}">
                <a16:creationId xmlns:a16="http://schemas.microsoft.com/office/drawing/2014/main" id="{5A498746-1CE5-CC6D-58CF-04A167DB7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895600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78" name="Line 37">
            <a:extLst>
              <a:ext uri="{FF2B5EF4-FFF2-40B4-BE49-F238E27FC236}">
                <a16:creationId xmlns:a16="http://schemas.microsoft.com/office/drawing/2014/main" id="{24FA4345-6068-F32E-DB4C-1320C92A62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581400"/>
            <a:ext cx="6858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79" name="Group 38">
            <a:extLst>
              <a:ext uri="{FF2B5EF4-FFF2-40B4-BE49-F238E27FC236}">
                <a16:creationId xmlns:a16="http://schemas.microsoft.com/office/drawing/2014/main" id="{647FE31C-F929-0BF4-A9CA-4214A9A99EDC}"/>
              </a:ext>
            </a:extLst>
          </p:cNvPr>
          <p:cNvGrpSpPr>
            <a:grpSpLocks/>
          </p:cNvGrpSpPr>
          <p:nvPr/>
        </p:nvGrpSpPr>
        <p:grpSpPr bwMode="auto">
          <a:xfrm>
            <a:off x="8229600" y="3200400"/>
            <a:ext cx="685800" cy="577850"/>
            <a:chOff x="2112" y="1597"/>
            <a:chExt cx="432" cy="364"/>
          </a:xfrm>
        </p:grpSpPr>
        <p:sp>
          <p:nvSpPr>
            <p:cNvPr id="23590" name="Oval 39">
              <a:extLst>
                <a:ext uri="{FF2B5EF4-FFF2-40B4-BE49-F238E27FC236}">
                  <a16:creationId xmlns:a16="http://schemas.microsoft.com/office/drawing/2014/main" id="{F1D3B7C2-96F0-8A86-0D95-C0C8AAC7F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91" name="Oval 40">
              <a:extLst>
                <a:ext uri="{FF2B5EF4-FFF2-40B4-BE49-F238E27FC236}">
                  <a16:creationId xmlns:a16="http://schemas.microsoft.com/office/drawing/2014/main" id="{6F0913AA-410D-8E7B-06A4-B1B6E37B5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3580" name="Text Box 41">
            <a:extLst>
              <a:ext uri="{FF2B5EF4-FFF2-40B4-BE49-F238E27FC236}">
                <a16:creationId xmlns:a16="http://schemas.microsoft.com/office/drawing/2014/main" id="{8B879215-8107-32A2-4A29-5EF2A8D0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514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81" name="Text Box 42">
            <a:extLst>
              <a:ext uri="{FF2B5EF4-FFF2-40B4-BE49-F238E27FC236}">
                <a16:creationId xmlns:a16="http://schemas.microsoft.com/office/drawing/2014/main" id="{42776AA5-C659-D41D-7C9F-29ED4020B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766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82" name="Text Box 43">
            <a:extLst>
              <a:ext uri="{FF2B5EF4-FFF2-40B4-BE49-F238E27FC236}">
                <a16:creationId xmlns:a16="http://schemas.microsoft.com/office/drawing/2014/main" id="{3552CAE4-5C20-6AF7-A2DE-42C170EF6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908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83" name="Text Box 44">
            <a:extLst>
              <a:ext uri="{FF2B5EF4-FFF2-40B4-BE49-F238E27FC236}">
                <a16:creationId xmlns:a16="http://schemas.microsoft.com/office/drawing/2014/main" id="{F9E8BB07-EFBE-8944-6C6B-62BCD001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565" name="Line 45">
            <a:extLst>
              <a:ext uri="{FF2B5EF4-FFF2-40B4-BE49-F238E27FC236}">
                <a16:creationId xmlns:a16="http://schemas.microsoft.com/office/drawing/2014/main" id="{EBB3C8E4-1466-1F37-93E4-A609051AF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486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235566" name="AutoShape 46">
            <a:extLst>
              <a:ext uri="{FF2B5EF4-FFF2-40B4-BE49-F238E27FC236}">
                <a16:creationId xmlns:a16="http://schemas.microsoft.com/office/drawing/2014/main" id="{BB61966E-2AD9-C957-B516-E5F95A97EA9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95600" y="5254625"/>
            <a:ext cx="1382713" cy="3175"/>
          </a:xfrm>
          <a:prstGeom prst="curvedConnector5">
            <a:avLst>
              <a:gd name="adj1" fmla="val -16532"/>
              <a:gd name="adj2" fmla="val 14400005"/>
              <a:gd name="adj3" fmla="val 121241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7" name="AutoShape 47">
            <a:extLst>
              <a:ext uri="{FF2B5EF4-FFF2-40B4-BE49-F238E27FC236}">
                <a16:creationId xmlns:a16="http://schemas.microsoft.com/office/drawing/2014/main" id="{046199D3-0222-321D-4DA6-07E588186DA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3492500" y="3644900"/>
            <a:ext cx="25400" cy="3962400"/>
          </a:xfrm>
          <a:prstGeom prst="curvedConnector3">
            <a:avLst>
              <a:gd name="adj1" fmla="val -111250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68" name="Text Box 48">
            <a:extLst>
              <a:ext uri="{FF2B5EF4-FFF2-40B4-BE49-F238E27FC236}">
                <a16:creationId xmlns:a16="http://schemas.microsoft.com/office/drawing/2014/main" id="{AF4FD596-4F88-E9DC-D665-A9F91831F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100" y="43434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569" name="Text Box 49">
            <a:extLst>
              <a:ext uri="{FF2B5EF4-FFF2-40B4-BE49-F238E27FC236}">
                <a16:creationId xmlns:a16="http://schemas.microsoft.com/office/drawing/2014/main" id="{0513A18F-32B6-BBB4-F53D-A27049E47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8674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  <p:sp>
        <p:nvSpPr>
          <p:cNvPr id="235570" name="Text Box 50">
            <a:extLst>
              <a:ext uri="{FF2B5EF4-FFF2-40B4-BE49-F238E27FC236}">
                <a16:creationId xmlns:a16="http://schemas.microsoft.com/office/drawing/2014/main" id="{600C3D2F-9CA9-C57A-BB8F-DD65C1303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953000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ym typeface="Symbol" pitchFamily="2" charset="2"/>
              </a:rPr>
              <a:t>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3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3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3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nimBg="1"/>
      <p:bldP spid="235541" grpId="0"/>
      <p:bldP spid="235545" grpId="0" animBg="1"/>
      <p:bldP spid="235548" grpId="0" animBg="1"/>
      <p:bldP spid="235550" grpId="0"/>
      <p:bldP spid="235568" grpId="0"/>
      <p:bldP spid="235569" grpId="0"/>
      <p:bldP spid="2355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C1DFEB6-A694-9D22-6902-9B714A433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1886E7C1-F2D9-D211-7D80-3D2DEB3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ALPHA = [a-z];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ID = {alpha}+;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%%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”if” =&gt; {…}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{ID} =&gt; {…}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Equivalent to: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   “if” | {ID}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5122C16-A474-AC84-A455-9DC6288B9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04944F3-9D21-E307-92CE-A787E763F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”if” =&gt; {…}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{ID} =&gt; {…}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E3EE052A-AF2D-1928-955A-4338A17D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5605" name="Line 5">
            <a:extLst>
              <a:ext uri="{FF2B5EF4-FFF2-40B4-BE49-F238E27FC236}">
                <a16:creationId xmlns:a16="http://schemas.microsoft.com/office/drawing/2014/main" id="{FA154EE9-01C5-934B-AA47-235067238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338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7895A89C-19BD-17F6-9ED6-EA2F6A6B66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38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AE3B4B1E-4586-92D8-A64A-DF9D44331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683000"/>
            <a:ext cx="26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i</a:t>
            </a: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53CD09A6-781D-103C-9157-CA8FC2EA2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44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5609" name="Line 9">
            <a:extLst>
              <a:ext uri="{FF2B5EF4-FFF2-40B4-BE49-F238E27FC236}">
                <a16:creationId xmlns:a16="http://schemas.microsoft.com/office/drawing/2014/main" id="{2B3B4CE6-453D-FF0F-AF8F-0860FD85FF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30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FDFE7BF9-3AD8-0FC3-F993-89C830ACB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724400"/>
            <a:ext cx="762000" cy="376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Oval 12">
            <a:extLst>
              <a:ext uri="{FF2B5EF4-FFF2-40B4-BE49-F238E27FC236}">
                <a16:creationId xmlns:a16="http://schemas.microsoft.com/office/drawing/2014/main" id="{86620A4F-B6F5-E4F5-2184-0B398B3D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386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5612" name="Oval 13">
            <a:extLst>
              <a:ext uri="{FF2B5EF4-FFF2-40B4-BE49-F238E27FC236}">
                <a16:creationId xmlns:a16="http://schemas.microsoft.com/office/drawing/2014/main" id="{38AA55A6-98AE-F21B-B734-F3BCB6D84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5613" name="Line 15">
            <a:extLst>
              <a:ext uri="{FF2B5EF4-FFF2-40B4-BE49-F238E27FC236}">
                <a16:creationId xmlns:a16="http://schemas.microsoft.com/office/drawing/2014/main" id="{D3D70F86-319B-FDAA-B195-A231B20AEF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033838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4" name="Line 17">
            <a:extLst>
              <a:ext uri="{FF2B5EF4-FFF2-40B4-BE49-F238E27FC236}">
                <a16:creationId xmlns:a16="http://schemas.microsoft.com/office/drawing/2014/main" id="{D562D54A-A0FC-CD74-429B-B4CB39A5B1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257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15" name="Group 18">
            <a:extLst>
              <a:ext uri="{FF2B5EF4-FFF2-40B4-BE49-F238E27FC236}">
                <a16:creationId xmlns:a16="http://schemas.microsoft.com/office/drawing/2014/main" id="{D218CCDC-FA7A-8D4E-42E8-95CCB6CED1FD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953000"/>
            <a:ext cx="685800" cy="577850"/>
            <a:chOff x="2112" y="1597"/>
            <a:chExt cx="432" cy="364"/>
          </a:xfrm>
        </p:grpSpPr>
        <p:sp>
          <p:nvSpPr>
            <p:cNvPr id="25627" name="Oval 19">
              <a:extLst>
                <a:ext uri="{FF2B5EF4-FFF2-40B4-BE49-F238E27FC236}">
                  <a16:creationId xmlns:a16="http://schemas.microsoft.com/office/drawing/2014/main" id="{0B6B3FB8-8AEC-99FF-EDBC-F377F4AC8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8" name="Oval 20">
              <a:extLst>
                <a:ext uri="{FF2B5EF4-FFF2-40B4-BE49-F238E27FC236}">
                  <a16:creationId xmlns:a16="http://schemas.microsoft.com/office/drawing/2014/main" id="{3CB403A4-125F-9FA1-A02B-1DED9AA9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 </a:t>
              </a:r>
            </a:p>
          </p:txBody>
        </p:sp>
      </p:grpSp>
      <p:sp>
        <p:nvSpPr>
          <p:cNvPr id="25616" name="Text Box 21">
            <a:extLst>
              <a:ext uri="{FF2B5EF4-FFF2-40B4-BE49-F238E27FC236}">
                <a16:creationId xmlns:a16="http://schemas.microsoft.com/office/drawing/2014/main" id="{1362D642-B92C-31A5-D86F-A6891DBA0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78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25617" name="Text Box 22">
            <a:extLst>
              <a:ext uri="{FF2B5EF4-FFF2-40B4-BE49-F238E27FC236}">
                <a16:creationId xmlns:a16="http://schemas.microsoft.com/office/drawing/2014/main" id="{5B7ACCD8-A5BE-4E0C-ACF1-1DAD23D6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40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25618" name="Text Box 23">
            <a:extLst>
              <a:ext uri="{FF2B5EF4-FFF2-40B4-BE49-F238E27FC236}">
                <a16:creationId xmlns:a16="http://schemas.microsoft.com/office/drawing/2014/main" id="{944383ED-7037-21CB-E93A-8D93857CA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306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25619" name="Line 25">
            <a:extLst>
              <a:ext uri="{FF2B5EF4-FFF2-40B4-BE49-F238E27FC236}">
                <a16:creationId xmlns:a16="http://schemas.microsoft.com/office/drawing/2014/main" id="{A91D1833-F0C0-E7DB-44F6-8CAE0657F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Oval 26">
            <a:extLst>
              <a:ext uri="{FF2B5EF4-FFF2-40B4-BE49-F238E27FC236}">
                <a16:creationId xmlns:a16="http://schemas.microsoft.com/office/drawing/2014/main" id="{514DFC38-BDF1-F0A7-DB2C-D5DBFD241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25621" name="Line 27">
            <a:extLst>
              <a:ext uri="{FF2B5EF4-FFF2-40B4-BE49-F238E27FC236}">
                <a16:creationId xmlns:a16="http://schemas.microsoft.com/office/drawing/2014/main" id="{A2C6E06E-EAD0-47F6-2B8E-940BCA950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Text Box 29">
            <a:extLst>
              <a:ext uri="{FF2B5EF4-FFF2-40B4-BE49-F238E27FC236}">
                <a16:creationId xmlns:a16="http://schemas.microsoft.com/office/drawing/2014/main" id="{04BB86AA-CB7E-33D8-50A2-6C999CED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30613"/>
            <a:ext cx="280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f</a:t>
            </a:r>
          </a:p>
        </p:txBody>
      </p:sp>
      <p:sp>
        <p:nvSpPr>
          <p:cNvPr id="25623" name="Text Box 36">
            <a:extLst>
              <a:ext uri="{FF2B5EF4-FFF2-40B4-BE49-F238E27FC236}">
                <a16:creationId xmlns:a16="http://schemas.microsoft.com/office/drawing/2014/main" id="{0FD9B20A-5FA7-BB1F-D637-B94B03F93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5400"/>
            <a:ext cx="45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Verdana" panose="020B0604030504040204" pitchFamily="34" charset="0"/>
              </a:rPr>
              <a:t>…</a:t>
            </a:r>
          </a:p>
        </p:txBody>
      </p:sp>
      <p:grpSp>
        <p:nvGrpSpPr>
          <p:cNvPr id="25624" name="Group 42">
            <a:extLst>
              <a:ext uri="{FF2B5EF4-FFF2-40B4-BE49-F238E27FC236}">
                <a16:creationId xmlns:a16="http://schemas.microsoft.com/office/drawing/2014/main" id="{D050AA76-8673-345B-ED0B-B7A882EF9A2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733800"/>
            <a:ext cx="685800" cy="577850"/>
            <a:chOff x="2112" y="1597"/>
            <a:chExt cx="432" cy="364"/>
          </a:xfrm>
        </p:grpSpPr>
        <p:sp>
          <p:nvSpPr>
            <p:cNvPr id="25625" name="Oval 43">
              <a:extLst>
                <a:ext uri="{FF2B5EF4-FFF2-40B4-BE49-F238E27FC236}">
                  <a16:creationId xmlns:a16="http://schemas.microsoft.com/office/drawing/2014/main" id="{8B21D261-2E2F-2922-5F26-5077A83D5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26" name="Oval 44">
              <a:extLst>
                <a:ext uri="{FF2B5EF4-FFF2-40B4-BE49-F238E27FC236}">
                  <a16:creationId xmlns:a16="http://schemas.microsoft.com/office/drawing/2014/main" id="{2046C7B3-A789-7CFC-1A6A-18711C55F9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079E26A-0913-F3B6-2227-A4A7D19001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 -&gt; DFA:</a:t>
            </a:r>
            <a:br>
              <a:rPr lang="en-US" altLang="zh-CN"/>
            </a:br>
            <a:r>
              <a:rPr lang="en-US" altLang="zh-CN"/>
              <a:t>Subset construction algorithm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59B8803-8F4C-0BA0-4DD9-26CA8548C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subset construction: workList algorithm *)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q0 &lt;-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-closure (n0)  // q0 is a set of states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&lt;- {q0}             // Q records a set of sets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workList &lt;- q0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while(workList != [])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remove some q from workList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for(each character c from Ʃ)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 &lt;-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-closure (move (q, c))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D[q, c] &lt;- 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(t\not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Q)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add t to both Q and workList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734D28-BAA0-E481-4A7D-B636FDFBB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 -&gt; DFA:</a:t>
            </a:r>
            <a:br>
              <a:rPr lang="en-US" altLang="zh-CN"/>
            </a:br>
            <a:r>
              <a:rPr lang="en-US" altLang="zh-CN">
                <a:sym typeface="Symbol" pitchFamily="2" charset="2"/>
              </a:rPr>
              <a:t>-closure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C6480C-251C-D50B-2C4A-A5F394465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</a:t>
            </a:r>
            <a:r>
              <a:rPr lang="en-US" altLang="zh-CN" sz="2000" b="1">
                <a:latin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>
                <a:sym typeface="Symbol" pitchFamily="2" charset="2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closure: fixpoint algorithm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Dragon book Fig 3.33 gives a DFS-like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 algorithm.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 Here we give a recursive version. (Simpler)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&lt;-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Φ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fun eps(t)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&lt;- X ∪ {t}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foreach (s \in one-eps(t))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(s \not\in X)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then eps(s)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A815FA8-625A-0287-AF9B-DF812A39D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 -&gt; DFA:</a:t>
            </a:r>
            <a:br>
              <a:rPr lang="en-US" altLang="zh-CN"/>
            </a:br>
            <a:r>
              <a:rPr lang="en-US" altLang="zh-CN"/>
              <a:t> </a:t>
            </a:r>
            <a:r>
              <a:rPr lang="en-US" altLang="zh-CN">
                <a:sym typeface="Symbol" pitchFamily="2" charset="2"/>
              </a:rPr>
              <a:t>-closure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2FD20FE-C05D-BA3C-E940-E995B04D2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</a:t>
            </a:r>
            <a:r>
              <a:rPr lang="en-US" altLang="zh-CN" sz="2000" b="1">
                <a:latin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>
                <a:sym typeface="Symbol" pitchFamily="2" charset="2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closure: fixpoint algorithm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Dragon book Fig 3.33 gives a DFS-like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 algorithm.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 Here we give a recursive version. (Simpler)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fun e-closure (T)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&lt;- 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foreach (t \in T)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X &lt;- X ∪ eps(t)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F75C2B4-9AF2-84D8-C8ED-23830EB5C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NFA -&gt; DFA:</a:t>
            </a:r>
            <a:br>
              <a:rPr lang="en-US" altLang="zh-CN"/>
            </a:br>
            <a:r>
              <a:rPr lang="en-US" altLang="zh-CN"/>
              <a:t> </a:t>
            </a:r>
            <a:r>
              <a:rPr lang="en-US" altLang="zh-CN">
                <a:sym typeface="Symbol" pitchFamily="2" charset="2"/>
              </a:rPr>
              <a:t>-closure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99193B1-71F2-8992-11DA-4EF3BFD11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</a:t>
            </a:r>
            <a:r>
              <a:rPr lang="en-US" altLang="zh-CN" sz="2000" b="1">
                <a:latin typeface="Courier New" panose="02070309020205020404" pitchFamily="49" charset="0"/>
                <a:sym typeface="Symbol" pitchFamily="2" charset="2"/>
              </a:rPr>
              <a:t>-</a:t>
            </a:r>
            <a:r>
              <a:rPr lang="en-US" altLang="zh-CN" sz="2000" b="1">
                <a:latin typeface="Courier New" panose="02070309020205020404" pitchFamily="49" charset="0"/>
              </a:rPr>
              <a:t>closure: fixpoint algorithm */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And a BFS-like algorithm. */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&lt;- empty;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fun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-closure (T)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Q &lt;- 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&lt;- 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 (Q not empty)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q &lt;- deQueue (Q)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foreach (s \in one-eps(q))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if (s \not\in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enQueue (Q, s)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X &lt;- X ∪ 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17CAC5B-6D59-055C-9509-B1C8DB71A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E2D6495-B743-6835-54D6-AC65906616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”if” =&gt; {…}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{ID} =&gt; {…}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Oval 4">
            <a:extLst>
              <a:ext uri="{FF2B5EF4-FFF2-40B4-BE49-F238E27FC236}">
                <a16:creationId xmlns:a16="http://schemas.microsoft.com/office/drawing/2014/main" id="{533990B1-7196-C9FE-100F-8384614F2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1</a:t>
            </a:r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63F36416-56EF-C026-B812-70F8AC524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338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8466283B-399D-121B-B6C4-3DE49F8B7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38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7" name="Text Box 7">
            <a:extLst>
              <a:ext uri="{FF2B5EF4-FFF2-40B4-BE49-F238E27FC236}">
                <a16:creationId xmlns:a16="http://schemas.microsoft.com/office/drawing/2014/main" id="{4E90A782-0592-4BC2-7875-F1E1718CF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6576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0728" name="Oval 8">
            <a:extLst>
              <a:ext uri="{FF2B5EF4-FFF2-40B4-BE49-F238E27FC236}">
                <a16:creationId xmlns:a16="http://schemas.microsoft.com/office/drawing/2014/main" id="{5A4D6F8D-061B-A7C8-41A3-FDAE4DB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44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5 </a:t>
            </a:r>
          </a:p>
        </p:txBody>
      </p:sp>
      <p:sp>
        <p:nvSpPr>
          <p:cNvPr id="30729" name="Line 9">
            <a:extLst>
              <a:ext uri="{FF2B5EF4-FFF2-40B4-BE49-F238E27FC236}">
                <a16:creationId xmlns:a16="http://schemas.microsoft.com/office/drawing/2014/main" id="{F52826BB-1B13-41F5-A4AD-4BAEC54DD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30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0" name="Line 10">
            <a:extLst>
              <a:ext uri="{FF2B5EF4-FFF2-40B4-BE49-F238E27FC236}">
                <a16:creationId xmlns:a16="http://schemas.microsoft.com/office/drawing/2014/main" id="{0CEDCB2E-F7BA-94A5-3502-FEC12D4A9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724400"/>
            <a:ext cx="762000" cy="376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1" name="Oval 11">
            <a:extLst>
              <a:ext uri="{FF2B5EF4-FFF2-40B4-BE49-F238E27FC236}">
                <a16:creationId xmlns:a16="http://schemas.microsoft.com/office/drawing/2014/main" id="{1AABC1B6-1BFA-07EB-717A-31DD51A7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386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0</a:t>
            </a:r>
          </a:p>
        </p:txBody>
      </p:sp>
      <p:sp>
        <p:nvSpPr>
          <p:cNvPr id="30732" name="Oval 12">
            <a:extLst>
              <a:ext uri="{FF2B5EF4-FFF2-40B4-BE49-F238E27FC236}">
                <a16:creationId xmlns:a16="http://schemas.microsoft.com/office/drawing/2014/main" id="{2D80D1AF-DE68-B42E-5C0F-02C516B80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30733" name="Line 13">
            <a:extLst>
              <a:ext uri="{FF2B5EF4-FFF2-40B4-BE49-F238E27FC236}">
                <a16:creationId xmlns:a16="http://schemas.microsoft.com/office/drawing/2014/main" id="{981E5E07-ED8D-D746-79AD-E8F9974B9B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033838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34" name="Line 15">
            <a:extLst>
              <a:ext uri="{FF2B5EF4-FFF2-40B4-BE49-F238E27FC236}">
                <a16:creationId xmlns:a16="http://schemas.microsoft.com/office/drawing/2014/main" id="{1CAE2F13-F633-11DF-1273-3A3D811F8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35" name="Group 16">
            <a:extLst>
              <a:ext uri="{FF2B5EF4-FFF2-40B4-BE49-F238E27FC236}">
                <a16:creationId xmlns:a16="http://schemas.microsoft.com/office/drawing/2014/main" id="{B786553A-B8A9-D359-FE10-9135F88E232C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953000"/>
            <a:ext cx="685800" cy="577850"/>
            <a:chOff x="2112" y="1597"/>
            <a:chExt cx="432" cy="364"/>
          </a:xfrm>
        </p:grpSpPr>
        <p:sp>
          <p:nvSpPr>
            <p:cNvPr id="30754" name="Oval 17">
              <a:extLst>
                <a:ext uri="{FF2B5EF4-FFF2-40B4-BE49-F238E27FC236}">
                  <a16:creationId xmlns:a16="http://schemas.microsoft.com/office/drawing/2014/main" id="{7D1FD0F5-7E17-2B06-ABB0-DBD50AA5A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5" name="Oval 18">
              <a:extLst>
                <a:ext uri="{FF2B5EF4-FFF2-40B4-BE49-F238E27FC236}">
                  <a16:creationId xmlns:a16="http://schemas.microsoft.com/office/drawing/2014/main" id="{35DDB990-C9BF-8011-2B71-9F838C51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8 </a:t>
              </a:r>
            </a:p>
          </p:txBody>
        </p:sp>
      </p:grpSp>
      <p:sp>
        <p:nvSpPr>
          <p:cNvPr id="30736" name="Text Box 19">
            <a:extLst>
              <a:ext uri="{FF2B5EF4-FFF2-40B4-BE49-F238E27FC236}">
                <a16:creationId xmlns:a16="http://schemas.microsoft.com/office/drawing/2014/main" id="{806BE45F-E747-1059-98AE-3021C63B8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78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0737" name="Text Box 20">
            <a:extLst>
              <a:ext uri="{FF2B5EF4-FFF2-40B4-BE49-F238E27FC236}">
                <a16:creationId xmlns:a16="http://schemas.microsoft.com/office/drawing/2014/main" id="{AF6D2AC4-01BB-6BDF-8AEF-C4B8C4A1E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40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0738" name="Text Box 21">
            <a:extLst>
              <a:ext uri="{FF2B5EF4-FFF2-40B4-BE49-F238E27FC236}">
                <a16:creationId xmlns:a16="http://schemas.microsoft.com/office/drawing/2014/main" id="{6F4AA531-4AF6-87F0-279F-F1F5292D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306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0739" name="Line 22">
            <a:extLst>
              <a:ext uri="{FF2B5EF4-FFF2-40B4-BE49-F238E27FC236}">
                <a16:creationId xmlns:a16="http://schemas.microsoft.com/office/drawing/2014/main" id="{67205DC7-854B-FD6D-0249-AEBBC7347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0" name="Oval 23">
            <a:extLst>
              <a:ext uri="{FF2B5EF4-FFF2-40B4-BE49-F238E27FC236}">
                <a16:creationId xmlns:a16="http://schemas.microsoft.com/office/drawing/2014/main" id="{C3E51686-B0BB-6DD7-D154-9F6BF90A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3 </a:t>
            </a:r>
          </a:p>
        </p:txBody>
      </p:sp>
      <p:sp>
        <p:nvSpPr>
          <p:cNvPr id="30741" name="Line 24">
            <a:extLst>
              <a:ext uri="{FF2B5EF4-FFF2-40B4-BE49-F238E27FC236}">
                <a16:creationId xmlns:a16="http://schemas.microsoft.com/office/drawing/2014/main" id="{33E60A4D-3484-4015-3E40-EC1A28B65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Text Box 26">
            <a:extLst>
              <a:ext uri="{FF2B5EF4-FFF2-40B4-BE49-F238E27FC236}">
                <a16:creationId xmlns:a16="http://schemas.microsoft.com/office/drawing/2014/main" id="{D6BD80DF-1DC6-F260-D2C1-2D9EF0019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30613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0743" name="Oval 29">
            <a:extLst>
              <a:ext uri="{FF2B5EF4-FFF2-40B4-BE49-F238E27FC236}">
                <a16:creationId xmlns:a16="http://schemas.microsoft.com/office/drawing/2014/main" id="{6BD573AC-6A33-138E-2C39-832BFCEE2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6</a:t>
            </a:r>
          </a:p>
        </p:txBody>
      </p:sp>
      <p:sp>
        <p:nvSpPr>
          <p:cNvPr id="30744" name="Text Box 30">
            <a:extLst>
              <a:ext uri="{FF2B5EF4-FFF2-40B4-BE49-F238E27FC236}">
                <a16:creationId xmlns:a16="http://schemas.microsoft.com/office/drawing/2014/main" id="{052DAC6C-3903-7B89-7EF4-1253C88A5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24400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0745" name="Oval 31">
            <a:extLst>
              <a:ext uri="{FF2B5EF4-FFF2-40B4-BE49-F238E27FC236}">
                <a16:creationId xmlns:a16="http://schemas.microsoft.com/office/drawing/2014/main" id="{136BAD16-1DD7-EE0B-0C12-13374B85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7</a:t>
            </a:r>
          </a:p>
        </p:txBody>
      </p:sp>
      <p:sp>
        <p:nvSpPr>
          <p:cNvPr id="30746" name="Text Box 32">
            <a:extLst>
              <a:ext uri="{FF2B5EF4-FFF2-40B4-BE49-F238E27FC236}">
                <a16:creationId xmlns:a16="http://schemas.microsoft.com/office/drawing/2014/main" id="{F6D234D7-5C84-D1B1-77D1-A079F624F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736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0747" name="Line 33">
            <a:extLst>
              <a:ext uri="{FF2B5EF4-FFF2-40B4-BE49-F238E27FC236}">
                <a16:creationId xmlns:a16="http://schemas.microsoft.com/office/drawing/2014/main" id="{EEF7F7F5-5B6C-0146-BC02-7F6F5B523E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Text Box 34">
            <a:extLst>
              <a:ext uri="{FF2B5EF4-FFF2-40B4-BE49-F238E27FC236}">
                <a16:creationId xmlns:a16="http://schemas.microsoft.com/office/drawing/2014/main" id="{3C56EBCC-674B-3659-4210-47EFD3821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498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0749" name="Freeform 35">
            <a:extLst>
              <a:ext uri="{FF2B5EF4-FFF2-40B4-BE49-F238E27FC236}">
                <a16:creationId xmlns:a16="http://schemas.microsoft.com/office/drawing/2014/main" id="{3C05E0BE-1772-B662-BC10-0DA29A834E4B}"/>
              </a:ext>
            </a:extLst>
          </p:cNvPr>
          <p:cNvSpPr>
            <a:spLocks/>
          </p:cNvSpPr>
          <p:nvPr/>
        </p:nvSpPr>
        <p:spPr bwMode="auto">
          <a:xfrm>
            <a:off x="5334000" y="5410200"/>
            <a:ext cx="863600" cy="596900"/>
          </a:xfrm>
          <a:custGeom>
            <a:avLst/>
            <a:gdLst>
              <a:gd name="T0" fmla="*/ 483869981 w 544"/>
              <a:gd name="T1" fmla="*/ 0 h 376"/>
              <a:gd name="T2" fmla="*/ 120967495 w 544"/>
              <a:gd name="T3" fmla="*/ 604837502 h 376"/>
              <a:gd name="T4" fmla="*/ 1209674854 w 544"/>
              <a:gd name="T5" fmla="*/ 846772622 h 376"/>
              <a:gd name="T6" fmla="*/ 1088707408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Text Box 36">
            <a:extLst>
              <a:ext uri="{FF2B5EF4-FFF2-40B4-BE49-F238E27FC236}">
                <a16:creationId xmlns:a16="http://schemas.microsoft.com/office/drawing/2014/main" id="{1E9ABF9E-4AAE-9B31-38BC-FFC3B79F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42013"/>
            <a:ext cx="7159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grpSp>
        <p:nvGrpSpPr>
          <p:cNvPr id="30751" name="Group 37">
            <a:extLst>
              <a:ext uri="{FF2B5EF4-FFF2-40B4-BE49-F238E27FC236}">
                <a16:creationId xmlns:a16="http://schemas.microsoft.com/office/drawing/2014/main" id="{5F208442-C655-EDF4-5F3C-E3EB4265CA6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733800"/>
            <a:ext cx="685800" cy="577850"/>
            <a:chOff x="2112" y="1597"/>
            <a:chExt cx="432" cy="364"/>
          </a:xfrm>
        </p:grpSpPr>
        <p:sp>
          <p:nvSpPr>
            <p:cNvPr id="30752" name="Oval 38">
              <a:extLst>
                <a:ext uri="{FF2B5EF4-FFF2-40B4-BE49-F238E27FC236}">
                  <a16:creationId xmlns:a16="http://schemas.microsoft.com/office/drawing/2014/main" id="{8A2A4566-D10D-E0F5-00E8-26AF38BAA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3" name="Oval 39">
              <a:extLst>
                <a:ext uri="{FF2B5EF4-FFF2-40B4-BE49-F238E27FC236}">
                  <a16:creationId xmlns:a16="http://schemas.microsoft.com/office/drawing/2014/main" id="{BFFAD7C6-952B-89A0-29F1-6E5F5B4B3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4 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CAA048F-AEA8-9A2E-86C0-299946B76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43715" name="Rectangle 3">
            <a:extLst>
              <a:ext uri="{FF2B5EF4-FFF2-40B4-BE49-F238E27FC236}">
                <a16:creationId xmlns:a16="http://schemas.microsoft.com/office/drawing/2014/main" id="{E156D93D-907A-8CC6-2362-2C42C0D3E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q0 = {0, 1, 5}                Q = {q0}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D[q0, ‘i’] = {2, 3, 6, 7, 8}  Q ∪= q1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D[q0, _]   = {6, 7, 8}        Q ∪= q2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D[q1, ‘f’] = {4, 7, 8}        Q ∪= q3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6C3A404F-3429-12E6-4B55-7B479470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1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07DFBB4D-A971-E0B4-8F00-8A680D03D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0338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ADAFC7C9-9523-5587-D8F9-C22EB6128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338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1" name="Text Box 7">
            <a:extLst>
              <a:ext uri="{FF2B5EF4-FFF2-40B4-BE49-F238E27FC236}">
                <a16:creationId xmlns:a16="http://schemas.microsoft.com/office/drawing/2014/main" id="{20DE02EC-7BF4-E904-35B0-B30FAD9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706813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A2FA3D10-5280-AC86-1324-EC3507305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0244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5 </a:t>
            </a:r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69CDCC1C-7168-ACD8-B63F-972DF528D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25303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1BDC777E-0A49-622F-F7D5-A6F187C92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724400"/>
            <a:ext cx="762000" cy="376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24080CAB-66B3-6530-9314-F7EEBE48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386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0</a:t>
            </a:r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5A20F7CD-D1AB-DAD1-8F79-7F57F650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8052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3513D344-DCF0-E9ED-1F35-F7E4FFEB43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033838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58" name="Line 15">
            <a:extLst>
              <a:ext uri="{FF2B5EF4-FFF2-40B4-BE49-F238E27FC236}">
                <a16:creationId xmlns:a16="http://schemas.microsoft.com/office/drawing/2014/main" id="{42160CCA-B4D1-14BB-3C14-86C3DBA85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52578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759" name="Group 16">
            <a:extLst>
              <a:ext uri="{FF2B5EF4-FFF2-40B4-BE49-F238E27FC236}">
                <a16:creationId xmlns:a16="http://schemas.microsoft.com/office/drawing/2014/main" id="{42C1BE61-04D9-B461-ABCA-F179FE149C79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953000"/>
            <a:ext cx="685800" cy="577850"/>
            <a:chOff x="2112" y="1597"/>
            <a:chExt cx="432" cy="364"/>
          </a:xfrm>
        </p:grpSpPr>
        <p:sp>
          <p:nvSpPr>
            <p:cNvPr id="31789" name="Oval 17">
              <a:extLst>
                <a:ext uri="{FF2B5EF4-FFF2-40B4-BE49-F238E27FC236}">
                  <a16:creationId xmlns:a16="http://schemas.microsoft.com/office/drawing/2014/main" id="{C296A604-668A-5912-C8A7-D5A735E4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90" name="Oval 18">
              <a:extLst>
                <a:ext uri="{FF2B5EF4-FFF2-40B4-BE49-F238E27FC236}">
                  <a16:creationId xmlns:a16="http://schemas.microsoft.com/office/drawing/2014/main" id="{0FEE3C3E-B9F5-9B39-BFD5-B4E167FE3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8 </a:t>
              </a:r>
            </a:p>
          </p:txBody>
        </p:sp>
      </p:grpSp>
      <p:sp>
        <p:nvSpPr>
          <p:cNvPr id="31760" name="Text Box 19">
            <a:extLst>
              <a:ext uri="{FF2B5EF4-FFF2-40B4-BE49-F238E27FC236}">
                <a16:creationId xmlns:a16="http://schemas.microsoft.com/office/drawing/2014/main" id="{008F8D27-895F-F639-74AA-B832AB30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78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1761" name="Text Box 20">
            <a:extLst>
              <a:ext uri="{FF2B5EF4-FFF2-40B4-BE49-F238E27FC236}">
                <a16:creationId xmlns:a16="http://schemas.microsoft.com/office/drawing/2014/main" id="{88435389-704E-3821-A281-8DB7121EA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4025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1762" name="Text Box 21">
            <a:extLst>
              <a:ext uri="{FF2B5EF4-FFF2-40B4-BE49-F238E27FC236}">
                <a16:creationId xmlns:a16="http://schemas.microsoft.com/office/drawing/2014/main" id="{AB56F130-B520-C3F0-EF64-1B293536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306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1763" name="Line 22">
            <a:extLst>
              <a:ext uri="{FF2B5EF4-FFF2-40B4-BE49-F238E27FC236}">
                <a16:creationId xmlns:a16="http://schemas.microsoft.com/office/drawing/2014/main" id="{45F5EC94-589F-4C13-3037-E71A64DD79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4" name="Oval 23">
            <a:extLst>
              <a:ext uri="{FF2B5EF4-FFF2-40B4-BE49-F238E27FC236}">
                <a16:creationId xmlns:a16="http://schemas.microsoft.com/office/drawing/2014/main" id="{A32D28ED-B255-58EC-7E1F-A8EA37137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8100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3 </a:t>
            </a:r>
          </a:p>
        </p:txBody>
      </p:sp>
      <p:sp>
        <p:nvSpPr>
          <p:cNvPr id="31765" name="Line 24">
            <a:extLst>
              <a:ext uri="{FF2B5EF4-FFF2-40B4-BE49-F238E27FC236}">
                <a16:creationId xmlns:a16="http://schemas.microsoft.com/office/drawing/2014/main" id="{7DD32D75-74C3-4D04-2FD0-5627BD3FD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0386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6" name="Text Box 26">
            <a:extLst>
              <a:ext uri="{FF2B5EF4-FFF2-40B4-BE49-F238E27FC236}">
                <a16:creationId xmlns:a16="http://schemas.microsoft.com/office/drawing/2014/main" id="{5BB38FB5-EBBE-D6CC-5E1C-FA7A7B6B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630613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1767" name="Oval 28">
            <a:extLst>
              <a:ext uri="{FF2B5EF4-FFF2-40B4-BE49-F238E27FC236}">
                <a16:creationId xmlns:a16="http://schemas.microsoft.com/office/drawing/2014/main" id="{7D487A4E-96B9-D932-3CB0-C03BAFF99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6</a:t>
            </a:r>
          </a:p>
        </p:txBody>
      </p:sp>
      <p:sp>
        <p:nvSpPr>
          <p:cNvPr id="31768" name="Text Box 29">
            <a:extLst>
              <a:ext uri="{FF2B5EF4-FFF2-40B4-BE49-F238E27FC236}">
                <a16:creationId xmlns:a16="http://schemas.microsoft.com/office/drawing/2014/main" id="{0E3AF7D1-7CB0-C830-7891-98574D4A9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763" y="4724400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1769" name="Oval 30">
            <a:extLst>
              <a:ext uri="{FF2B5EF4-FFF2-40B4-BE49-F238E27FC236}">
                <a16:creationId xmlns:a16="http://schemas.microsoft.com/office/drawing/2014/main" id="{C2818ED3-E8A2-4916-AE21-48E15CF7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7</a:t>
            </a:r>
          </a:p>
        </p:txBody>
      </p:sp>
      <p:sp>
        <p:nvSpPr>
          <p:cNvPr id="31770" name="Text Box 31">
            <a:extLst>
              <a:ext uri="{FF2B5EF4-FFF2-40B4-BE49-F238E27FC236}">
                <a16:creationId xmlns:a16="http://schemas.microsoft.com/office/drawing/2014/main" id="{0C074E17-FD45-4F89-7865-98F08F5A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736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1771" name="Line 32">
            <a:extLst>
              <a:ext uri="{FF2B5EF4-FFF2-40B4-BE49-F238E27FC236}">
                <a16:creationId xmlns:a16="http://schemas.microsoft.com/office/drawing/2014/main" id="{C43B339F-6CC8-0263-4F28-16CB177FD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257800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72" name="Text Box 33">
            <a:extLst>
              <a:ext uri="{FF2B5EF4-FFF2-40B4-BE49-F238E27FC236}">
                <a16:creationId xmlns:a16="http://schemas.microsoft.com/office/drawing/2014/main" id="{AFE87B3E-32AD-DA47-BFC8-2619D46C5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849813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1773" name="Freeform 34">
            <a:extLst>
              <a:ext uri="{FF2B5EF4-FFF2-40B4-BE49-F238E27FC236}">
                <a16:creationId xmlns:a16="http://schemas.microsoft.com/office/drawing/2014/main" id="{2390B224-7351-AA97-F435-AC0DDBA3A8A6}"/>
              </a:ext>
            </a:extLst>
          </p:cNvPr>
          <p:cNvSpPr>
            <a:spLocks/>
          </p:cNvSpPr>
          <p:nvPr/>
        </p:nvSpPr>
        <p:spPr bwMode="auto">
          <a:xfrm>
            <a:off x="5334000" y="5410200"/>
            <a:ext cx="863600" cy="596900"/>
          </a:xfrm>
          <a:custGeom>
            <a:avLst/>
            <a:gdLst>
              <a:gd name="T0" fmla="*/ 483869981 w 544"/>
              <a:gd name="T1" fmla="*/ 0 h 376"/>
              <a:gd name="T2" fmla="*/ 120967495 w 544"/>
              <a:gd name="T3" fmla="*/ 604837502 h 376"/>
              <a:gd name="T4" fmla="*/ 1209674854 w 544"/>
              <a:gd name="T5" fmla="*/ 846772622 h 376"/>
              <a:gd name="T6" fmla="*/ 1088707408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Text Box 35">
            <a:extLst>
              <a:ext uri="{FF2B5EF4-FFF2-40B4-BE49-F238E27FC236}">
                <a16:creationId xmlns:a16="http://schemas.microsoft.com/office/drawing/2014/main" id="{44B60F06-2A9D-426A-9ADE-313665969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763" y="6019800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243748" name="Oval 36">
            <a:extLst>
              <a:ext uri="{FF2B5EF4-FFF2-40B4-BE49-F238E27FC236}">
                <a16:creationId xmlns:a16="http://schemas.microsoft.com/office/drawing/2014/main" id="{5DF84D76-1750-5EDD-BF40-DCBB38654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243749" name="Line 37">
            <a:extLst>
              <a:ext uri="{FF2B5EF4-FFF2-40B4-BE49-F238E27FC236}">
                <a16:creationId xmlns:a16="http://schemas.microsoft.com/office/drawing/2014/main" id="{EC0B4991-4B6B-6222-C5AD-1B8A901CD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791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50" name="Oval 38">
            <a:extLst>
              <a:ext uri="{FF2B5EF4-FFF2-40B4-BE49-F238E27FC236}">
                <a16:creationId xmlns:a16="http://schemas.microsoft.com/office/drawing/2014/main" id="{DBE5491D-0AC7-8C91-6330-5DCA4024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243751" name="Line 39">
            <a:extLst>
              <a:ext uri="{FF2B5EF4-FFF2-40B4-BE49-F238E27FC236}">
                <a16:creationId xmlns:a16="http://schemas.microsoft.com/office/drawing/2014/main" id="{16AAF289-0C35-CAD0-A16F-9A821C8E03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791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52" name="Oval 40">
            <a:extLst>
              <a:ext uri="{FF2B5EF4-FFF2-40B4-BE49-F238E27FC236}">
                <a16:creationId xmlns:a16="http://schemas.microsoft.com/office/drawing/2014/main" id="{959257A8-D385-E7C3-ED14-0FAA432F0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198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243753" name="Line 41">
            <a:extLst>
              <a:ext uri="{FF2B5EF4-FFF2-40B4-BE49-F238E27FC236}">
                <a16:creationId xmlns:a16="http://schemas.microsoft.com/office/drawing/2014/main" id="{A0AEF518-AE65-4998-4A71-3C476CA7C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63246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54" name="Oval 42">
            <a:extLst>
              <a:ext uri="{FF2B5EF4-FFF2-40B4-BE49-F238E27FC236}">
                <a16:creationId xmlns:a16="http://schemas.microsoft.com/office/drawing/2014/main" id="{083AB3DF-3FFC-86EF-F52B-00BCA968C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626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243755" name="Line 43">
            <a:extLst>
              <a:ext uri="{FF2B5EF4-FFF2-40B4-BE49-F238E27FC236}">
                <a16:creationId xmlns:a16="http://schemas.microsoft.com/office/drawing/2014/main" id="{AC3B6CFF-1AA1-F5CD-FC5F-46D8A094B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15000"/>
            <a:ext cx="762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3756" name="Text Box 44">
            <a:extLst>
              <a:ext uri="{FF2B5EF4-FFF2-40B4-BE49-F238E27FC236}">
                <a16:creationId xmlns:a16="http://schemas.microsoft.com/office/drawing/2014/main" id="{C080B9E5-C335-77EB-5544-F8382D274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22925"/>
            <a:ext cx="24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243757" name="Text Box 45">
            <a:extLst>
              <a:ext uri="{FF2B5EF4-FFF2-40B4-BE49-F238E27FC236}">
                <a16:creationId xmlns:a16="http://schemas.microsoft.com/office/drawing/2014/main" id="{01EE0589-DF1D-1915-8A3C-5F6252A70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102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243758" name="Text Box 46">
            <a:extLst>
              <a:ext uri="{FF2B5EF4-FFF2-40B4-BE49-F238E27FC236}">
                <a16:creationId xmlns:a16="http://schemas.microsoft.com/office/drawing/2014/main" id="{7667DCEB-49EF-9361-CCFC-09F0171A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grpSp>
        <p:nvGrpSpPr>
          <p:cNvPr id="31786" name="Group 48">
            <a:extLst>
              <a:ext uri="{FF2B5EF4-FFF2-40B4-BE49-F238E27FC236}">
                <a16:creationId xmlns:a16="http://schemas.microsoft.com/office/drawing/2014/main" id="{39935918-31C9-3DC0-A2A9-80B3BDADB2F1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733800"/>
            <a:ext cx="685800" cy="577850"/>
            <a:chOff x="2112" y="1597"/>
            <a:chExt cx="432" cy="364"/>
          </a:xfrm>
        </p:grpSpPr>
        <p:sp>
          <p:nvSpPr>
            <p:cNvPr id="31787" name="Oval 49">
              <a:extLst>
                <a:ext uri="{FF2B5EF4-FFF2-40B4-BE49-F238E27FC236}">
                  <a16:creationId xmlns:a16="http://schemas.microsoft.com/office/drawing/2014/main" id="{D3556094-4CE0-AF70-32FC-6C04B6981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788" name="Oval 50">
              <a:extLst>
                <a:ext uri="{FF2B5EF4-FFF2-40B4-BE49-F238E27FC236}">
                  <a16:creationId xmlns:a16="http://schemas.microsoft.com/office/drawing/2014/main" id="{5756D7DC-E30C-3228-8271-9FE7D7F82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4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8" grpId="0" animBg="1"/>
      <p:bldP spid="243750" grpId="0" animBg="1"/>
      <p:bldP spid="243752" grpId="0" animBg="1"/>
      <p:bldP spid="243754" grpId="0" animBg="1"/>
      <p:bldP spid="243756" grpId="0"/>
      <p:bldP spid="243757" grpId="0"/>
      <p:bldP spid="2437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ACC77F3-F7B8-92AB-0DF2-CE7F5E3E35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Lexer Implementation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7F1D3D1-E6FA-ED3D-A538-9183E8D97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Options:</a:t>
            </a:r>
          </a:p>
          <a:p>
            <a:pPr lvl="1" eaLnBrk="1" hangingPunct="1"/>
            <a:r>
              <a:rPr lang="en-US" altLang="zh-CN"/>
              <a:t>Hand crafted lexer</a:t>
            </a:r>
          </a:p>
          <a:p>
            <a:pPr lvl="1" eaLnBrk="1" hangingPunct="1"/>
            <a:r>
              <a:rPr lang="en-US" altLang="zh-CN"/>
              <a:t>Automatic lexer generator</a:t>
            </a:r>
          </a:p>
          <a:p>
            <a:pPr eaLnBrk="1" hangingPunct="1"/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ve discussed the first approach, now we continue to discuss the second one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19DC974-FF79-0266-0E6D-CF06B99734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44739" name="Rectangle 3">
            <a:extLst>
              <a:ext uri="{FF2B5EF4-FFF2-40B4-BE49-F238E27FC236}">
                <a16:creationId xmlns:a16="http://schemas.microsoft.com/office/drawing/2014/main" id="{ABC1E692-3077-3F7D-EB32-6E838D528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D[q1, _] = {7, 8}        Q ∪= q4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D[q2, _] = {7, 8}        Q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D[q3, _] = {7, 8}        Q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D[q4, _] = {7, 8}        Q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2" name="Oval 4">
            <a:extLst>
              <a:ext uri="{FF2B5EF4-FFF2-40B4-BE49-F238E27FC236}">
                <a16:creationId xmlns:a16="http://schemas.microsoft.com/office/drawing/2014/main" id="{69E8E7F5-715A-4A8B-1BD8-33E1B165D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750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1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9F47C816-E272-D799-9EC0-58AB4BF5A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6036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CEBDBFD3-A290-9A58-5554-72A70FC72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6576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09C8CBDF-AE6E-D4EC-F6FA-504AF4B78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2766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2776" name="Oval 8">
            <a:extLst>
              <a:ext uri="{FF2B5EF4-FFF2-40B4-BE49-F238E27FC236}">
                <a16:creationId xmlns:a16="http://schemas.microsoft.com/office/drawing/2014/main" id="{960536F0-55BF-F028-7B87-5A0BB13D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5942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5 </a:t>
            </a:r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D748407E-20B2-6F07-D71A-DAB896941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228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14EA8E2D-5427-2F89-B233-E6E3FA825F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294188"/>
            <a:ext cx="762000" cy="376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Oval 11">
            <a:extLst>
              <a:ext uri="{FF2B5EF4-FFF2-40B4-BE49-F238E27FC236}">
                <a16:creationId xmlns:a16="http://schemas.microsoft.com/office/drawing/2014/main" id="{A8ECCF7B-9610-A743-2315-D1BD2D607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9624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0</a:t>
            </a:r>
          </a:p>
        </p:txBody>
      </p:sp>
      <p:sp>
        <p:nvSpPr>
          <p:cNvPr id="32780" name="Oval 12">
            <a:extLst>
              <a:ext uri="{FF2B5EF4-FFF2-40B4-BE49-F238E27FC236}">
                <a16:creationId xmlns:a16="http://schemas.microsoft.com/office/drawing/2014/main" id="{F5F9B516-66C1-3F6B-7D45-7DD939AD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750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32781" name="Line 13">
            <a:extLst>
              <a:ext uri="{FF2B5EF4-FFF2-40B4-BE49-F238E27FC236}">
                <a16:creationId xmlns:a16="http://schemas.microsoft.com/office/drawing/2014/main" id="{16268A57-73B7-4AC1-C08F-41FB3D87E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603625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Line 15">
            <a:extLst>
              <a:ext uri="{FF2B5EF4-FFF2-40B4-BE49-F238E27FC236}">
                <a16:creationId xmlns:a16="http://schemas.microsoft.com/office/drawing/2014/main" id="{719C489C-FC15-1E2C-E1B9-4E64CEF88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82758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2783" name="Group 16">
            <a:extLst>
              <a:ext uri="{FF2B5EF4-FFF2-40B4-BE49-F238E27FC236}">
                <a16:creationId xmlns:a16="http://schemas.microsoft.com/office/drawing/2014/main" id="{4AE4162B-4187-CCD6-2B47-FF6625DCEE3B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522788"/>
            <a:ext cx="685800" cy="577850"/>
            <a:chOff x="2112" y="1597"/>
            <a:chExt cx="432" cy="364"/>
          </a:xfrm>
        </p:grpSpPr>
        <p:sp>
          <p:nvSpPr>
            <p:cNvPr id="32822" name="Oval 17">
              <a:extLst>
                <a:ext uri="{FF2B5EF4-FFF2-40B4-BE49-F238E27FC236}">
                  <a16:creationId xmlns:a16="http://schemas.microsoft.com/office/drawing/2014/main" id="{6092106B-DE8B-7D15-2575-278272D22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3" name="Oval 18">
              <a:extLst>
                <a:ext uri="{FF2B5EF4-FFF2-40B4-BE49-F238E27FC236}">
                  <a16:creationId xmlns:a16="http://schemas.microsoft.com/office/drawing/2014/main" id="{14C0E3A2-B1FC-4B05-21E3-508BBC3F2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8 </a:t>
              </a:r>
            </a:p>
          </p:txBody>
        </p:sp>
      </p:grpSp>
      <p:sp>
        <p:nvSpPr>
          <p:cNvPr id="32784" name="Text Box 19">
            <a:extLst>
              <a:ext uri="{FF2B5EF4-FFF2-40B4-BE49-F238E27FC236}">
                <a16:creationId xmlns:a16="http://schemas.microsoft.com/office/drawing/2014/main" id="{AE3567E5-E174-A043-9A44-27CA737C6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3480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2785" name="Text Box 20">
            <a:extLst>
              <a:ext uri="{FF2B5EF4-FFF2-40B4-BE49-F238E27FC236}">
                <a16:creationId xmlns:a16="http://schemas.microsoft.com/office/drawing/2014/main" id="{DF74F1E6-97EB-A20D-A4D2-8530705D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1100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2786" name="Text Box 21">
            <a:extLst>
              <a:ext uri="{FF2B5EF4-FFF2-40B4-BE49-F238E27FC236}">
                <a16:creationId xmlns:a16="http://schemas.microsoft.com/office/drawing/2014/main" id="{977A027F-D1FA-59D7-98B4-356BE702B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200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2787" name="Line 22">
            <a:extLst>
              <a:ext uri="{FF2B5EF4-FFF2-40B4-BE49-F238E27FC236}">
                <a16:creationId xmlns:a16="http://schemas.microsoft.com/office/drawing/2014/main" id="{5BDCBB71-4803-5203-57E5-C38C312B8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36083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8" name="Oval 23">
            <a:extLst>
              <a:ext uri="{FF2B5EF4-FFF2-40B4-BE49-F238E27FC236}">
                <a16:creationId xmlns:a16="http://schemas.microsoft.com/office/drawing/2014/main" id="{F8086BC8-92A6-8615-AFC1-BA0E85843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33797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3 </a:t>
            </a:r>
          </a:p>
        </p:txBody>
      </p:sp>
      <p:sp>
        <p:nvSpPr>
          <p:cNvPr id="32789" name="Line 24">
            <a:extLst>
              <a:ext uri="{FF2B5EF4-FFF2-40B4-BE49-F238E27FC236}">
                <a16:creationId xmlns:a16="http://schemas.microsoft.com/office/drawing/2014/main" id="{959F17C5-B68E-A35A-A19D-65FB25C64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6083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0" name="Text Box 26">
            <a:extLst>
              <a:ext uri="{FF2B5EF4-FFF2-40B4-BE49-F238E27FC236}">
                <a16:creationId xmlns:a16="http://schemas.microsoft.com/office/drawing/2014/main" id="{F7BBA072-B236-4249-7AAC-CEB4534F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2004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2791" name="Oval 28">
            <a:extLst>
              <a:ext uri="{FF2B5EF4-FFF2-40B4-BE49-F238E27FC236}">
                <a16:creationId xmlns:a16="http://schemas.microsoft.com/office/drawing/2014/main" id="{2C5455C7-5CD1-6496-8741-15B526C33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5989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6</a:t>
            </a:r>
          </a:p>
        </p:txBody>
      </p:sp>
      <p:sp>
        <p:nvSpPr>
          <p:cNvPr id="32792" name="Text Box 29">
            <a:extLst>
              <a:ext uri="{FF2B5EF4-FFF2-40B4-BE49-F238E27FC236}">
                <a16:creationId xmlns:a16="http://schemas.microsoft.com/office/drawing/2014/main" id="{E6CE889A-6830-A624-7A46-A9F8780DB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4294188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2793" name="Oval 30">
            <a:extLst>
              <a:ext uri="{FF2B5EF4-FFF2-40B4-BE49-F238E27FC236}">
                <a16:creationId xmlns:a16="http://schemas.microsoft.com/office/drawing/2014/main" id="{557E2438-9AFB-5578-A2B6-7F72383A9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5989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7</a:t>
            </a:r>
          </a:p>
        </p:txBody>
      </p:sp>
      <p:sp>
        <p:nvSpPr>
          <p:cNvPr id="32794" name="Text Box 31">
            <a:extLst>
              <a:ext uri="{FF2B5EF4-FFF2-40B4-BE49-F238E27FC236}">
                <a16:creationId xmlns:a16="http://schemas.microsoft.com/office/drawing/2014/main" id="{1AF6979D-5923-A3AD-8A59-A22F65CD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2795" name="Line 32">
            <a:extLst>
              <a:ext uri="{FF2B5EF4-FFF2-40B4-BE49-F238E27FC236}">
                <a16:creationId xmlns:a16="http://schemas.microsoft.com/office/drawing/2014/main" id="{7F088F96-5558-DF7C-5DD5-010D239BAE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8275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6" name="Text Box 33">
            <a:extLst>
              <a:ext uri="{FF2B5EF4-FFF2-40B4-BE49-F238E27FC236}">
                <a16:creationId xmlns:a16="http://schemas.microsoft.com/office/drawing/2014/main" id="{9F6A352E-24F1-A7FA-F713-6E2716F4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4196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2797" name="Freeform 34">
            <a:extLst>
              <a:ext uri="{FF2B5EF4-FFF2-40B4-BE49-F238E27FC236}">
                <a16:creationId xmlns:a16="http://schemas.microsoft.com/office/drawing/2014/main" id="{E4B540A3-22A4-C140-012B-7F073C41029A}"/>
              </a:ext>
            </a:extLst>
          </p:cNvPr>
          <p:cNvSpPr>
            <a:spLocks/>
          </p:cNvSpPr>
          <p:nvPr/>
        </p:nvSpPr>
        <p:spPr bwMode="auto">
          <a:xfrm>
            <a:off x="5334000" y="4979988"/>
            <a:ext cx="863600" cy="596900"/>
          </a:xfrm>
          <a:custGeom>
            <a:avLst/>
            <a:gdLst>
              <a:gd name="T0" fmla="*/ 483869981 w 544"/>
              <a:gd name="T1" fmla="*/ 0 h 376"/>
              <a:gd name="T2" fmla="*/ 120967495 w 544"/>
              <a:gd name="T3" fmla="*/ 604837502 h 376"/>
              <a:gd name="T4" fmla="*/ 1209674854 w 544"/>
              <a:gd name="T5" fmla="*/ 846772622 h 376"/>
              <a:gd name="T6" fmla="*/ 1088707408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Text Box 35">
            <a:extLst>
              <a:ext uri="{FF2B5EF4-FFF2-40B4-BE49-F238E27FC236}">
                <a16:creationId xmlns:a16="http://schemas.microsoft.com/office/drawing/2014/main" id="{FF69017A-2D3F-3093-C0CB-F7FDC4C4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589588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2799" name="Oval 36">
            <a:extLst>
              <a:ext uri="{FF2B5EF4-FFF2-40B4-BE49-F238E27FC236}">
                <a16:creationId xmlns:a16="http://schemas.microsoft.com/office/drawing/2014/main" id="{FAADDC99-8113-F9A3-1E05-485BD0551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60960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2800" name="Line 37">
            <a:extLst>
              <a:ext uri="{FF2B5EF4-FFF2-40B4-BE49-F238E27FC236}">
                <a16:creationId xmlns:a16="http://schemas.microsoft.com/office/drawing/2014/main" id="{6387F049-E65C-A4CE-191C-322E20A0B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5791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1" name="Oval 38">
            <a:extLst>
              <a:ext uri="{FF2B5EF4-FFF2-40B4-BE49-F238E27FC236}">
                <a16:creationId xmlns:a16="http://schemas.microsoft.com/office/drawing/2014/main" id="{BE1F0747-0155-97B3-A05F-23DAE3CE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4864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2802" name="Line 39">
            <a:extLst>
              <a:ext uri="{FF2B5EF4-FFF2-40B4-BE49-F238E27FC236}">
                <a16:creationId xmlns:a16="http://schemas.microsoft.com/office/drawing/2014/main" id="{84FF6828-BBCF-A791-19AE-D081A9B985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791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3" name="Oval 40">
            <a:extLst>
              <a:ext uri="{FF2B5EF4-FFF2-40B4-BE49-F238E27FC236}">
                <a16:creationId xmlns:a16="http://schemas.microsoft.com/office/drawing/2014/main" id="{EFCA0BD6-D2F0-76C0-4D9A-62162B11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3198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2804" name="Line 41">
            <a:extLst>
              <a:ext uri="{FF2B5EF4-FFF2-40B4-BE49-F238E27FC236}">
                <a16:creationId xmlns:a16="http://schemas.microsoft.com/office/drawing/2014/main" id="{AB238E84-0E0F-F9FF-8090-FE4F1F3EB6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800" y="6324600"/>
            <a:ext cx="4572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5" name="Oval 42">
            <a:extLst>
              <a:ext uri="{FF2B5EF4-FFF2-40B4-BE49-F238E27FC236}">
                <a16:creationId xmlns:a16="http://schemas.microsoft.com/office/drawing/2014/main" id="{607BD28F-2DE3-842D-3B02-3E84D0C27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1816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2806" name="Line 43">
            <a:extLst>
              <a:ext uri="{FF2B5EF4-FFF2-40B4-BE49-F238E27FC236}">
                <a16:creationId xmlns:a16="http://schemas.microsoft.com/office/drawing/2014/main" id="{F5886ED6-360A-A361-A920-BDEB192DE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54864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07" name="Text Box 44">
            <a:extLst>
              <a:ext uri="{FF2B5EF4-FFF2-40B4-BE49-F238E27FC236}">
                <a16:creationId xmlns:a16="http://schemas.microsoft.com/office/drawing/2014/main" id="{0F5EA4BB-30F6-1D96-1FAD-56BFEFBD7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622925"/>
            <a:ext cx="24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2808" name="Text Box 45">
            <a:extLst>
              <a:ext uri="{FF2B5EF4-FFF2-40B4-BE49-F238E27FC236}">
                <a16:creationId xmlns:a16="http://schemas.microsoft.com/office/drawing/2014/main" id="{775A4560-AD89-4918-6AD2-089A15D4D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816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2809" name="Text Box 46">
            <a:extLst>
              <a:ext uri="{FF2B5EF4-FFF2-40B4-BE49-F238E27FC236}">
                <a16:creationId xmlns:a16="http://schemas.microsoft.com/office/drawing/2014/main" id="{A8913C8F-2144-AF2D-0B7B-617E7F9EC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sp>
        <p:nvSpPr>
          <p:cNvPr id="244783" name="Oval 47">
            <a:extLst>
              <a:ext uri="{FF2B5EF4-FFF2-40B4-BE49-F238E27FC236}">
                <a16:creationId xmlns:a16="http://schemas.microsoft.com/office/drawing/2014/main" id="{A8DF5ED3-CC34-6814-83B4-9DD9217C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25" y="61674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244784" name="Line 48">
            <a:extLst>
              <a:ext uri="{FF2B5EF4-FFF2-40B4-BE49-F238E27FC236}">
                <a16:creationId xmlns:a16="http://schemas.microsoft.com/office/drawing/2014/main" id="{541F15E1-4955-177F-4FE3-2A546286C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715000"/>
            <a:ext cx="990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5" name="Text Box 49">
            <a:extLst>
              <a:ext uri="{FF2B5EF4-FFF2-40B4-BE49-F238E27FC236}">
                <a16:creationId xmlns:a16="http://schemas.microsoft.com/office/drawing/2014/main" id="{CD3F1E28-1602-2D9B-FB28-4EC5396B0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5467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sp>
        <p:nvSpPr>
          <p:cNvPr id="244787" name="Line 51">
            <a:extLst>
              <a:ext uri="{FF2B5EF4-FFF2-40B4-BE49-F238E27FC236}">
                <a16:creationId xmlns:a16="http://schemas.microsoft.com/office/drawing/2014/main" id="{4DC15CB3-F32A-E7A6-7F36-7B1D0AA0BB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400800"/>
            <a:ext cx="762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88" name="Text Box 52">
            <a:extLst>
              <a:ext uri="{FF2B5EF4-FFF2-40B4-BE49-F238E27FC236}">
                <a16:creationId xmlns:a16="http://schemas.microsoft.com/office/drawing/2014/main" id="{7879F0F0-8504-C524-0DEF-25DC97BFD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6019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sp>
        <p:nvSpPr>
          <p:cNvPr id="244789" name="Line 53">
            <a:extLst>
              <a:ext uri="{FF2B5EF4-FFF2-40B4-BE49-F238E27FC236}">
                <a16:creationId xmlns:a16="http://schemas.microsoft.com/office/drawing/2014/main" id="{04BF0D0D-61A4-DA10-2842-C79EB1E7E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5654675"/>
            <a:ext cx="152400" cy="517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4790" name="Text Box 54">
            <a:extLst>
              <a:ext uri="{FF2B5EF4-FFF2-40B4-BE49-F238E27FC236}">
                <a16:creationId xmlns:a16="http://schemas.microsoft.com/office/drawing/2014/main" id="{667FAC79-F9C5-44DE-9B6E-A1921FE7E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6388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sp>
        <p:nvSpPr>
          <p:cNvPr id="244792" name="Freeform 56">
            <a:extLst>
              <a:ext uri="{FF2B5EF4-FFF2-40B4-BE49-F238E27FC236}">
                <a16:creationId xmlns:a16="http://schemas.microsoft.com/office/drawing/2014/main" id="{96038E63-9208-7E58-99CE-C0B6CE643FEC}"/>
              </a:ext>
            </a:extLst>
          </p:cNvPr>
          <p:cNvSpPr>
            <a:spLocks/>
          </p:cNvSpPr>
          <p:nvPr/>
        </p:nvSpPr>
        <p:spPr bwMode="auto">
          <a:xfrm>
            <a:off x="3276600" y="6172200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793" name="Text Box 57">
            <a:extLst>
              <a:ext uri="{FF2B5EF4-FFF2-40B4-BE49-F238E27FC236}">
                <a16:creationId xmlns:a16="http://schemas.microsoft.com/office/drawing/2014/main" id="{BAF0D3E4-C831-A1C2-8951-F8DED4D36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172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_</a:t>
            </a:r>
          </a:p>
        </p:txBody>
      </p:sp>
      <p:grpSp>
        <p:nvGrpSpPr>
          <p:cNvPr id="32819" name="Group 58">
            <a:extLst>
              <a:ext uri="{FF2B5EF4-FFF2-40B4-BE49-F238E27FC236}">
                <a16:creationId xmlns:a16="http://schemas.microsoft.com/office/drawing/2014/main" id="{022DF438-AB64-8E4B-C77E-02E9E61DE88B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3352800"/>
            <a:ext cx="685800" cy="577850"/>
            <a:chOff x="2112" y="1597"/>
            <a:chExt cx="432" cy="364"/>
          </a:xfrm>
        </p:grpSpPr>
        <p:sp>
          <p:nvSpPr>
            <p:cNvPr id="32820" name="Oval 59">
              <a:extLst>
                <a:ext uri="{FF2B5EF4-FFF2-40B4-BE49-F238E27FC236}">
                  <a16:creationId xmlns:a16="http://schemas.microsoft.com/office/drawing/2014/main" id="{D1CE1FD1-E099-0745-CE16-87AF15895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821" name="Oval 60">
              <a:extLst>
                <a:ext uri="{FF2B5EF4-FFF2-40B4-BE49-F238E27FC236}">
                  <a16:creationId xmlns:a16="http://schemas.microsoft.com/office/drawing/2014/main" id="{C96AC856-5AE7-4C1B-6C95-56A6F94DD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4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83" grpId="0" animBg="1"/>
      <p:bldP spid="244785" grpId="0"/>
      <p:bldP spid="244788" grpId="0"/>
      <p:bldP spid="244790" grpId="0"/>
      <p:bldP spid="24479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6C202F0-1948-C2ED-45AB-1FA728AED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F72101-21EB-A8A7-3F23-970BE0AF3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q0 = {0, 1, 5}   q1 = {2, 3, 6, 7, 8}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q2 = {6, 7, 8}   q3 = {4, 7, 8}        q4 = {7, 8}</a:t>
            </a:r>
          </a:p>
        </p:txBody>
      </p:sp>
      <p:sp>
        <p:nvSpPr>
          <p:cNvPr id="33796" name="Oval 4">
            <a:extLst>
              <a:ext uri="{FF2B5EF4-FFF2-40B4-BE49-F238E27FC236}">
                <a16:creationId xmlns:a16="http://schemas.microsoft.com/office/drawing/2014/main" id="{ABB07D7D-19B7-2D3D-E28C-373E47C2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178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1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C33315A9-EA12-447D-1A09-5B85076EF1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1464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510AED6A-DDBB-75C0-E9C2-A330AC03B3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00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BFE332B5-25DC-221C-35D4-6E29B66E8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194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3800" name="Oval 8">
            <a:extLst>
              <a:ext uri="{FF2B5EF4-FFF2-40B4-BE49-F238E27FC236}">
                <a16:creationId xmlns:a16="http://schemas.microsoft.com/office/drawing/2014/main" id="{394922CB-08C4-F083-AA24-53B30B968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370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5 </a:t>
            </a:r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D95ADE9A-1CF0-D64A-252A-C805D630E3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656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80E213DB-EFCB-0BBB-7E11-AB8F2DD700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36988"/>
            <a:ext cx="762000" cy="376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3" name="Oval 11">
            <a:extLst>
              <a:ext uri="{FF2B5EF4-FFF2-40B4-BE49-F238E27FC236}">
                <a16:creationId xmlns:a16="http://schemas.microsoft.com/office/drawing/2014/main" id="{42613937-3546-84E6-B0CA-DFE6CA17F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0</a:t>
            </a:r>
          </a:p>
        </p:txBody>
      </p:sp>
      <p:sp>
        <p:nvSpPr>
          <p:cNvPr id="33804" name="Oval 12">
            <a:extLst>
              <a:ext uri="{FF2B5EF4-FFF2-40B4-BE49-F238E27FC236}">
                <a16:creationId xmlns:a16="http://schemas.microsoft.com/office/drawing/2014/main" id="{3B453F67-F144-EC7F-F5FD-4D53F82B8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178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33805" name="Line 13">
            <a:extLst>
              <a:ext uri="{FF2B5EF4-FFF2-40B4-BE49-F238E27FC236}">
                <a16:creationId xmlns:a16="http://schemas.microsoft.com/office/drawing/2014/main" id="{943481FD-9F9E-F702-AA94-18EE7B26DE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146425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6" name="Line 14">
            <a:extLst>
              <a:ext uri="{FF2B5EF4-FFF2-40B4-BE49-F238E27FC236}">
                <a16:creationId xmlns:a16="http://schemas.microsoft.com/office/drawing/2014/main" id="{A687D518-5C1A-0B66-43BD-E44692FE0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7038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807" name="Group 15">
            <a:extLst>
              <a:ext uri="{FF2B5EF4-FFF2-40B4-BE49-F238E27FC236}">
                <a16:creationId xmlns:a16="http://schemas.microsoft.com/office/drawing/2014/main" id="{04C7A7DC-3FFE-7722-B013-02223330FEE1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65588"/>
            <a:ext cx="685800" cy="577850"/>
            <a:chOff x="2112" y="1597"/>
            <a:chExt cx="432" cy="364"/>
          </a:xfrm>
        </p:grpSpPr>
        <p:sp>
          <p:nvSpPr>
            <p:cNvPr id="33846" name="Oval 16">
              <a:extLst>
                <a:ext uri="{FF2B5EF4-FFF2-40B4-BE49-F238E27FC236}">
                  <a16:creationId xmlns:a16="http://schemas.microsoft.com/office/drawing/2014/main" id="{BDD0CD5B-D5F6-04C1-8BBF-2A981DD7E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7" name="Oval 17">
              <a:extLst>
                <a:ext uri="{FF2B5EF4-FFF2-40B4-BE49-F238E27FC236}">
                  <a16:creationId xmlns:a16="http://schemas.microsoft.com/office/drawing/2014/main" id="{E2D41288-CA4E-293E-72EA-6CB8FA507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8 </a:t>
              </a:r>
            </a:p>
          </p:txBody>
        </p:sp>
      </p:grpSp>
      <p:sp>
        <p:nvSpPr>
          <p:cNvPr id="33808" name="Text Box 18">
            <a:extLst>
              <a:ext uri="{FF2B5EF4-FFF2-40B4-BE49-F238E27FC236}">
                <a16:creationId xmlns:a16="http://schemas.microsoft.com/office/drawing/2014/main" id="{5271C484-FB03-132F-9709-49C71FFE5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08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3809" name="Text Box 19">
            <a:extLst>
              <a:ext uri="{FF2B5EF4-FFF2-40B4-BE49-F238E27FC236}">
                <a16:creationId xmlns:a16="http://schemas.microsoft.com/office/drawing/2014/main" id="{A5DB8A93-220B-A58C-9F06-7B8F28F2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528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3810" name="Text Box 20">
            <a:extLst>
              <a:ext uri="{FF2B5EF4-FFF2-40B4-BE49-F238E27FC236}">
                <a16:creationId xmlns:a16="http://schemas.microsoft.com/office/drawing/2014/main" id="{1C7AE4DE-B00E-54D4-03D0-B00F631B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743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3811" name="Line 21">
            <a:extLst>
              <a:ext uri="{FF2B5EF4-FFF2-40B4-BE49-F238E27FC236}">
                <a16:creationId xmlns:a16="http://schemas.microsoft.com/office/drawing/2014/main" id="{28A2D3CC-A258-3DF9-6D5A-DBE84F954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31511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Oval 22">
            <a:extLst>
              <a:ext uri="{FF2B5EF4-FFF2-40B4-BE49-F238E27FC236}">
                <a16:creationId xmlns:a16="http://schemas.microsoft.com/office/drawing/2014/main" id="{1C6758AE-735B-9580-409F-50E05AF7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29225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3 </a:t>
            </a:r>
          </a:p>
        </p:txBody>
      </p:sp>
      <p:sp>
        <p:nvSpPr>
          <p:cNvPr id="33813" name="Line 23">
            <a:extLst>
              <a:ext uri="{FF2B5EF4-FFF2-40B4-BE49-F238E27FC236}">
                <a16:creationId xmlns:a16="http://schemas.microsoft.com/office/drawing/2014/main" id="{F7C6F8A9-0372-1A3A-A7FC-3A893D585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511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Text Box 24">
            <a:extLst>
              <a:ext uri="{FF2B5EF4-FFF2-40B4-BE49-F238E27FC236}">
                <a16:creationId xmlns:a16="http://schemas.microsoft.com/office/drawing/2014/main" id="{5A907654-24DD-93D3-FB1A-516236503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7432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3815" name="Oval 25">
            <a:extLst>
              <a:ext uri="{FF2B5EF4-FFF2-40B4-BE49-F238E27FC236}">
                <a16:creationId xmlns:a16="http://schemas.microsoft.com/office/drawing/2014/main" id="{294F38D6-EC9D-0828-5AF8-A6C14E476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417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6</a:t>
            </a:r>
          </a:p>
        </p:txBody>
      </p:sp>
      <p:sp>
        <p:nvSpPr>
          <p:cNvPr id="33816" name="Text Box 26">
            <a:extLst>
              <a:ext uri="{FF2B5EF4-FFF2-40B4-BE49-F238E27FC236}">
                <a16:creationId xmlns:a16="http://schemas.microsoft.com/office/drawing/2014/main" id="{CC7414FB-5E2F-F7CE-F17E-459A77FD6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836988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3817" name="Oval 27">
            <a:extLst>
              <a:ext uri="{FF2B5EF4-FFF2-40B4-BE49-F238E27FC236}">
                <a16:creationId xmlns:a16="http://schemas.microsoft.com/office/drawing/2014/main" id="{632DD76A-3852-127B-0817-856B61D41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417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7</a:t>
            </a:r>
          </a:p>
        </p:txBody>
      </p:sp>
      <p:sp>
        <p:nvSpPr>
          <p:cNvPr id="33818" name="Text Box 28">
            <a:extLst>
              <a:ext uri="{FF2B5EF4-FFF2-40B4-BE49-F238E27FC236}">
                <a16:creationId xmlns:a16="http://schemas.microsoft.com/office/drawing/2014/main" id="{024BA15A-C218-0033-2368-2E366D30A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86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3819" name="Line 29">
            <a:extLst>
              <a:ext uri="{FF2B5EF4-FFF2-40B4-BE49-F238E27FC236}">
                <a16:creationId xmlns:a16="http://schemas.microsoft.com/office/drawing/2014/main" id="{152CD8BB-50BD-58A4-3D89-5EDC55697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703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0" name="Text Box 30">
            <a:extLst>
              <a:ext uri="{FF2B5EF4-FFF2-40B4-BE49-F238E27FC236}">
                <a16:creationId xmlns:a16="http://schemas.microsoft.com/office/drawing/2014/main" id="{8730CEE4-CE41-E30E-B810-ED9CDAB1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62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3821" name="Freeform 31">
            <a:extLst>
              <a:ext uri="{FF2B5EF4-FFF2-40B4-BE49-F238E27FC236}">
                <a16:creationId xmlns:a16="http://schemas.microsoft.com/office/drawing/2014/main" id="{B11A3471-E375-FE5D-7E1F-D8FA685FAF5F}"/>
              </a:ext>
            </a:extLst>
          </p:cNvPr>
          <p:cNvSpPr>
            <a:spLocks/>
          </p:cNvSpPr>
          <p:nvPr/>
        </p:nvSpPr>
        <p:spPr bwMode="auto">
          <a:xfrm>
            <a:off x="5334000" y="4522788"/>
            <a:ext cx="863600" cy="596900"/>
          </a:xfrm>
          <a:custGeom>
            <a:avLst/>
            <a:gdLst>
              <a:gd name="T0" fmla="*/ 483869981 w 544"/>
              <a:gd name="T1" fmla="*/ 0 h 376"/>
              <a:gd name="T2" fmla="*/ 120967495 w 544"/>
              <a:gd name="T3" fmla="*/ 604837502 h 376"/>
              <a:gd name="T4" fmla="*/ 1209674854 w 544"/>
              <a:gd name="T5" fmla="*/ 846772622 h 376"/>
              <a:gd name="T6" fmla="*/ 1088707408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Text Box 32">
            <a:extLst>
              <a:ext uri="{FF2B5EF4-FFF2-40B4-BE49-F238E27FC236}">
                <a16:creationId xmlns:a16="http://schemas.microsoft.com/office/drawing/2014/main" id="{27615192-D1E8-5DCF-E91D-FCEF7B311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029200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3823" name="Oval 33">
            <a:extLst>
              <a:ext uri="{FF2B5EF4-FFF2-40B4-BE49-F238E27FC236}">
                <a16:creationId xmlns:a16="http://schemas.microsoft.com/office/drawing/2014/main" id="{70EA02DF-E8F8-0A1A-3956-C4FCAF9C2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3824" name="Line 34">
            <a:extLst>
              <a:ext uri="{FF2B5EF4-FFF2-40B4-BE49-F238E27FC236}">
                <a16:creationId xmlns:a16="http://schemas.microsoft.com/office/drawing/2014/main" id="{3E2C85B8-2CC9-4890-9A71-47F63FBB4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410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5" name="Oval 35">
            <a:extLst>
              <a:ext uri="{FF2B5EF4-FFF2-40B4-BE49-F238E27FC236}">
                <a16:creationId xmlns:a16="http://schemas.microsoft.com/office/drawing/2014/main" id="{605BE017-9692-CA9B-86EE-49C338A4C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3826" name="Line 36">
            <a:extLst>
              <a:ext uri="{FF2B5EF4-FFF2-40B4-BE49-F238E27FC236}">
                <a16:creationId xmlns:a16="http://schemas.microsoft.com/office/drawing/2014/main" id="{BBD61DF8-C964-7BD6-2161-034AACA87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410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7" name="Oval 37">
            <a:extLst>
              <a:ext uri="{FF2B5EF4-FFF2-40B4-BE49-F238E27FC236}">
                <a16:creationId xmlns:a16="http://schemas.microsoft.com/office/drawing/2014/main" id="{3D2A94D7-C83D-8609-03E3-4615D0010C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2484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3828" name="Line 38">
            <a:extLst>
              <a:ext uri="{FF2B5EF4-FFF2-40B4-BE49-F238E27FC236}">
                <a16:creationId xmlns:a16="http://schemas.microsoft.com/office/drawing/2014/main" id="{51FD9B39-0385-2C23-F734-EE0832F73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9436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29" name="Oval 39">
            <a:extLst>
              <a:ext uri="{FF2B5EF4-FFF2-40B4-BE49-F238E27FC236}">
                <a16:creationId xmlns:a16="http://schemas.microsoft.com/office/drawing/2014/main" id="{1F6CFEF0-38C2-F538-716C-6EAD7989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3830" name="Line 40">
            <a:extLst>
              <a:ext uri="{FF2B5EF4-FFF2-40B4-BE49-F238E27FC236}">
                <a16:creationId xmlns:a16="http://schemas.microsoft.com/office/drawing/2014/main" id="{B4839D1D-FEEB-5C4A-A22E-44C31E51F8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1" name="Text Box 41">
            <a:extLst>
              <a:ext uri="{FF2B5EF4-FFF2-40B4-BE49-F238E27FC236}">
                <a16:creationId xmlns:a16="http://schemas.microsoft.com/office/drawing/2014/main" id="{5A34C52D-3C76-6206-09BD-1E962EF5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241925"/>
            <a:ext cx="24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3832" name="Text Box 42">
            <a:extLst>
              <a:ext uri="{FF2B5EF4-FFF2-40B4-BE49-F238E27FC236}">
                <a16:creationId xmlns:a16="http://schemas.microsoft.com/office/drawing/2014/main" id="{C852C50B-389A-7D45-E14F-E7DAB0F07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3833" name="Text Box 43">
            <a:extLst>
              <a:ext uri="{FF2B5EF4-FFF2-40B4-BE49-F238E27FC236}">
                <a16:creationId xmlns:a16="http://schemas.microsoft.com/office/drawing/2014/main" id="{B5449FED-9D80-1A1B-E7DB-C3CADEF9C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08725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letter-i</a:t>
            </a:r>
          </a:p>
        </p:txBody>
      </p:sp>
      <p:sp>
        <p:nvSpPr>
          <p:cNvPr id="33834" name="Oval 44">
            <a:extLst>
              <a:ext uri="{FF2B5EF4-FFF2-40B4-BE49-F238E27FC236}">
                <a16:creationId xmlns:a16="http://schemas.microsoft.com/office/drawing/2014/main" id="{F7A3CC0B-6532-453E-59B3-315398FCD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626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33835" name="Line 45">
            <a:extLst>
              <a:ext uri="{FF2B5EF4-FFF2-40B4-BE49-F238E27FC236}">
                <a16:creationId xmlns:a16="http://schemas.microsoft.com/office/drawing/2014/main" id="{0393E1F2-6A86-5A82-6315-70D624A39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2514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6" name="Text Box 46">
            <a:extLst>
              <a:ext uri="{FF2B5EF4-FFF2-40B4-BE49-F238E27FC236}">
                <a16:creationId xmlns:a16="http://schemas.microsoft.com/office/drawing/2014/main" id="{85A6DC94-C1F9-02A6-A23F-BA040936C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4513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letter-f</a:t>
            </a:r>
          </a:p>
        </p:txBody>
      </p:sp>
      <p:sp>
        <p:nvSpPr>
          <p:cNvPr id="33837" name="Line 47">
            <a:extLst>
              <a:ext uri="{FF2B5EF4-FFF2-40B4-BE49-F238E27FC236}">
                <a16:creationId xmlns:a16="http://schemas.microsoft.com/office/drawing/2014/main" id="{FBDACB8C-BB69-BD62-CFC7-3671F3AE43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9436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38" name="Text Box 48">
            <a:extLst>
              <a:ext uri="{FF2B5EF4-FFF2-40B4-BE49-F238E27FC236}">
                <a16:creationId xmlns:a16="http://schemas.microsoft.com/office/drawing/2014/main" id="{A7CF95BB-A71D-B34F-2D82-2507FC316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172200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3839" name="Line 49">
            <a:extLst>
              <a:ext uri="{FF2B5EF4-FFF2-40B4-BE49-F238E27FC236}">
                <a16:creationId xmlns:a16="http://schemas.microsoft.com/office/drawing/2014/main" id="{9A831639-B2AC-34A9-B584-10A747289E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054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40" name="Text Box 50">
            <a:extLst>
              <a:ext uri="{FF2B5EF4-FFF2-40B4-BE49-F238E27FC236}">
                <a16:creationId xmlns:a16="http://schemas.microsoft.com/office/drawing/2014/main" id="{878BA3C7-23FE-7717-9348-406EAAFC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29200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3841" name="Freeform 51">
            <a:extLst>
              <a:ext uri="{FF2B5EF4-FFF2-40B4-BE49-F238E27FC236}">
                <a16:creationId xmlns:a16="http://schemas.microsoft.com/office/drawing/2014/main" id="{B8978505-9B90-407C-91AA-51BAE6F4EA24}"/>
              </a:ext>
            </a:extLst>
          </p:cNvPr>
          <p:cNvSpPr>
            <a:spLocks/>
          </p:cNvSpPr>
          <p:nvPr/>
        </p:nvSpPr>
        <p:spPr bwMode="auto">
          <a:xfrm>
            <a:off x="4648200" y="5638800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42" name="Text Box 52">
            <a:extLst>
              <a:ext uri="{FF2B5EF4-FFF2-40B4-BE49-F238E27FC236}">
                <a16:creationId xmlns:a16="http://schemas.microsoft.com/office/drawing/2014/main" id="{9DDAA42D-A833-42BB-DE3C-EE928AD2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96000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grpSp>
        <p:nvGrpSpPr>
          <p:cNvPr id="33843" name="Group 53">
            <a:extLst>
              <a:ext uri="{FF2B5EF4-FFF2-40B4-BE49-F238E27FC236}">
                <a16:creationId xmlns:a16="http://schemas.microsoft.com/office/drawing/2014/main" id="{E058943A-9353-969F-14C1-0D723B8FD29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95600"/>
            <a:ext cx="685800" cy="577850"/>
            <a:chOff x="2112" y="1597"/>
            <a:chExt cx="432" cy="364"/>
          </a:xfrm>
        </p:grpSpPr>
        <p:sp>
          <p:nvSpPr>
            <p:cNvPr id="33844" name="Oval 54">
              <a:extLst>
                <a:ext uri="{FF2B5EF4-FFF2-40B4-BE49-F238E27FC236}">
                  <a16:creationId xmlns:a16="http://schemas.microsoft.com/office/drawing/2014/main" id="{7841EC3A-16C6-62C5-4ABB-645F95694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45" name="Oval 55">
              <a:extLst>
                <a:ext uri="{FF2B5EF4-FFF2-40B4-BE49-F238E27FC236}">
                  <a16:creationId xmlns:a16="http://schemas.microsoft.com/office/drawing/2014/main" id="{9B5F9E94-942D-7BD8-AC8F-96FDB35E4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4 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5B7D406-B080-A913-7C30-A45DE18CA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40763B3-A9EC-7CDE-AB5D-5659F4814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q0 = {0, 1, 5}   q1 = {2, 3, 6, 7,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q2 = {6, 7,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  q3 = {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7,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       q4 = {7,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820" name="Oval 4">
            <a:extLst>
              <a:ext uri="{FF2B5EF4-FFF2-40B4-BE49-F238E27FC236}">
                <a16:creationId xmlns:a16="http://schemas.microsoft.com/office/drawing/2014/main" id="{4A432E48-C2EA-1793-6264-169A7F58C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178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1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E38B1F38-FC48-1704-FADB-A866B86B9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1464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2F982859-AC83-4686-1B91-621DC6705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2004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B019358F-A253-6352-56A0-98FDC621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819400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4824" name="Oval 8">
            <a:extLst>
              <a:ext uri="{FF2B5EF4-FFF2-40B4-BE49-F238E27FC236}">
                <a16:creationId xmlns:a16="http://schemas.microsoft.com/office/drawing/2014/main" id="{DCE53C3F-36E7-03F4-C90C-B138203AC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370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5 </a:t>
            </a:r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2ACD6A49-2BEF-2D9E-7740-B7C9C55A1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3656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CC0EAB8E-DC7E-3A5E-E639-0EE931776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36988"/>
            <a:ext cx="762000" cy="376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7" name="Oval 11">
            <a:extLst>
              <a:ext uri="{FF2B5EF4-FFF2-40B4-BE49-F238E27FC236}">
                <a16:creationId xmlns:a16="http://schemas.microsoft.com/office/drawing/2014/main" id="{C9288AAD-EB6D-DFD2-CB9C-60850592E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505200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0</a:t>
            </a:r>
          </a:p>
        </p:txBody>
      </p:sp>
      <p:sp>
        <p:nvSpPr>
          <p:cNvPr id="34828" name="Oval 12">
            <a:extLst>
              <a:ext uri="{FF2B5EF4-FFF2-40B4-BE49-F238E27FC236}">
                <a16:creationId xmlns:a16="http://schemas.microsoft.com/office/drawing/2014/main" id="{FC1BD375-1F05-C144-E321-C150B000A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917825"/>
            <a:ext cx="5365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2</a:t>
            </a:r>
          </a:p>
        </p:txBody>
      </p:sp>
      <p:sp>
        <p:nvSpPr>
          <p:cNvPr id="34829" name="Line 13">
            <a:extLst>
              <a:ext uri="{FF2B5EF4-FFF2-40B4-BE49-F238E27FC236}">
                <a16:creationId xmlns:a16="http://schemas.microsoft.com/office/drawing/2014/main" id="{BF0CB285-FE69-22DD-138F-A685D57A2F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3146425"/>
            <a:ext cx="762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0" name="Line 15">
            <a:extLst>
              <a:ext uri="{FF2B5EF4-FFF2-40B4-BE49-F238E27FC236}">
                <a16:creationId xmlns:a16="http://schemas.microsoft.com/office/drawing/2014/main" id="{EBE74C22-7C70-3157-A0EF-A724BCB39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37038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831" name="Group 16">
            <a:extLst>
              <a:ext uri="{FF2B5EF4-FFF2-40B4-BE49-F238E27FC236}">
                <a16:creationId xmlns:a16="http://schemas.microsoft.com/office/drawing/2014/main" id="{39FF4C7D-D79D-3722-6DDD-55AEE3C892B1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065588"/>
            <a:ext cx="685800" cy="577850"/>
            <a:chOff x="2112" y="1597"/>
            <a:chExt cx="432" cy="364"/>
          </a:xfrm>
        </p:grpSpPr>
        <p:sp>
          <p:nvSpPr>
            <p:cNvPr id="34870" name="Oval 17">
              <a:extLst>
                <a:ext uri="{FF2B5EF4-FFF2-40B4-BE49-F238E27FC236}">
                  <a16:creationId xmlns:a16="http://schemas.microsoft.com/office/drawing/2014/main" id="{3DF6707C-2F83-BE1F-7927-39E077FD8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71" name="Oval 18">
              <a:extLst>
                <a:ext uri="{FF2B5EF4-FFF2-40B4-BE49-F238E27FC236}">
                  <a16:creationId xmlns:a16="http://schemas.microsoft.com/office/drawing/2014/main" id="{A1481C19-506F-FF1F-FD9F-CD6F005DB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8 </a:t>
              </a:r>
            </a:p>
          </p:txBody>
        </p:sp>
      </p:grpSp>
      <p:sp>
        <p:nvSpPr>
          <p:cNvPr id="34832" name="Text Box 19">
            <a:extLst>
              <a:ext uri="{FF2B5EF4-FFF2-40B4-BE49-F238E27FC236}">
                <a16:creationId xmlns:a16="http://schemas.microsoft.com/office/drawing/2014/main" id="{A6A13C20-8E34-67DD-C6F3-945052C6A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08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4833" name="Text Box 20">
            <a:extLst>
              <a:ext uri="{FF2B5EF4-FFF2-40B4-BE49-F238E27FC236}">
                <a16:creationId xmlns:a16="http://schemas.microsoft.com/office/drawing/2014/main" id="{7768DE91-7EB6-EE7B-C1E7-17B307F36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652838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4834" name="Text Box 21">
            <a:extLst>
              <a:ext uri="{FF2B5EF4-FFF2-40B4-BE49-F238E27FC236}">
                <a16:creationId xmlns:a16="http://schemas.microsoft.com/office/drawing/2014/main" id="{D3C29DE2-B4D9-38E6-C7B0-0EEE8ADF3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743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4835" name="Line 22">
            <a:extLst>
              <a:ext uri="{FF2B5EF4-FFF2-40B4-BE49-F238E27FC236}">
                <a16:creationId xmlns:a16="http://schemas.microsoft.com/office/drawing/2014/main" id="{33F5C123-00A6-CBE8-F34D-147BF25F5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31511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6" name="Oval 23">
            <a:extLst>
              <a:ext uri="{FF2B5EF4-FFF2-40B4-BE49-F238E27FC236}">
                <a16:creationId xmlns:a16="http://schemas.microsoft.com/office/drawing/2014/main" id="{836C41BE-ADA6-DD33-686B-8FE501DBA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29225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3 </a:t>
            </a:r>
          </a:p>
        </p:txBody>
      </p:sp>
      <p:sp>
        <p:nvSpPr>
          <p:cNvPr id="34837" name="Line 24">
            <a:extLst>
              <a:ext uri="{FF2B5EF4-FFF2-40B4-BE49-F238E27FC236}">
                <a16:creationId xmlns:a16="http://schemas.microsoft.com/office/drawing/2014/main" id="{B103F606-B49A-1CF0-A0B4-8EE20249D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151188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38" name="Text Box 26">
            <a:extLst>
              <a:ext uri="{FF2B5EF4-FFF2-40B4-BE49-F238E27FC236}">
                <a16:creationId xmlns:a16="http://schemas.microsoft.com/office/drawing/2014/main" id="{6B50E0AB-1A66-3A7E-E780-1BD57BFE7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7432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4839" name="Oval 28">
            <a:extLst>
              <a:ext uri="{FF2B5EF4-FFF2-40B4-BE49-F238E27FC236}">
                <a16:creationId xmlns:a16="http://schemas.microsoft.com/office/drawing/2014/main" id="{5FB81D82-7752-97A8-4C69-4382605DB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1417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6</a:t>
            </a:r>
          </a:p>
        </p:txBody>
      </p:sp>
      <p:sp>
        <p:nvSpPr>
          <p:cNvPr id="34840" name="Text Box 29">
            <a:extLst>
              <a:ext uri="{FF2B5EF4-FFF2-40B4-BE49-F238E27FC236}">
                <a16:creationId xmlns:a16="http://schemas.microsoft.com/office/drawing/2014/main" id="{95F077F4-9BB5-C7AA-DF77-9FDC8B464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1163" y="3836988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4841" name="Oval 30">
            <a:extLst>
              <a:ext uri="{FF2B5EF4-FFF2-40B4-BE49-F238E27FC236}">
                <a16:creationId xmlns:a16="http://schemas.microsoft.com/office/drawing/2014/main" id="{E4181D47-A2B4-533C-3753-4A97A6EFE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14178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7</a:t>
            </a:r>
          </a:p>
        </p:txBody>
      </p:sp>
      <p:sp>
        <p:nvSpPr>
          <p:cNvPr id="34842" name="Text Box 31">
            <a:extLst>
              <a:ext uri="{FF2B5EF4-FFF2-40B4-BE49-F238E27FC236}">
                <a16:creationId xmlns:a16="http://schemas.microsoft.com/office/drawing/2014/main" id="{C4F6B3A6-46F5-FB6E-9313-FA6D8EC68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8862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4843" name="Line 32">
            <a:extLst>
              <a:ext uri="{FF2B5EF4-FFF2-40B4-BE49-F238E27FC236}">
                <a16:creationId xmlns:a16="http://schemas.microsoft.com/office/drawing/2014/main" id="{E07DF785-42D9-2088-BAA1-1FFFB225A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370388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4" name="Text Box 33">
            <a:extLst>
              <a:ext uri="{FF2B5EF4-FFF2-40B4-BE49-F238E27FC236}">
                <a16:creationId xmlns:a16="http://schemas.microsoft.com/office/drawing/2014/main" id="{84A25FF7-7E52-1CE5-5759-3A071D9A9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962400"/>
            <a:ext cx="29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ym typeface="Symbol" pitchFamily="2" charset="2"/>
              </a:rPr>
              <a:t></a:t>
            </a:r>
          </a:p>
        </p:txBody>
      </p:sp>
      <p:sp>
        <p:nvSpPr>
          <p:cNvPr id="34845" name="Freeform 34">
            <a:extLst>
              <a:ext uri="{FF2B5EF4-FFF2-40B4-BE49-F238E27FC236}">
                <a16:creationId xmlns:a16="http://schemas.microsoft.com/office/drawing/2014/main" id="{D6FEC824-546B-E684-5F83-8A2FBE541B1C}"/>
              </a:ext>
            </a:extLst>
          </p:cNvPr>
          <p:cNvSpPr>
            <a:spLocks/>
          </p:cNvSpPr>
          <p:nvPr/>
        </p:nvSpPr>
        <p:spPr bwMode="auto">
          <a:xfrm>
            <a:off x="5334000" y="4522788"/>
            <a:ext cx="863600" cy="596900"/>
          </a:xfrm>
          <a:custGeom>
            <a:avLst/>
            <a:gdLst>
              <a:gd name="T0" fmla="*/ 483869981 w 544"/>
              <a:gd name="T1" fmla="*/ 0 h 376"/>
              <a:gd name="T2" fmla="*/ 120967495 w 544"/>
              <a:gd name="T3" fmla="*/ 604837502 h 376"/>
              <a:gd name="T4" fmla="*/ 1209674854 w 544"/>
              <a:gd name="T5" fmla="*/ 846772622 h 376"/>
              <a:gd name="T6" fmla="*/ 1088707408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6" name="Text Box 35">
            <a:extLst>
              <a:ext uri="{FF2B5EF4-FFF2-40B4-BE49-F238E27FC236}">
                <a16:creationId xmlns:a16="http://schemas.microsoft.com/office/drawing/2014/main" id="{B5DF6A5B-3389-D76C-323B-FCED1789B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717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sp>
        <p:nvSpPr>
          <p:cNvPr id="34847" name="Oval 36">
            <a:extLst>
              <a:ext uri="{FF2B5EF4-FFF2-40B4-BE49-F238E27FC236}">
                <a16:creationId xmlns:a16="http://schemas.microsoft.com/office/drawing/2014/main" id="{96F8D38D-D280-90DE-3948-4B58E1E1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4848" name="Line 37">
            <a:extLst>
              <a:ext uri="{FF2B5EF4-FFF2-40B4-BE49-F238E27FC236}">
                <a16:creationId xmlns:a16="http://schemas.microsoft.com/office/drawing/2014/main" id="{0FB64394-44E0-533B-1D0A-98EA3C733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410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49" name="Oval 38">
            <a:extLst>
              <a:ext uri="{FF2B5EF4-FFF2-40B4-BE49-F238E27FC236}">
                <a16:creationId xmlns:a16="http://schemas.microsoft.com/office/drawing/2014/main" id="{0CB57100-C8E8-97AE-4496-39BA42F53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4850" name="Line 39">
            <a:extLst>
              <a:ext uri="{FF2B5EF4-FFF2-40B4-BE49-F238E27FC236}">
                <a16:creationId xmlns:a16="http://schemas.microsoft.com/office/drawing/2014/main" id="{C9766DD0-99CF-1D32-B892-556982E3B1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410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1" name="Oval 40">
            <a:extLst>
              <a:ext uri="{FF2B5EF4-FFF2-40B4-BE49-F238E27FC236}">
                <a16:creationId xmlns:a16="http://schemas.microsoft.com/office/drawing/2014/main" id="{B8C8FFB8-4176-8D08-E391-51E3DAE54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2484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4852" name="Line 41">
            <a:extLst>
              <a:ext uri="{FF2B5EF4-FFF2-40B4-BE49-F238E27FC236}">
                <a16:creationId xmlns:a16="http://schemas.microsoft.com/office/drawing/2014/main" id="{8F4FFC12-90EF-7BB3-6AD3-FB2CA90BDC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9436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3" name="Oval 42">
            <a:extLst>
              <a:ext uri="{FF2B5EF4-FFF2-40B4-BE49-F238E27FC236}">
                <a16:creationId xmlns:a16="http://schemas.microsoft.com/office/drawing/2014/main" id="{A02DDE4A-34B8-5F86-6206-80D84E639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536575" cy="461963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4854" name="Line 43">
            <a:extLst>
              <a:ext uri="{FF2B5EF4-FFF2-40B4-BE49-F238E27FC236}">
                <a16:creationId xmlns:a16="http://schemas.microsoft.com/office/drawing/2014/main" id="{C7D1A1D5-1AFC-A8BF-2359-36BE4AFFE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55" name="Text Box 44">
            <a:extLst>
              <a:ext uri="{FF2B5EF4-FFF2-40B4-BE49-F238E27FC236}">
                <a16:creationId xmlns:a16="http://schemas.microsoft.com/office/drawing/2014/main" id="{D3CC3323-B75F-14A4-E50F-3F0B17E15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241925"/>
            <a:ext cx="24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4856" name="Text Box 45">
            <a:extLst>
              <a:ext uri="{FF2B5EF4-FFF2-40B4-BE49-F238E27FC236}">
                <a16:creationId xmlns:a16="http://schemas.microsoft.com/office/drawing/2014/main" id="{1E5AD45C-7F83-FE12-28F2-05C7EFC36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4857" name="Text Box 46">
            <a:extLst>
              <a:ext uri="{FF2B5EF4-FFF2-40B4-BE49-F238E27FC236}">
                <a16:creationId xmlns:a16="http://schemas.microsoft.com/office/drawing/2014/main" id="{8CDBDF68-663D-D3D7-2B0A-4069D7193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087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ID-i</a:t>
            </a:r>
          </a:p>
        </p:txBody>
      </p:sp>
      <p:sp>
        <p:nvSpPr>
          <p:cNvPr id="34858" name="Oval 47">
            <a:extLst>
              <a:ext uri="{FF2B5EF4-FFF2-40B4-BE49-F238E27FC236}">
                <a16:creationId xmlns:a16="http://schemas.microsoft.com/office/drawing/2014/main" id="{E6804CD7-AE67-4FB5-D980-DC9A8AAA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626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34859" name="Line 48">
            <a:extLst>
              <a:ext uri="{FF2B5EF4-FFF2-40B4-BE49-F238E27FC236}">
                <a16:creationId xmlns:a16="http://schemas.microsoft.com/office/drawing/2014/main" id="{1EE450BE-9967-DED8-0E8E-F00448D89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2514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0" name="Text Box 49">
            <a:extLst>
              <a:ext uri="{FF2B5EF4-FFF2-40B4-BE49-F238E27FC236}">
                <a16:creationId xmlns:a16="http://schemas.microsoft.com/office/drawing/2014/main" id="{81F560DD-3FC2-9879-EEDD-10D3F20BF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45138"/>
            <a:ext cx="63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ID-f</a:t>
            </a:r>
          </a:p>
        </p:txBody>
      </p:sp>
      <p:sp>
        <p:nvSpPr>
          <p:cNvPr id="34861" name="Line 50">
            <a:extLst>
              <a:ext uri="{FF2B5EF4-FFF2-40B4-BE49-F238E27FC236}">
                <a16:creationId xmlns:a16="http://schemas.microsoft.com/office/drawing/2014/main" id="{4CFA7EE5-5886-C80A-E217-E9E0060D93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9436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2" name="Text Box 51">
            <a:extLst>
              <a:ext uri="{FF2B5EF4-FFF2-40B4-BE49-F238E27FC236}">
                <a16:creationId xmlns:a16="http://schemas.microsoft.com/office/drawing/2014/main" id="{CE5E89FD-FB90-B3D3-86F0-C4BA934E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1722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sp>
        <p:nvSpPr>
          <p:cNvPr id="34863" name="Line 52">
            <a:extLst>
              <a:ext uri="{FF2B5EF4-FFF2-40B4-BE49-F238E27FC236}">
                <a16:creationId xmlns:a16="http://schemas.microsoft.com/office/drawing/2014/main" id="{BA530BBB-AC0E-DFFF-EE92-4DDE0345E1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054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64" name="Text Box 53">
            <a:extLst>
              <a:ext uri="{FF2B5EF4-FFF2-40B4-BE49-F238E27FC236}">
                <a16:creationId xmlns:a16="http://schemas.microsoft.com/office/drawing/2014/main" id="{082A4A2E-61C1-F2B2-47D3-23B53897A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292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sp>
        <p:nvSpPr>
          <p:cNvPr id="34865" name="Freeform 54">
            <a:extLst>
              <a:ext uri="{FF2B5EF4-FFF2-40B4-BE49-F238E27FC236}">
                <a16:creationId xmlns:a16="http://schemas.microsoft.com/office/drawing/2014/main" id="{27D63C22-C364-0E00-4E8D-801A0B195393}"/>
              </a:ext>
            </a:extLst>
          </p:cNvPr>
          <p:cNvSpPr>
            <a:spLocks/>
          </p:cNvSpPr>
          <p:nvPr/>
        </p:nvSpPr>
        <p:spPr bwMode="auto">
          <a:xfrm>
            <a:off x="4648200" y="5638800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Text Box 55">
            <a:extLst>
              <a:ext uri="{FF2B5EF4-FFF2-40B4-BE49-F238E27FC236}">
                <a16:creationId xmlns:a16="http://schemas.microsoft.com/office/drawing/2014/main" id="{BDC80250-97EF-17BC-B098-C7FAAA0EC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960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grpSp>
        <p:nvGrpSpPr>
          <p:cNvPr id="34867" name="Group 56">
            <a:extLst>
              <a:ext uri="{FF2B5EF4-FFF2-40B4-BE49-F238E27FC236}">
                <a16:creationId xmlns:a16="http://schemas.microsoft.com/office/drawing/2014/main" id="{1F1CB247-6F4B-5F51-E8BD-DE7B00449C1F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2895600"/>
            <a:ext cx="685800" cy="577850"/>
            <a:chOff x="2112" y="1597"/>
            <a:chExt cx="432" cy="364"/>
          </a:xfrm>
        </p:grpSpPr>
        <p:sp>
          <p:nvSpPr>
            <p:cNvPr id="34868" name="Oval 57">
              <a:extLst>
                <a:ext uri="{FF2B5EF4-FFF2-40B4-BE49-F238E27FC236}">
                  <a16:creationId xmlns:a16="http://schemas.microsoft.com/office/drawing/2014/main" id="{CBED0D3F-C40F-1A4C-171F-243D1D377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869" name="Oval 58">
              <a:extLst>
                <a:ext uri="{FF2B5EF4-FFF2-40B4-BE49-F238E27FC236}">
                  <a16:creationId xmlns:a16="http://schemas.microsoft.com/office/drawing/2014/main" id="{59C69D65-3E91-7E30-B5CD-4220FD3BB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rgbClr val="00FF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 b="1">
                  <a:latin typeface="Verdana" panose="020B0604030504040204" pitchFamily="34" charset="0"/>
                </a:rPr>
                <a:t>4 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253FB62-3DDD-4CC1-5AE7-EEC0A2F3E4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DFA -&gt; Table-driven Algorithm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A16E018-7D11-F480-CF84-DB6CF978F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Conceptually, an FA is a directed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Vertex: the states, directed edges: characters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Pragmatically, many different strategies to encode an FA in the generated lexer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Matrix (adjacency matrix)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sml-lex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Array of list (adjacency list)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Hash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Jump table (switch statements)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flex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Tradeoff between time and space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C1355F0-542B-F57B-3B6E-C02C2F89E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Adjacency matrix</a:t>
            </a:r>
          </a:p>
        </p:txBody>
      </p:sp>
      <p:sp>
        <p:nvSpPr>
          <p:cNvPr id="36867" name="Oval 33">
            <a:extLst>
              <a:ext uri="{FF2B5EF4-FFF2-40B4-BE49-F238E27FC236}">
                <a16:creationId xmlns:a16="http://schemas.microsoft.com/office/drawing/2014/main" id="{2EA43655-B9E9-AC83-004F-1FCE1850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15000"/>
            <a:ext cx="536575" cy="461963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6868" name="Line 34">
            <a:extLst>
              <a:ext uri="{FF2B5EF4-FFF2-40B4-BE49-F238E27FC236}">
                <a16:creationId xmlns:a16="http://schemas.microsoft.com/office/drawing/2014/main" id="{F4069579-E2AB-2ED9-77C1-966C91317A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5410200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Oval 35">
            <a:extLst>
              <a:ext uri="{FF2B5EF4-FFF2-40B4-BE49-F238E27FC236}">
                <a16:creationId xmlns:a16="http://schemas.microsoft.com/office/drawing/2014/main" id="{527E1736-7041-2D30-9A36-26A76627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1054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6870" name="Line 36">
            <a:extLst>
              <a:ext uri="{FF2B5EF4-FFF2-40B4-BE49-F238E27FC236}">
                <a16:creationId xmlns:a16="http://schemas.microsoft.com/office/drawing/2014/main" id="{5AE70328-3336-C246-B72C-23444EF1D7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5410200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Oval 37">
            <a:extLst>
              <a:ext uri="{FF2B5EF4-FFF2-40B4-BE49-F238E27FC236}">
                <a16:creationId xmlns:a16="http://schemas.microsoft.com/office/drawing/2014/main" id="{A7619386-2D60-7881-2B67-20FD96A09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2484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6872" name="Line 38">
            <a:extLst>
              <a:ext uri="{FF2B5EF4-FFF2-40B4-BE49-F238E27FC236}">
                <a16:creationId xmlns:a16="http://schemas.microsoft.com/office/drawing/2014/main" id="{ECCCA221-BB7D-8798-6988-2E4F47561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5943600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Oval 39">
            <a:extLst>
              <a:ext uri="{FF2B5EF4-FFF2-40B4-BE49-F238E27FC236}">
                <a16:creationId xmlns:a16="http://schemas.microsoft.com/office/drawing/2014/main" id="{88B8FEB8-BA32-42CA-B813-BE323716C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00600"/>
            <a:ext cx="536575" cy="461963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6874" name="Line 40">
            <a:extLst>
              <a:ext uri="{FF2B5EF4-FFF2-40B4-BE49-F238E27FC236}">
                <a16:creationId xmlns:a16="http://schemas.microsoft.com/office/drawing/2014/main" id="{2987132B-DB44-DAA2-90BD-C7D367E8CC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5105400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Text Box 41">
            <a:extLst>
              <a:ext uri="{FF2B5EF4-FFF2-40B4-BE49-F238E27FC236}">
                <a16:creationId xmlns:a16="http://schemas.microsoft.com/office/drawing/2014/main" id="{15C05A4E-79EB-03F5-2DF6-F231B0B6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241925"/>
            <a:ext cx="242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6876" name="Text Box 42">
            <a:extLst>
              <a:ext uri="{FF2B5EF4-FFF2-40B4-BE49-F238E27FC236}">
                <a16:creationId xmlns:a16="http://schemas.microsoft.com/office/drawing/2014/main" id="{1252BC6D-FECD-D2C9-448C-974BF5164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00600"/>
            <a:ext cx="265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6877" name="Text Box 43">
            <a:extLst>
              <a:ext uri="{FF2B5EF4-FFF2-40B4-BE49-F238E27FC236}">
                <a16:creationId xmlns:a16="http://schemas.microsoft.com/office/drawing/2014/main" id="{97BDF851-4BC1-6437-62A9-02481D183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308725"/>
            <a:ext cx="608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ID-i</a:t>
            </a:r>
          </a:p>
        </p:txBody>
      </p:sp>
      <p:sp>
        <p:nvSpPr>
          <p:cNvPr id="36878" name="Oval 44">
            <a:extLst>
              <a:ext uri="{FF2B5EF4-FFF2-40B4-BE49-F238E27FC236}">
                <a16:creationId xmlns:a16="http://schemas.microsoft.com/office/drawing/2014/main" id="{D965FC5C-DCD1-20A0-3357-BB5D1B4F9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562600"/>
            <a:ext cx="536575" cy="461963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36879" name="Line 45">
            <a:extLst>
              <a:ext uri="{FF2B5EF4-FFF2-40B4-BE49-F238E27FC236}">
                <a16:creationId xmlns:a16="http://schemas.microsoft.com/office/drawing/2014/main" id="{0DA8A40A-807F-7047-DE6E-64EB8C9C9C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334000"/>
            <a:ext cx="2514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Text Box 46">
            <a:extLst>
              <a:ext uri="{FF2B5EF4-FFF2-40B4-BE49-F238E27FC236}">
                <a16:creationId xmlns:a16="http://schemas.microsoft.com/office/drawing/2014/main" id="{BF6A05EA-CF1D-1468-DECA-8AD61A794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545138"/>
            <a:ext cx="630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ID-f</a:t>
            </a:r>
          </a:p>
        </p:txBody>
      </p:sp>
      <p:sp>
        <p:nvSpPr>
          <p:cNvPr id="36881" name="Line 47">
            <a:extLst>
              <a:ext uri="{FF2B5EF4-FFF2-40B4-BE49-F238E27FC236}">
                <a16:creationId xmlns:a16="http://schemas.microsoft.com/office/drawing/2014/main" id="{4FDF66E7-14AA-C04A-47BC-C69B92D010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5943600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Text Box 48">
            <a:extLst>
              <a:ext uri="{FF2B5EF4-FFF2-40B4-BE49-F238E27FC236}">
                <a16:creationId xmlns:a16="http://schemas.microsoft.com/office/drawing/2014/main" id="{3CEC6553-BA4D-A07A-EF31-228CBA97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61722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sp>
        <p:nvSpPr>
          <p:cNvPr id="36883" name="Line 49">
            <a:extLst>
              <a:ext uri="{FF2B5EF4-FFF2-40B4-BE49-F238E27FC236}">
                <a16:creationId xmlns:a16="http://schemas.microsoft.com/office/drawing/2014/main" id="{F82ADB4D-409A-6CA4-45C7-BF3EAAC16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1054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Text Box 50">
            <a:extLst>
              <a:ext uri="{FF2B5EF4-FFF2-40B4-BE49-F238E27FC236}">
                <a16:creationId xmlns:a16="http://schemas.microsoft.com/office/drawing/2014/main" id="{14661116-126B-5CF8-DA2C-3829A051C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292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sp>
        <p:nvSpPr>
          <p:cNvPr id="36885" name="Freeform 51">
            <a:extLst>
              <a:ext uri="{FF2B5EF4-FFF2-40B4-BE49-F238E27FC236}">
                <a16:creationId xmlns:a16="http://schemas.microsoft.com/office/drawing/2014/main" id="{0683B87C-1481-0F21-D48D-BD34463D647F}"/>
              </a:ext>
            </a:extLst>
          </p:cNvPr>
          <p:cNvSpPr>
            <a:spLocks/>
          </p:cNvSpPr>
          <p:nvPr/>
        </p:nvSpPr>
        <p:spPr bwMode="auto">
          <a:xfrm>
            <a:off x="4648200" y="5638800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Text Box 52">
            <a:extLst>
              <a:ext uri="{FF2B5EF4-FFF2-40B4-BE49-F238E27FC236}">
                <a16:creationId xmlns:a16="http://schemas.microsoft.com/office/drawing/2014/main" id="{708D2FEA-86FD-8A81-46F1-6DBBB972BE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96000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ID</a:t>
            </a:r>
          </a:p>
        </p:txBody>
      </p:sp>
      <p:graphicFrame>
        <p:nvGraphicFramePr>
          <p:cNvPr id="250085" name="Group 229">
            <a:extLst>
              <a:ext uri="{FF2B5EF4-FFF2-40B4-BE49-F238E27FC236}">
                <a16:creationId xmlns:a16="http://schemas.microsoft.com/office/drawing/2014/main" id="{1B20EA50-A290-9D8E-145B-FF72348572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362200"/>
          <a:ext cx="5562600" cy="24066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20746602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8003583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987676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437494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5081244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state\char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ID-i-f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678551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885752"/>
                  </a:ext>
                </a:extLst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0558"/>
                  </a:ext>
                </a:extLst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579973"/>
                  </a:ext>
                </a:extLst>
              </a:tr>
              <a:tr h="339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298766"/>
                  </a:ext>
                </a:extLst>
              </a:tr>
              <a:tr h="341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error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909237"/>
                  </a:ext>
                </a:extLst>
              </a:tr>
            </a:tbl>
          </a:graphicData>
        </a:graphic>
      </p:graphicFrame>
      <p:sp>
        <p:nvSpPr>
          <p:cNvPr id="36931" name="Text Box 177">
            <a:extLst>
              <a:ext uri="{FF2B5EF4-FFF2-40B4-BE49-F238E27FC236}">
                <a16:creationId xmlns:a16="http://schemas.microsoft.com/office/drawing/2014/main" id="{38FEAA17-E60C-FAEF-88E1-23B2C222A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752600"/>
            <a:ext cx="6400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”if” =&gt; {…}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{ID} =&gt; {…}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graphicFrame>
        <p:nvGraphicFramePr>
          <p:cNvPr id="250084" name="Group 228">
            <a:extLst>
              <a:ext uri="{FF2B5EF4-FFF2-40B4-BE49-F238E27FC236}">
                <a16:creationId xmlns:a16="http://schemas.microsoft.com/office/drawing/2014/main" id="{32884BB2-8457-7BB7-D00B-95531F50CA32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953000"/>
          <a:ext cx="3505200" cy="1066800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FB8948D-91D5-4AE6-01C6-B9D59071B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DFA Minimization:</a:t>
            </a:r>
            <a:br>
              <a:rPr lang="en-US" altLang="zh-CN" sz="4000"/>
            </a:br>
            <a:r>
              <a:rPr lang="en-US" altLang="zh-CN" sz="4000"/>
              <a:t>Hopcroft</a:t>
            </a:r>
            <a:r>
              <a:rPr lang="en-US" altLang="zh-CN" sz="4000">
                <a:latin typeface="Arial" panose="020B0604020202020204" pitchFamily="34" charset="0"/>
              </a:rPr>
              <a:t>’</a:t>
            </a:r>
            <a:r>
              <a:rPr lang="en-US" altLang="zh-CN" sz="4000"/>
              <a:t>s Algorithm (Generalized)</a:t>
            </a:r>
          </a:p>
        </p:txBody>
      </p:sp>
      <p:sp>
        <p:nvSpPr>
          <p:cNvPr id="37891" name="Oval 3">
            <a:extLst>
              <a:ext uri="{FF2B5EF4-FFF2-40B4-BE49-F238E27FC236}">
                <a16:creationId xmlns:a16="http://schemas.microsoft.com/office/drawing/2014/main" id="{9F7B744E-6FF6-02E2-362A-1E387CE5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5766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7892" name="Line 4">
            <a:extLst>
              <a:ext uri="{FF2B5EF4-FFF2-40B4-BE49-F238E27FC236}">
                <a16:creationId xmlns:a16="http://schemas.microsoft.com/office/drawing/2014/main" id="{271C1EE0-F0E9-6EAE-0EE0-DB455AF56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42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CB482AF9-6022-926E-F643-9E774C228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967038"/>
            <a:ext cx="536575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D733D3AE-F12C-D172-8481-59D578E16E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213" y="3271838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3487E3A7-C56B-67C3-225E-F55899E5E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10038"/>
            <a:ext cx="536575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984D6BB2-7800-CC77-7842-8AC1BC376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805238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877FC47B-E0E6-EE56-837E-CD3D2E19B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2662238"/>
            <a:ext cx="536575" cy="461962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199143F9-AD81-3B8B-E4BB-697E0FC2DC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2967038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BAC84103-2FBD-AEA0-824E-7282F59ED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103563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98B39445-DC57-A949-7A6C-517927262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662238"/>
            <a:ext cx="265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EEA64C53-2379-0342-ED3E-17119BA2B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4170363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letter-i</a:t>
            </a:r>
          </a:p>
        </p:txBody>
      </p:sp>
      <p:sp>
        <p:nvSpPr>
          <p:cNvPr id="37902" name="Oval 14">
            <a:extLst>
              <a:ext uri="{FF2B5EF4-FFF2-40B4-BE49-F238E27FC236}">
                <a16:creationId xmlns:a16="http://schemas.microsoft.com/office/drawing/2014/main" id="{4B47D9BC-DB1D-0FC1-53C0-13CB674B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3424238"/>
            <a:ext cx="536575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37903" name="Line 15">
            <a:extLst>
              <a:ext uri="{FF2B5EF4-FFF2-40B4-BE49-F238E27FC236}">
                <a16:creationId xmlns:a16="http://schemas.microsoft.com/office/drawing/2014/main" id="{02B378E3-98D2-F8FA-ACCF-B8808E65A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195638"/>
            <a:ext cx="2514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1AEBC4DB-DED1-7D38-9E4D-F5A65FADA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406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letter-f</a:t>
            </a:r>
          </a:p>
        </p:txBody>
      </p:sp>
      <p:sp>
        <p:nvSpPr>
          <p:cNvPr id="37905" name="Line 17">
            <a:extLst>
              <a:ext uri="{FF2B5EF4-FFF2-40B4-BE49-F238E27FC236}">
                <a16:creationId xmlns:a16="http://schemas.microsoft.com/office/drawing/2014/main" id="{1607457A-110F-A40D-934F-C4D4AF3A84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2813" y="3805238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0891A2E0-D43C-7254-C2AE-3709EFDC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0338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7907" name="Line 19">
            <a:extLst>
              <a:ext uri="{FF2B5EF4-FFF2-40B4-BE49-F238E27FC236}">
                <a16:creationId xmlns:a16="http://schemas.microsoft.com/office/drawing/2014/main" id="{D059C93C-1799-54E3-1AD8-089901EC9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2967038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8" name="Text Box 20">
            <a:extLst>
              <a:ext uri="{FF2B5EF4-FFF2-40B4-BE49-F238E27FC236}">
                <a16:creationId xmlns:a16="http://schemas.microsoft.com/office/drawing/2014/main" id="{78B68D00-E717-854A-94B0-F10B5E334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28908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7909" name="Freeform 21">
            <a:extLst>
              <a:ext uri="{FF2B5EF4-FFF2-40B4-BE49-F238E27FC236}">
                <a16:creationId xmlns:a16="http://schemas.microsoft.com/office/drawing/2014/main" id="{85EDFB8B-EC0D-BB35-C96A-042254447DEC}"/>
              </a:ext>
            </a:extLst>
          </p:cNvPr>
          <p:cNvSpPr>
            <a:spLocks/>
          </p:cNvSpPr>
          <p:nvPr/>
        </p:nvSpPr>
        <p:spPr bwMode="auto">
          <a:xfrm>
            <a:off x="6475413" y="3500438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Text Box 22">
            <a:extLst>
              <a:ext uri="{FF2B5EF4-FFF2-40B4-BE49-F238E27FC236}">
                <a16:creationId xmlns:a16="http://schemas.microsoft.com/office/drawing/2014/main" id="{03C96963-DA62-B5BB-4A58-F814927F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39576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graphicFrame>
        <p:nvGraphicFramePr>
          <p:cNvPr id="257124" name="Group 100">
            <a:extLst>
              <a:ext uri="{FF2B5EF4-FFF2-40B4-BE49-F238E27FC236}">
                <a16:creationId xmlns:a16="http://schemas.microsoft.com/office/drawing/2014/main" id="{26F54D09-CB42-8BF1-3A81-8EB3F280D906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5715000"/>
          <a:ext cx="3505200" cy="930275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state</a:t>
                      </a:r>
                    </a:p>
                  </a:txBody>
                  <a:tcPr marT="45751" marB="457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q0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q1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q2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q3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q4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T="45751" marB="457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7125" name="Freeform 101">
            <a:extLst>
              <a:ext uri="{FF2B5EF4-FFF2-40B4-BE49-F238E27FC236}">
                <a16:creationId xmlns:a16="http://schemas.microsoft.com/office/drawing/2014/main" id="{5EC59402-3371-712D-30C4-13ABC35454E7}"/>
              </a:ext>
            </a:extLst>
          </p:cNvPr>
          <p:cNvSpPr>
            <a:spLocks/>
          </p:cNvSpPr>
          <p:nvPr/>
        </p:nvSpPr>
        <p:spPr bwMode="auto">
          <a:xfrm>
            <a:off x="1714500" y="3175000"/>
            <a:ext cx="1282700" cy="1117600"/>
          </a:xfrm>
          <a:custGeom>
            <a:avLst/>
            <a:gdLst>
              <a:gd name="T0" fmla="*/ 665321247 w 808"/>
              <a:gd name="T1" fmla="*/ 40322498 h 704"/>
              <a:gd name="T2" fmla="*/ 60483757 w 808"/>
              <a:gd name="T3" fmla="*/ 766127433 h 704"/>
              <a:gd name="T4" fmla="*/ 302418758 w 808"/>
              <a:gd name="T5" fmla="*/ 1612899838 h 704"/>
              <a:gd name="T6" fmla="*/ 1028223836 w 808"/>
              <a:gd name="T7" fmla="*/ 1733867692 h 704"/>
              <a:gd name="T8" fmla="*/ 1874996477 w 808"/>
              <a:gd name="T9" fmla="*/ 1612899838 h 704"/>
              <a:gd name="T10" fmla="*/ 1995963941 w 808"/>
              <a:gd name="T11" fmla="*/ 1129030005 h 704"/>
              <a:gd name="T12" fmla="*/ 1874996477 w 808"/>
              <a:gd name="T13" fmla="*/ 766127433 h 704"/>
              <a:gd name="T14" fmla="*/ 1633061153 w 808"/>
              <a:gd name="T15" fmla="*/ 524192517 h 704"/>
              <a:gd name="T16" fmla="*/ 665321247 w 808"/>
              <a:gd name="T17" fmla="*/ 40322498 h 7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08"/>
              <a:gd name="T28" fmla="*/ 0 h 704"/>
              <a:gd name="T29" fmla="*/ 808 w 808"/>
              <a:gd name="T30" fmla="*/ 704 h 7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08" h="704">
                <a:moveTo>
                  <a:pt x="264" y="16"/>
                </a:moveTo>
                <a:cubicBezTo>
                  <a:pt x="160" y="32"/>
                  <a:pt x="48" y="200"/>
                  <a:pt x="24" y="304"/>
                </a:cubicBezTo>
                <a:cubicBezTo>
                  <a:pt x="0" y="408"/>
                  <a:pt x="56" y="576"/>
                  <a:pt x="120" y="640"/>
                </a:cubicBezTo>
                <a:cubicBezTo>
                  <a:pt x="184" y="704"/>
                  <a:pt x="304" y="688"/>
                  <a:pt x="408" y="688"/>
                </a:cubicBezTo>
                <a:cubicBezTo>
                  <a:pt x="512" y="688"/>
                  <a:pt x="680" y="680"/>
                  <a:pt x="744" y="640"/>
                </a:cubicBezTo>
                <a:cubicBezTo>
                  <a:pt x="808" y="600"/>
                  <a:pt x="792" y="504"/>
                  <a:pt x="792" y="448"/>
                </a:cubicBezTo>
                <a:cubicBezTo>
                  <a:pt x="792" y="392"/>
                  <a:pt x="768" y="344"/>
                  <a:pt x="744" y="304"/>
                </a:cubicBezTo>
                <a:cubicBezTo>
                  <a:pt x="720" y="264"/>
                  <a:pt x="720" y="256"/>
                  <a:pt x="648" y="208"/>
                </a:cubicBezTo>
                <a:cubicBezTo>
                  <a:pt x="576" y="160"/>
                  <a:pt x="368" y="0"/>
                  <a:pt x="264" y="16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7126" name="Freeform 102">
            <a:extLst>
              <a:ext uri="{FF2B5EF4-FFF2-40B4-BE49-F238E27FC236}">
                <a16:creationId xmlns:a16="http://schemas.microsoft.com/office/drawing/2014/main" id="{D373B24F-D49F-A12F-7585-35657938ED27}"/>
              </a:ext>
            </a:extLst>
          </p:cNvPr>
          <p:cNvSpPr>
            <a:spLocks/>
          </p:cNvSpPr>
          <p:nvPr/>
        </p:nvSpPr>
        <p:spPr bwMode="auto">
          <a:xfrm>
            <a:off x="4025900" y="2425700"/>
            <a:ext cx="1143000" cy="863600"/>
          </a:xfrm>
          <a:custGeom>
            <a:avLst/>
            <a:gdLst>
              <a:gd name="T0" fmla="*/ 262096260 w 720"/>
              <a:gd name="T1" fmla="*/ 20161247 h 544"/>
              <a:gd name="T2" fmla="*/ 20161249 w 720"/>
              <a:gd name="T3" fmla="*/ 383063677 h 544"/>
              <a:gd name="T4" fmla="*/ 141128752 w 720"/>
              <a:gd name="T5" fmla="*/ 1108868649 h 544"/>
              <a:gd name="T6" fmla="*/ 745966195 w 720"/>
              <a:gd name="T7" fmla="*/ 1350803541 h 544"/>
              <a:gd name="T8" fmla="*/ 1350803689 w 720"/>
              <a:gd name="T9" fmla="*/ 1229836095 h 544"/>
              <a:gd name="T10" fmla="*/ 1713706463 w 720"/>
              <a:gd name="T11" fmla="*/ 866933758 h 544"/>
              <a:gd name="T12" fmla="*/ 1592738607 w 720"/>
              <a:gd name="T13" fmla="*/ 262096232 h 544"/>
              <a:gd name="T14" fmla="*/ 262096260 w 720"/>
              <a:gd name="T15" fmla="*/ 20161247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0"/>
              <a:gd name="T25" fmla="*/ 0 h 544"/>
              <a:gd name="T26" fmla="*/ 720 w 720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0" h="544">
                <a:moveTo>
                  <a:pt x="104" y="8"/>
                </a:moveTo>
                <a:cubicBezTo>
                  <a:pt x="0" y="16"/>
                  <a:pt x="16" y="80"/>
                  <a:pt x="8" y="152"/>
                </a:cubicBezTo>
                <a:cubicBezTo>
                  <a:pt x="0" y="224"/>
                  <a:pt x="8" y="376"/>
                  <a:pt x="56" y="440"/>
                </a:cubicBezTo>
                <a:cubicBezTo>
                  <a:pt x="104" y="504"/>
                  <a:pt x="216" y="528"/>
                  <a:pt x="296" y="536"/>
                </a:cubicBezTo>
                <a:cubicBezTo>
                  <a:pt x="376" y="544"/>
                  <a:pt x="472" y="520"/>
                  <a:pt x="536" y="488"/>
                </a:cubicBezTo>
                <a:cubicBezTo>
                  <a:pt x="600" y="456"/>
                  <a:pt x="664" y="408"/>
                  <a:pt x="680" y="344"/>
                </a:cubicBezTo>
                <a:cubicBezTo>
                  <a:pt x="696" y="280"/>
                  <a:pt x="720" y="160"/>
                  <a:pt x="632" y="104"/>
                </a:cubicBezTo>
                <a:cubicBezTo>
                  <a:pt x="544" y="48"/>
                  <a:pt x="208" y="0"/>
                  <a:pt x="104" y="8"/>
                </a:cubicBezTo>
                <a:close/>
              </a:path>
            </a:pathLst>
          </a:custGeom>
          <a:solidFill>
            <a:srgbClr val="00FF00">
              <a:alpha val="50195"/>
            </a:srgb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7127" name="Freeform 103">
            <a:extLst>
              <a:ext uri="{FF2B5EF4-FFF2-40B4-BE49-F238E27FC236}">
                <a16:creationId xmlns:a16="http://schemas.microsoft.com/office/drawing/2014/main" id="{BB79A3C8-B3F1-5701-6324-5371E71FD9C1}"/>
              </a:ext>
            </a:extLst>
          </p:cNvPr>
          <p:cNvSpPr>
            <a:spLocks/>
          </p:cNvSpPr>
          <p:nvPr/>
        </p:nvSpPr>
        <p:spPr bwMode="auto">
          <a:xfrm>
            <a:off x="2768600" y="2616200"/>
            <a:ext cx="4711700" cy="2184400"/>
          </a:xfrm>
          <a:custGeom>
            <a:avLst/>
            <a:gdLst>
              <a:gd name="T0" fmla="*/ 564515013 w 2968"/>
              <a:gd name="T1" fmla="*/ 120967507 h 1376"/>
              <a:gd name="T2" fmla="*/ 201612483 w 2968"/>
              <a:gd name="T3" fmla="*/ 483870027 h 1376"/>
              <a:gd name="T4" fmla="*/ 201612483 w 2968"/>
              <a:gd name="T5" fmla="*/ 1088707511 h 1376"/>
              <a:gd name="T6" fmla="*/ 322579993 w 2968"/>
              <a:gd name="T7" fmla="*/ 1451609882 h 1376"/>
              <a:gd name="T8" fmla="*/ 2137092591 w 2968"/>
              <a:gd name="T9" fmla="*/ 2147483647 h 1376"/>
              <a:gd name="T10" fmla="*/ 2147483647 w 2968"/>
              <a:gd name="T11" fmla="*/ 2147483647 h 1376"/>
              <a:gd name="T12" fmla="*/ 2147483647 w 2968"/>
              <a:gd name="T13" fmla="*/ 2147483647 h 1376"/>
              <a:gd name="T14" fmla="*/ 2147483647 w 2968"/>
              <a:gd name="T15" fmla="*/ 1572577339 h 1376"/>
              <a:gd name="T16" fmla="*/ 2147483647 w 2968"/>
              <a:gd name="T17" fmla="*/ 846772596 h 1376"/>
              <a:gd name="T18" fmla="*/ 2147483647 w 2968"/>
              <a:gd name="T19" fmla="*/ 1088707511 h 1376"/>
              <a:gd name="T20" fmla="*/ 2147483647 w 2968"/>
              <a:gd name="T21" fmla="*/ 1330642425 h 1376"/>
              <a:gd name="T22" fmla="*/ 2147483647 w 2968"/>
              <a:gd name="T23" fmla="*/ 1209674968 h 1376"/>
              <a:gd name="T24" fmla="*/ 564515013 w 2968"/>
              <a:gd name="T25" fmla="*/ 120967507 h 13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968"/>
              <a:gd name="T40" fmla="*/ 0 h 1376"/>
              <a:gd name="T41" fmla="*/ 2968 w 2968"/>
              <a:gd name="T42" fmla="*/ 1376 h 13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968" h="1376">
                <a:moveTo>
                  <a:pt x="224" y="48"/>
                </a:moveTo>
                <a:cubicBezTo>
                  <a:pt x="64" y="0"/>
                  <a:pt x="104" y="128"/>
                  <a:pt x="80" y="192"/>
                </a:cubicBezTo>
                <a:cubicBezTo>
                  <a:pt x="56" y="256"/>
                  <a:pt x="72" y="368"/>
                  <a:pt x="80" y="432"/>
                </a:cubicBezTo>
                <a:cubicBezTo>
                  <a:pt x="88" y="496"/>
                  <a:pt x="0" y="440"/>
                  <a:pt x="128" y="576"/>
                </a:cubicBezTo>
                <a:cubicBezTo>
                  <a:pt x="256" y="712"/>
                  <a:pt x="696" y="1120"/>
                  <a:pt x="848" y="1248"/>
                </a:cubicBezTo>
                <a:cubicBezTo>
                  <a:pt x="1000" y="1376"/>
                  <a:pt x="960" y="1344"/>
                  <a:pt x="1040" y="1344"/>
                </a:cubicBezTo>
                <a:cubicBezTo>
                  <a:pt x="1120" y="1344"/>
                  <a:pt x="1040" y="1368"/>
                  <a:pt x="1328" y="1248"/>
                </a:cubicBezTo>
                <a:cubicBezTo>
                  <a:pt x="1616" y="1128"/>
                  <a:pt x="2568" y="776"/>
                  <a:pt x="2768" y="624"/>
                </a:cubicBezTo>
                <a:cubicBezTo>
                  <a:pt x="2968" y="472"/>
                  <a:pt x="2696" y="368"/>
                  <a:pt x="2528" y="336"/>
                </a:cubicBezTo>
                <a:cubicBezTo>
                  <a:pt x="2360" y="304"/>
                  <a:pt x="1968" y="400"/>
                  <a:pt x="1760" y="432"/>
                </a:cubicBezTo>
                <a:cubicBezTo>
                  <a:pt x="1552" y="464"/>
                  <a:pt x="1400" y="520"/>
                  <a:pt x="1280" y="528"/>
                </a:cubicBezTo>
                <a:cubicBezTo>
                  <a:pt x="1160" y="536"/>
                  <a:pt x="1216" y="560"/>
                  <a:pt x="1040" y="480"/>
                </a:cubicBezTo>
                <a:cubicBezTo>
                  <a:pt x="864" y="400"/>
                  <a:pt x="384" y="96"/>
                  <a:pt x="224" y="48"/>
                </a:cubicBez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3C45073-A5FC-1E73-F99B-E44686F4D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DFA Minimization:</a:t>
            </a:r>
            <a:br>
              <a:rPr lang="en-US" altLang="zh-CN" sz="4000"/>
            </a:br>
            <a:r>
              <a:rPr lang="en-US" altLang="zh-CN" sz="4000"/>
              <a:t>Hopcroft</a:t>
            </a:r>
            <a:r>
              <a:rPr lang="en-US" altLang="zh-CN" sz="4000">
                <a:latin typeface="Arial" panose="020B0604020202020204" pitchFamily="34" charset="0"/>
              </a:rPr>
              <a:t>’</a:t>
            </a:r>
            <a:r>
              <a:rPr lang="en-US" altLang="zh-CN" sz="4000"/>
              <a:t>s Algorithm (Generalized)</a:t>
            </a:r>
          </a:p>
        </p:txBody>
      </p:sp>
      <p:sp>
        <p:nvSpPr>
          <p:cNvPr id="38915" name="Oval 3">
            <a:extLst>
              <a:ext uri="{FF2B5EF4-FFF2-40B4-BE49-F238E27FC236}">
                <a16:creationId xmlns:a16="http://schemas.microsoft.com/office/drawing/2014/main" id="{3D0D0FEF-0D7D-9F0A-7545-432B95F3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5766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8916" name="Line 4">
            <a:extLst>
              <a:ext uri="{FF2B5EF4-FFF2-40B4-BE49-F238E27FC236}">
                <a16:creationId xmlns:a16="http://schemas.microsoft.com/office/drawing/2014/main" id="{B90A82EA-9D71-1BF0-B58B-65E03BE4D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42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7" name="Oval 5">
            <a:extLst>
              <a:ext uri="{FF2B5EF4-FFF2-40B4-BE49-F238E27FC236}">
                <a16:creationId xmlns:a16="http://schemas.microsoft.com/office/drawing/2014/main" id="{9B9AC4F6-DC7C-F4D3-F7D6-33492E934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9670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C448EB2A-43B3-7D22-B264-7E86E9F3B3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213" y="3271838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19" name="Oval 7">
            <a:extLst>
              <a:ext uri="{FF2B5EF4-FFF2-40B4-BE49-F238E27FC236}">
                <a16:creationId xmlns:a16="http://schemas.microsoft.com/office/drawing/2014/main" id="{AE3EA527-68DE-5F73-94AE-E53BB67D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10038"/>
            <a:ext cx="536575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</a:t>
            </a:r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AF4E74B3-1EF4-066C-13FB-2CCCA3EFC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805238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1" name="Oval 9">
            <a:extLst>
              <a:ext uri="{FF2B5EF4-FFF2-40B4-BE49-F238E27FC236}">
                <a16:creationId xmlns:a16="http://schemas.microsoft.com/office/drawing/2014/main" id="{D789B11D-6FFE-8DD7-C417-78D135B9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2662238"/>
            <a:ext cx="536575" cy="461962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FF570A84-B511-F2AE-1C33-70CA0EBC57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2967038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3" name="Text Box 11">
            <a:extLst>
              <a:ext uri="{FF2B5EF4-FFF2-40B4-BE49-F238E27FC236}">
                <a16:creationId xmlns:a16="http://schemas.microsoft.com/office/drawing/2014/main" id="{0B50E351-45EE-4D43-DFE2-9D62981C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103563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750A9516-86F2-531C-5212-9C6BF332FE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662238"/>
            <a:ext cx="265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8925" name="Text Box 13">
            <a:extLst>
              <a:ext uri="{FF2B5EF4-FFF2-40B4-BE49-F238E27FC236}">
                <a16:creationId xmlns:a16="http://schemas.microsoft.com/office/drawing/2014/main" id="{7FE06483-BBD9-D0C0-9D69-A1130AAC2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4170363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letter-i</a:t>
            </a:r>
          </a:p>
        </p:txBody>
      </p:sp>
      <p:sp>
        <p:nvSpPr>
          <p:cNvPr id="38926" name="Oval 14">
            <a:extLst>
              <a:ext uri="{FF2B5EF4-FFF2-40B4-BE49-F238E27FC236}">
                <a16:creationId xmlns:a16="http://schemas.microsoft.com/office/drawing/2014/main" id="{AE8F8533-64AF-A46C-DDC5-ACA0C37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8213" y="3424238"/>
            <a:ext cx="536575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q4</a:t>
            </a:r>
          </a:p>
        </p:txBody>
      </p:sp>
      <p:sp>
        <p:nvSpPr>
          <p:cNvPr id="38927" name="Line 15">
            <a:extLst>
              <a:ext uri="{FF2B5EF4-FFF2-40B4-BE49-F238E27FC236}">
                <a16:creationId xmlns:a16="http://schemas.microsoft.com/office/drawing/2014/main" id="{B52D4C50-4E06-4DE0-4EC0-91CFF967C7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195638"/>
            <a:ext cx="25146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8" name="Text Box 16">
            <a:extLst>
              <a:ext uri="{FF2B5EF4-FFF2-40B4-BE49-F238E27FC236}">
                <a16:creationId xmlns:a16="http://schemas.microsoft.com/office/drawing/2014/main" id="{BFBF8D06-A01D-EB08-A3B6-21CD95F8D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3" y="3406775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letter-f</a:t>
            </a:r>
          </a:p>
        </p:txBody>
      </p:sp>
      <p:sp>
        <p:nvSpPr>
          <p:cNvPr id="38929" name="Line 17">
            <a:extLst>
              <a:ext uri="{FF2B5EF4-FFF2-40B4-BE49-F238E27FC236}">
                <a16:creationId xmlns:a16="http://schemas.microsoft.com/office/drawing/2014/main" id="{2EEA037A-122A-D86E-E03E-64E92A32D2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2813" y="3805238"/>
            <a:ext cx="1371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5BE5BD62-3D48-2AA5-4621-C88EF645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40338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8931" name="Line 19">
            <a:extLst>
              <a:ext uri="{FF2B5EF4-FFF2-40B4-BE49-F238E27FC236}">
                <a16:creationId xmlns:a16="http://schemas.microsoft.com/office/drawing/2014/main" id="{8C1B5FAD-6EAD-EA14-CA23-F49396333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2967038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E504E787-87A3-5A90-16E0-131807860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613" y="28908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8933" name="Freeform 21">
            <a:extLst>
              <a:ext uri="{FF2B5EF4-FFF2-40B4-BE49-F238E27FC236}">
                <a16:creationId xmlns:a16="http://schemas.microsoft.com/office/drawing/2014/main" id="{31988CAD-3093-B3E2-D2BA-5DCCC5A8AC75}"/>
              </a:ext>
            </a:extLst>
          </p:cNvPr>
          <p:cNvSpPr>
            <a:spLocks/>
          </p:cNvSpPr>
          <p:nvPr/>
        </p:nvSpPr>
        <p:spPr bwMode="auto">
          <a:xfrm>
            <a:off x="6475413" y="3500438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Text Box 22">
            <a:extLst>
              <a:ext uri="{FF2B5EF4-FFF2-40B4-BE49-F238E27FC236}">
                <a16:creationId xmlns:a16="http://schemas.microsoft.com/office/drawing/2014/main" id="{D861B181-109C-E49E-B8BF-690410701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0213" y="3957638"/>
            <a:ext cx="773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graphicFrame>
        <p:nvGraphicFramePr>
          <p:cNvPr id="258071" name="Group 23">
            <a:extLst>
              <a:ext uri="{FF2B5EF4-FFF2-40B4-BE49-F238E27FC236}">
                <a16:creationId xmlns:a16="http://schemas.microsoft.com/office/drawing/2014/main" id="{BE6AB63B-9C97-81F6-FEF5-ADFEA546788E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5715000"/>
          <a:ext cx="3505200" cy="930275"/>
        </p:xfrm>
        <a:graphic>
          <a:graphicData uri="http://schemas.openxmlformats.org/drawingml/2006/table">
            <a:tbl>
              <a:tblPr/>
              <a:tblGrid>
                <a:gridCol w="86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state</a:t>
                      </a:r>
                    </a:p>
                  </a:txBody>
                  <a:tcPr marT="45751" marB="457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q0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q1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q2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q3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q4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7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marT="45751" marB="4575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marT="45751" marB="4575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58" name="Freeform 46">
            <a:extLst>
              <a:ext uri="{FF2B5EF4-FFF2-40B4-BE49-F238E27FC236}">
                <a16:creationId xmlns:a16="http://schemas.microsoft.com/office/drawing/2014/main" id="{B74A427E-E4BF-6EEB-B098-55D1FE025146}"/>
              </a:ext>
            </a:extLst>
          </p:cNvPr>
          <p:cNvSpPr>
            <a:spLocks/>
          </p:cNvSpPr>
          <p:nvPr/>
        </p:nvSpPr>
        <p:spPr bwMode="auto">
          <a:xfrm>
            <a:off x="1714500" y="3175000"/>
            <a:ext cx="1282700" cy="1117600"/>
          </a:xfrm>
          <a:custGeom>
            <a:avLst/>
            <a:gdLst>
              <a:gd name="T0" fmla="*/ 665321247 w 808"/>
              <a:gd name="T1" fmla="*/ 40322498 h 704"/>
              <a:gd name="T2" fmla="*/ 60483757 w 808"/>
              <a:gd name="T3" fmla="*/ 766127433 h 704"/>
              <a:gd name="T4" fmla="*/ 302418758 w 808"/>
              <a:gd name="T5" fmla="*/ 1612899838 h 704"/>
              <a:gd name="T6" fmla="*/ 1028223836 w 808"/>
              <a:gd name="T7" fmla="*/ 1733867692 h 704"/>
              <a:gd name="T8" fmla="*/ 1874996477 w 808"/>
              <a:gd name="T9" fmla="*/ 1612899838 h 704"/>
              <a:gd name="T10" fmla="*/ 1995963941 w 808"/>
              <a:gd name="T11" fmla="*/ 1129030005 h 704"/>
              <a:gd name="T12" fmla="*/ 1874996477 w 808"/>
              <a:gd name="T13" fmla="*/ 766127433 h 704"/>
              <a:gd name="T14" fmla="*/ 1633061153 w 808"/>
              <a:gd name="T15" fmla="*/ 524192517 h 704"/>
              <a:gd name="T16" fmla="*/ 665321247 w 808"/>
              <a:gd name="T17" fmla="*/ 40322498 h 7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08"/>
              <a:gd name="T28" fmla="*/ 0 h 704"/>
              <a:gd name="T29" fmla="*/ 808 w 808"/>
              <a:gd name="T30" fmla="*/ 704 h 7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08" h="704">
                <a:moveTo>
                  <a:pt x="264" y="16"/>
                </a:moveTo>
                <a:cubicBezTo>
                  <a:pt x="160" y="32"/>
                  <a:pt x="48" y="200"/>
                  <a:pt x="24" y="304"/>
                </a:cubicBezTo>
                <a:cubicBezTo>
                  <a:pt x="0" y="408"/>
                  <a:pt x="56" y="576"/>
                  <a:pt x="120" y="640"/>
                </a:cubicBezTo>
                <a:cubicBezTo>
                  <a:pt x="184" y="704"/>
                  <a:pt x="304" y="688"/>
                  <a:pt x="408" y="688"/>
                </a:cubicBezTo>
                <a:cubicBezTo>
                  <a:pt x="512" y="688"/>
                  <a:pt x="680" y="680"/>
                  <a:pt x="744" y="640"/>
                </a:cubicBezTo>
                <a:cubicBezTo>
                  <a:pt x="808" y="600"/>
                  <a:pt x="792" y="504"/>
                  <a:pt x="792" y="448"/>
                </a:cubicBezTo>
                <a:cubicBezTo>
                  <a:pt x="792" y="392"/>
                  <a:pt x="768" y="344"/>
                  <a:pt x="744" y="304"/>
                </a:cubicBezTo>
                <a:cubicBezTo>
                  <a:pt x="720" y="264"/>
                  <a:pt x="720" y="256"/>
                  <a:pt x="648" y="208"/>
                </a:cubicBezTo>
                <a:cubicBezTo>
                  <a:pt x="576" y="160"/>
                  <a:pt x="368" y="0"/>
                  <a:pt x="264" y="16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59" name="Freeform 47">
            <a:extLst>
              <a:ext uri="{FF2B5EF4-FFF2-40B4-BE49-F238E27FC236}">
                <a16:creationId xmlns:a16="http://schemas.microsoft.com/office/drawing/2014/main" id="{96E3468E-93AE-2C18-D95E-04FD599563B2}"/>
              </a:ext>
            </a:extLst>
          </p:cNvPr>
          <p:cNvSpPr>
            <a:spLocks/>
          </p:cNvSpPr>
          <p:nvPr/>
        </p:nvSpPr>
        <p:spPr bwMode="auto">
          <a:xfrm>
            <a:off x="4025900" y="2425700"/>
            <a:ext cx="1143000" cy="863600"/>
          </a:xfrm>
          <a:custGeom>
            <a:avLst/>
            <a:gdLst>
              <a:gd name="T0" fmla="*/ 262096260 w 720"/>
              <a:gd name="T1" fmla="*/ 20161247 h 544"/>
              <a:gd name="T2" fmla="*/ 20161249 w 720"/>
              <a:gd name="T3" fmla="*/ 383063677 h 544"/>
              <a:gd name="T4" fmla="*/ 141128752 w 720"/>
              <a:gd name="T5" fmla="*/ 1108868649 h 544"/>
              <a:gd name="T6" fmla="*/ 745966195 w 720"/>
              <a:gd name="T7" fmla="*/ 1350803541 h 544"/>
              <a:gd name="T8" fmla="*/ 1350803689 w 720"/>
              <a:gd name="T9" fmla="*/ 1229836095 h 544"/>
              <a:gd name="T10" fmla="*/ 1713706463 w 720"/>
              <a:gd name="T11" fmla="*/ 866933758 h 544"/>
              <a:gd name="T12" fmla="*/ 1592738607 w 720"/>
              <a:gd name="T13" fmla="*/ 262096232 h 544"/>
              <a:gd name="T14" fmla="*/ 262096260 w 720"/>
              <a:gd name="T15" fmla="*/ 20161247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0"/>
              <a:gd name="T25" fmla="*/ 0 h 544"/>
              <a:gd name="T26" fmla="*/ 720 w 720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0" h="544">
                <a:moveTo>
                  <a:pt x="104" y="8"/>
                </a:moveTo>
                <a:cubicBezTo>
                  <a:pt x="0" y="16"/>
                  <a:pt x="16" y="80"/>
                  <a:pt x="8" y="152"/>
                </a:cubicBezTo>
                <a:cubicBezTo>
                  <a:pt x="0" y="224"/>
                  <a:pt x="8" y="376"/>
                  <a:pt x="56" y="440"/>
                </a:cubicBezTo>
                <a:cubicBezTo>
                  <a:pt x="104" y="504"/>
                  <a:pt x="216" y="528"/>
                  <a:pt x="296" y="536"/>
                </a:cubicBezTo>
                <a:cubicBezTo>
                  <a:pt x="376" y="544"/>
                  <a:pt x="472" y="520"/>
                  <a:pt x="536" y="488"/>
                </a:cubicBezTo>
                <a:cubicBezTo>
                  <a:pt x="600" y="456"/>
                  <a:pt x="664" y="408"/>
                  <a:pt x="680" y="344"/>
                </a:cubicBezTo>
                <a:cubicBezTo>
                  <a:pt x="696" y="280"/>
                  <a:pt x="720" y="160"/>
                  <a:pt x="632" y="104"/>
                </a:cubicBezTo>
                <a:cubicBezTo>
                  <a:pt x="544" y="48"/>
                  <a:pt x="208" y="0"/>
                  <a:pt x="104" y="8"/>
                </a:cubicBezTo>
                <a:close/>
              </a:path>
            </a:pathLst>
          </a:custGeom>
          <a:solidFill>
            <a:srgbClr val="00FF00">
              <a:alpha val="50195"/>
            </a:srgb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0" name="Freeform 49">
            <a:extLst>
              <a:ext uri="{FF2B5EF4-FFF2-40B4-BE49-F238E27FC236}">
                <a16:creationId xmlns:a16="http://schemas.microsoft.com/office/drawing/2014/main" id="{F01F439E-3281-0F18-5629-4E0B2C7E4FD0}"/>
              </a:ext>
            </a:extLst>
          </p:cNvPr>
          <p:cNvSpPr>
            <a:spLocks/>
          </p:cNvSpPr>
          <p:nvPr/>
        </p:nvSpPr>
        <p:spPr bwMode="auto">
          <a:xfrm>
            <a:off x="2743200" y="2667000"/>
            <a:ext cx="1079500" cy="952500"/>
          </a:xfrm>
          <a:custGeom>
            <a:avLst/>
            <a:gdLst>
              <a:gd name="T0" fmla="*/ 504031267 w 680"/>
              <a:gd name="T1" fmla="*/ 161289984 h 600"/>
              <a:gd name="T2" fmla="*/ 20161249 w 680"/>
              <a:gd name="T3" fmla="*/ 766127387 h 600"/>
              <a:gd name="T4" fmla="*/ 383063712 w 680"/>
              <a:gd name="T5" fmla="*/ 1370964839 h 600"/>
              <a:gd name="T6" fmla="*/ 987901292 w 680"/>
              <a:gd name="T7" fmla="*/ 1491932290 h 600"/>
              <a:gd name="T8" fmla="*/ 1471771118 w 680"/>
              <a:gd name="T9" fmla="*/ 1249997388 h 600"/>
              <a:gd name="T10" fmla="*/ 1713706428 w 680"/>
              <a:gd name="T11" fmla="*/ 887095036 h 600"/>
              <a:gd name="T12" fmla="*/ 1471771118 w 680"/>
              <a:gd name="T13" fmla="*/ 403224935 h 600"/>
              <a:gd name="T14" fmla="*/ 1229836205 w 680"/>
              <a:gd name="T15" fmla="*/ 40322496 h 600"/>
              <a:gd name="T16" fmla="*/ 504031267 w 680"/>
              <a:gd name="T17" fmla="*/ 161289984 h 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"/>
              <a:gd name="T28" fmla="*/ 0 h 600"/>
              <a:gd name="T29" fmla="*/ 680 w 680"/>
              <a:gd name="T30" fmla="*/ 600 h 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" h="600">
                <a:moveTo>
                  <a:pt x="200" y="64"/>
                </a:moveTo>
                <a:cubicBezTo>
                  <a:pt x="120" y="112"/>
                  <a:pt x="16" y="224"/>
                  <a:pt x="8" y="304"/>
                </a:cubicBezTo>
                <a:cubicBezTo>
                  <a:pt x="0" y="384"/>
                  <a:pt x="88" y="496"/>
                  <a:pt x="152" y="544"/>
                </a:cubicBezTo>
                <a:cubicBezTo>
                  <a:pt x="216" y="592"/>
                  <a:pt x="320" y="600"/>
                  <a:pt x="392" y="592"/>
                </a:cubicBezTo>
                <a:cubicBezTo>
                  <a:pt x="464" y="584"/>
                  <a:pt x="536" y="536"/>
                  <a:pt x="584" y="496"/>
                </a:cubicBezTo>
                <a:cubicBezTo>
                  <a:pt x="632" y="456"/>
                  <a:pt x="680" y="408"/>
                  <a:pt x="680" y="352"/>
                </a:cubicBezTo>
                <a:cubicBezTo>
                  <a:pt x="680" y="296"/>
                  <a:pt x="616" y="216"/>
                  <a:pt x="584" y="160"/>
                </a:cubicBezTo>
                <a:cubicBezTo>
                  <a:pt x="552" y="104"/>
                  <a:pt x="552" y="32"/>
                  <a:pt x="488" y="16"/>
                </a:cubicBezTo>
                <a:cubicBezTo>
                  <a:pt x="424" y="0"/>
                  <a:pt x="280" y="16"/>
                  <a:pt x="200" y="64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61" name="Freeform 50">
            <a:extLst>
              <a:ext uri="{FF2B5EF4-FFF2-40B4-BE49-F238E27FC236}">
                <a16:creationId xmlns:a16="http://schemas.microsoft.com/office/drawing/2014/main" id="{9AB47DDE-6B47-DC4B-9AA9-27E5421F8225}"/>
              </a:ext>
            </a:extLst>
          </p:cNvPr>
          <p:cNvSpPr>
            <a:spLocks/>
          </p:cNvSpPr>
          <p:nvPr/>
        </p:nvSpPr>
        <p:spPr bwMode="auto">
          <a:xfrm>
            <a:off x="3619500" y="3009900"/>
            <a:ext cx="3822700" cy="2019300"/>
          </a:xfrm>
          <a:custGeom>
            <a:avLst/>
            <a:gdLst>
              <a:gd name="T0" fmla="*/ 2147483647 w 2408"/>
              <a:gd name="T1" fmla="*/ 221773764 h 1272"/>
              <a:gd name="T2" fmla="*/ 544353728 w 2408"/>
              <a:gd name="T3" fmla="*/ 1673383901 h 1272"/>
              <a:gd name="T4" fmla="*/ 907256279 w 2408"/>
              <a:gd name="T5" fmla="*/ 2147483647 h 1272"/>
              <a:gd name="T6" fmla="*/ 1995963734 w 2408"/>
              <a:gd name="T7" fmla="*/ 2147483647 h 1272"/>
              <a:gd name="T8" fmla="*/ 2147483647 w 2408"/>
              <a:gd name="T9" fmla="*/ 1189513690 h 1272"/>
              <a:gd name="T10" fmla="*/ 2147483647 w 2408"/>
              <a:gd name="T11" fmla="*/ 342741218 h 1272"/>
              <a:gd name="T12" fmla="*/ 2147483647 w 2408"/>
              <a:gd name="T13" fmla="*/ 221773764 h 1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08"/>
              <a:gd name="T22" fmla="*/ 0 h 1272"/>
              <a:gd name="T23" fmla="*/ 2408 w 2408"/>
              <a:gd name="T24" fmla="*/ 1272 h 12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08" h="1272">
                <a:moveTo>
                  <a:pt x="1656" y="88"/>
                </a:moveTo>
                <a:cubicBezTo>
                  <a:pt x="1336" y="176"/>
                  <a:pt x="432" y="480"/>
                  <a:pt x="216" y="664"/>
                </a:cubicBezTo>
                <a:cubicBezTo>
                  <a:pt x="0" y="848"/>
                  <a:pt x="264" y="1112"/>
                  <a:pt x="360" y="1192"/>
                </a:cubicBezTo>
                <a:cubicBezTo>
                  <a:pt x="456" y="1272"/>
                  <a:pt x="488" y="1264"/>
                  <a:pt x="792" y="1144"/>
                </a:cubicBezTo>
                <a:cubicBezTo>
                  <a:pt x="1096" y="1024"/>
                  <a:pt x="1960" y="640"/>
                  <a:pt x="2184" y="472"/>
                </a:cubicBezTo>
                <a:cubicBezTo>
                  <a:pt x="2408" y="304"/>
                  <a:pt x="2224" y="200"/>
                  <a:pt x="2136" y="136"/>
                </a:cubicBezTo>
                <a:cubicBezTo>
                  <a:pt x="2048" y="72"/>
                  <a:pt x="1976" y="0"/>
                  <a:pt x="1656" y="88"/>
                </a:cubicBez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8F52B15-0AB8-F58D-4621-88C373AB57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DFA Minimization:</a:t>
            </a:r>
            <a:br>
              <a:rPr lang="en-US" altLang="zh-CN" sz="4000"/>
            </a:br>
            <a:r>
              <a:rPr lang="en-US" altLang="zh-CN" sz="4000"/>
              <a:t>Hopcroft</a:t>
            </a:r>
            <a:r>
              <a:rPr lang="en-US" altLang="zh-CN" sz="4000">
                <a:latin typeface="Arial" panose="020B0604020202020204" pitchFamily="34" charset="0"/>
              </a:rPr>
              <a:t>’</a:t>
            </a:r>
            <a:r>
              <a:rPr lang="en-US" altLang="zh-CN" sz="4000"/>
              <a:t>s Algorithm (Generalized)</a:t>
            </a:r>
          </a:p>
        </p:txBody>
      </p:sp>
      <p:sp>
        <p:nvSpPr>
          <p:cNvPr id="39939" name="Oval 3">
            <a:extLst>
              <a:ext uri="{FF2B5EF4-FFF2-40B4-BE49-F238E27FC236}">
                <a16:creationId xmlns:a16="http://schemas.microsoft.com/office/drawing/2014/main" id="{05C439FE-6077-CD04-5FC3-BF3C83122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013" y="3576638"/>
            <a:ext cx="536575" cy="4619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q0</a:t>
            </a:r>
          </a:p>
        </p:txBody>
      </p:sp>
      <p:sp>
        <p:nvSpPr>
          <p:cNvPr id="39940" name="Line 4">
            <a:extLst>
              <a:ext uri="{FF2B5EF4-FFF2-40B4-BE49-F238E27FC236}">
                <a16:creationId xmlns:a16="http://schemas.microsoft.com/office/drawing/2014/main" id="{93538489-D2D5-FF26-9874-986BC3E99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424238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Oval 5">
            <a:extLst>
              <a:ext uri="{FF2B5EF4-FFF2-40B4-BE49-F238E27FC236}">
                <a16:creationId xmlns:a16="http://schemas.microsoft.com/office/drawing/2014/main" id="{F5E6B8F8-F0BB-CAFF-7186-52AF4663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0213" y="2967038"/>
            <a:ext cx="5365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q1</a:t>
            </a:r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6707A2F0-E520-3EEE-0E67-8AF0DC8E94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9213" y="3271838"/>
            <a:ext cx="3810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3" name="Oval 7">
            <a:extLst>
              <a:ext uri="{FF2B5EF4-FFF2-40B4-BE49-F238E27FC236}">
                <a16:creationId xmlns:a16="http://schemas.microsoft.com/office/drawing/2014/main" id="{A0129AF5-FA8B-2B1F-4569-0C4E393C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110038"/>
            <a:ext cx="1373187" cy="461962"/>
          </a:xfrm>
          <a:prstGeom prst="ellipse">
            <a:avLst/>
          </a:prstGeom>
          <a:solidFill>
            <a:schemeClr val="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q2, q4</a:t>
            </a:r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78EE261A-4413-A410-4FF5-B422209BC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3805238"/>
            <a:ext cx="1524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5" name="Oval 9">
            <a:extLst>
              <a:ext uri="{FF2B5EF4-FFF2-40B4-BE49-F238E27FC236}">
                <a16:creationId xmlns:a16="http://schemas.microsoft.com/office/drawing/2014/main" id="{05729026-3537-B818-17E6-CCFD95B5E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2662238"/>
            <a:ext cx="536575" cy="461962"/>
          </a:xfrm>
          <a:prstGeom prst="ellipse">
            <a:avLst/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>
                <a:latin typeface="Verdana" panose="020B0604030504040204" pitchFamily="34" charset="0"/>
              </a:rPr>
              <a:t> q3</a:t>
            </a:r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F86C8E50-209D-4D8C-6A25-CA022EF54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3613" y="2967038"/>
            <a:ext cx="762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4124942C-61A4-9A8F-3C34-AB05E39AA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3103563"/>
            <a:ext cx="24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i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88ECECCE-C094-9FDE-5C3D-22754BB98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13" y="2662238"/>
            <a:ext cx="265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f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8664EA3B-0A3E-4C5F-CF4E-2BE431F6F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013" y="4170363"/>
            <a:ext cx="923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letter-i</a:t>
            </a:r>
          </a:p>
        </p:txBody>
      </p:sp>
      <p:sp>
        <p:nvSpPr>
          <p:cNvPr id="39950" name="Line 15">
            <a:extLst>
              <a:ext uri="{FF2B5EF4-FFF2-40B4-BE49-F238E27FC236}">
                <a16:creationId xmlns:a16="http://schemas.microsoft.com/office/drawing/2014/main" id="{A718AFC4-EEC2-D970-5441-911DAFBB9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3613" y="3195638"/>
            <a:ext cx="1068387" cy="919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1" name="Text Box 16">
            <a:extLst>
              <a:ext uri="{FF2B5EF4-FFF2-40B4-BE49-F238E27FC236}">
                <a16:creationId xmlns:a16="http://schemas.microsoft.com/office/drawing/2014/main" id="{BAC10FB0-1450-8AA4-E108-A2499E836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427413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letter-f</a:t>
            </a:r>
          </a:p>
        </p:txBody>
      </p:sp>
      <p:sp>
        <p:nvSpPr>
          <p:cNvPr id="39952" name="Line 19">
            <a:extLst>
              <a:ext uri="{FF2B5EF4-FFF2-40B4-BE49-F238E27FC236}">
                <a16:creationId xmlns:a16="http://schemas.microsoft.com/office/drawing/2014/main" id="{E94AEAD1-AA74-9978-7DEB-A40369D03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2967038"/>
            <a:ext cx="230187" cy="1071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3" name="Text Box 20">
            <a:extLst>
              <a:ext uri="{FF2B5EF4-FFF2-40B4-BE49-F238E27FC236}">
                <a16:creationId xmlns:a16="http://schemas.microsoft.com/office/drawing/2014/main" id="{F75E3EEE-0645-2EB9-8F01-BCAD182E4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352800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sp>
        <p:nvSpPr>
          <p:cNvPr id="39954" name="Freeform 21">
            <a:extLst>
              <a:ext uri="{FF2B5EF4-FFF2-40B4-BE49-F238E27FC236}">
                <a16:creationId xmlns:a16="http://schemas.microsoft.com/office/drawing/2014/main" id="{C736EDA9-30A9-3BC4-D409-CABC4D64E9AC}"/>
              </a:ext>
            </a:extLst>
          </p:cNvPr>
          <p:cNvSpPr>
            <a:spLocks/>
          </p:cNvSpPr>
          <p:nvPr/>
        </p:nvSpPr>
        <p:spPr bwMode="auto">
          <a:xfrm>
            <a:off x="5486400" y="4114800"/>
            <a:ext cx="508000" cy="584200"/>
          </a:xfrm>
          <a:custGeom>
            <a:avLst/>
            <a:gdLst>
              <a:gd name="T0" fmla="*/ 0 w 320"/>
              <a:gd name="T1" fmla="*/ 604837498 h 368"/>
              <a:gd name="T2" fmla="*/ 604837468 w 320"/>
              <a:gd name="T3" fmla="*/ 846772616 h 368"/>
              <a:gd name="T4" fmla="*/ 725804922 w 320"/>
              <a:gd name="T5" fmla="*/ 120967509 h 368"/>
              <a:gd name="T6" fmla="*/ 120967503 w 320"/>
              <a:gd name="T7" fmla="*/ 120967509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320"/>
              <a:gd name="T13" fmla="*/ 0 h 368"/>
              <a:gd name="T14" fmla="*/ 320 w 32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20" h="368">
                <a:moveTo>
                  <a:pt x="0" y="240"/>
                </a:moveTo>
                <a:cubicBezTo>
                  <a:pt x="96" y="304"/>
                  <a:pt x="192" y="368"/>
                  <a:pt x="240" y="336"/>
                </a:cubicBezTo>
                <a:cubicBezTo>
                  <a:pt x="288" y="304"/>
                  <a:pt x="320" y="96"/>
                  <a:pt x="288" y="48"/>
                </a:cubicBezTo>
                <a:cubicBezTo>
                  <a:pt x="256" y="0"/>
                  <a:pt x="88" y="48"/>
                  <a:pt x="48" y="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5" name="Text Box 22">
            <a:extLst>
              <a:ext uri="{FF2B5EF4-FFF2-40B4-BE49-F238E27FC236}">
                <a16:creationId xmlns:a16="http://schemas.microsoft.com/office/drawing/2014/main" id="{15EB639E-A938-7405-C633-B998F674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572000"/>
            <a:ext cx="773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letter</a:t>
            </a:r>
          </a:p>
        </p:txBody>
      </p:sp>
      <p:graphicFrame>
        <p:nvGraphicFramePr>
          <p:cNvPr id="259126" name="Group 54">
            <a:extLst>
              <a:ext uri="{FF2B5EF4-FFF2-40B4-BE49-F238E27FC236}">
                <a16:creationId xmlns:a16="http://schemas.microsoft.com/office/drawing/2014/main" id="{93D540E7-9793-0139-AF22-4811E2519771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486400"/>
          <a:ext cx="4343400" cy="1143000"/>
        </p:xfrm>
        <a:graphic>
          <a:graphicData uri="http://schemas.openxmlformats.org/drawingml/2006/table">
            <a:tbl>
              <a:tblPr/>
              <a:tblGrid>
                <a:gridCol w="125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state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q2, q4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q3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76" name="Freeform 46">
            <a:extLst>
              <a:ext uri="{FF2B5EF4-FFF2-40B4-BE49-F238E27FC236}">
                <a16:creationId xmlns:a16="http://schemas.microsoft.com/office/drawing/2014/main" id="{5AA38960-3407-0982-1AD8-A54DDEEB66D9}"/>
              </a:ext>
            </a:extLst>
          </p:cNvPr>
          <p:cNvSpPr>
            <a:spLocks/>
          </p:cNvSpPr>
          <p:nvPr/>
        </p:nvSpPr>
        <p:spPr bwMode="auto">
          <a:xfrm>
            <a:off x="1714500" y="3175000"/>
            <a:ext cx="1282700" cy="1117600"/>
          </a:xfrm>
          <a:custGeom>
            <a:avLst/>
            <a:gdLst>
              <a:gd name="T0" fmla="*/ 665321247 w 808"/>
              <a:gd name="T1" fmla="*/ 40322498 h 704"/>
              <a:gd name="T2" fmla="*/ 60483757 w 808"/>
              <a:gd name="T3" fmla="*/ 766127433 h 704"/>
              <a:gd name="T4" fmla="*/ 302418758 w 808"/>
              <a:gd name="T5" fmla="*/ 1612899838 h 704"/>
              <a:gd name="T6" fmla="*/ 1028223836 w 808"/>
              <a:gd name="T7" fmla="*/ 1733867692 h 704"/>
              <a:gd name="T8" fmla="*/ 1874996477 w 808"/>
              <a:gd name="T9" fmla="*/ 1612899838 h 704"/>
              <a:gd name="T10" fmla="*/ 1995963941 w 808"/>
              <a:gd name="T11" fmla="*/ 1129030005 h 704"/>
              <a:gd name="T12" fmla="*/ 1874996477 w 808"/>
              <a:gd name="T13" fmla="*/ 766127433 h 704"/>
              <a:gd name="T14" fmla="*/ 1633061153 w 808"/>
              <a:gd name="T15" fmla="*/ 524192517 h 704"/>
              <a:gd name="T16" fmla="*/ 665321247 w 808"/>
              <a:gd name="T17" fmla="*/ 40322498 h 7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08"/>
              <a:gd name="T28" fmla="*/ 0 h 704"/>
              <a:gd name="T29" fmla="*/ 808 w 808"/>
              <a:gd name="T30" fmla="*/ 704 h 7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08" h="704">
                <a:moveTo>
                  <a:pt x="264" y="16"/>
                </a:moveTo>
                <a:cubicBezTo>
                  <a:pt x="160" y="32"/>
                  <a:pt x="48" y="200"/>
                  <a:pt x="24" y="304"/>
                </a:cubicBezTo>
                <a:cubicBezTo>
                  <a:pt x="0" y="408"/>
                  <a:pt x="56" y="576"/>
                  <a:pt x="120" y="640"/>
                </a:cubicBezTo>
                <a:cubicBezTo>
                  <a:pt x="184" y="704"/>
                  <a:pt x="304" y="688"/>
                  <a:pt x="408" y="688"/>
                </a:cubicBezTo>
                <a:cubicBezTo>
                  <a:pt x="512" y="688"/>
                  <a:pt x="680" y="680"/>
                  <a:pt x="744" y="640"/>
                </a:cubicBezTo>
                <a:cubicBezTo>
                  <a:pt x="808" y="600"/>
                  <a:pt x="792" y="504"/>
                  <a:pt x="792" y="448"/>
                </a:cubicBezTo>
                <a:cubicBezTo>
                  <a:pt x="792" y="392"/>
                  <a:pt x="768" y="344"/>
                  <a:pt x="744" y="304"/>
                </a:cubicBezTo>
                <a:cubicBezTo>
                  <a:pt x="720" y="264"/>
                  <a:pt x="720" y="256"/>
                  <a:pt x="648" y="208"/>
                </a:cubicBezTo>
                <a:cubicBezTo>
                  <a:pt x="576" y="160"/>
                  <a:pt x="368" y="0"/>
                  <a:pt x="264" y="16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7" name="Freeform 47">
            <a:extLst>
              <a:ext uri="{FF2B5EF4-FFF2-40B4-BE49-F238E27FC236}">
                <a16:creationId xmlns:a16="http://schemas.microsoft.com/office/drawing/2014/main" id="{E8783DB0-A9D0-A8B0-A649-114B2735BDF7}"/>
              </a:ext>
            </a:extLst>
          </p:cNvPr>
          <p:cNvSpPr>
            <a:spLocks/>
          </p:cNvSpPr>
          <p:nvPr/>
        </p:nvSpPr>
        <p:spPr bwMode="auto">
          <a:xfrm>
            <a:off x="4025900" y="2425700"/>
            <a:ext cx="1143000" cy="863600"/>
          </a:xfrm>
          <a:custGeom>
            <a:avLst/>
            <a:gdLst>
              <a:gd name="T0" fmla="*/ 262096260 w 720"/>
              <a:gd name="T1" fmla="*/ 20161247 h 544"/>
              <a:gd name="T2" fmla="*/ 20161249 w 720"/>
              <a:gd name="T3" fmla="*/ 383063677 h 544"/>
              <a:gd name="T4" fmla="*/ 141128752 w 720"/>
              <a:gd name="T5" fmla="*/ 1108868649 h 544"/>
              <a:gd name="T6" fmla="*/ 745966195 w 720"/>
              <a:gd name="T7" fmla="*/ 1350803541 h 544"/>
              <a:gd name="T8" fmla="*/ 1350803689 w 720"/>
              <a:gd name="T9" fmla="*/ 1229836095 h 544"/>
              <a:gd name="T10" fmla="*/ 1713706463 w 720"/>
              <a:gd name="T11" fmla="*/ 866933758 h 544"/>
              <a:gd name="T12" fmla="*/ 1592738607 w 720"/>
              <a:gd name="T13" fmla="*/ 262096232 h 544"/>
              <a:gd name="T14" fmla="*/ 262096260 w 720"/>
              <a:gd name="T15" fmla="*/ 20161247 h 54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0"/>
              <a:gd name="T25" fmla="*/ 0 h 544"/>
              <a:gd name="T26" fmla="*/ 720 w 720"/>
              <a:gd name="T27" fmla="*/ 544 h 54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0" h="544">
                <a:moveTo>
                  <a:pt x="104" y="8"/>
                </a:moveTo>
                <a:cubicBezTo>
                  <a:pt x="0" y="16"/>
                  <a:pt x="16" y="80"/>
                  <a:pt x="8" y="152"/>
                </a:cubicBezTo>
                <a:cubicBezTo>
                  <a:pt x="0" y="224"/>
                  <a:pt x="8" y="376"/>
                  <a:pt x="56" y="440"/>
                </a:cubicBezTo>
                <a:cubicBezTo>
                  <a:pt x="104" y="504"/>
                  <a:pt x="216" y="528"/>
                  <a:pt x="296" y="536"/>
                </a:cubicBezTo>
                <a:cubicBezTo>
                  <a:pt x="376" y="544"/>
                  <a:pt x="472" y="520"/>
                  <a:pt x="536" y="488"/>
                </a:cubicBezTo>
                <a:cubicBezTo>
                  <a:pt x="600" y="456"/>
                  <a:pt x="664" y="408"/>
                  <a:pt x="680" y="344"/>
                </a:cubicBezTo>
                <a:cubicBezTo>
                  <a:pt x="696" y="280"/>
                  <a:pt x="720" y="160"/>
                  <a:pt x="632" y="104"/>
                </a:cubicBezTo>
                <a:cubicBezTo>
                  <a:pt x="544" y="48"/>
                  <a:pt x="208" y="0"/>
                  <a:pt x="104" y="8"/>
                </a:cubicBezTo>
                <a:close/>
              </a:path>
            </a:pathLst>
          </a:custGeom>
          <a:solidFill>
            <a:srgbClr val="00FF00">
              <a:alpha val="50195"/>
            </a:srgbClr>
          </a:solidFill>
          <a:ln w="9525" cap="flat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8" name="Freeform 48">
            <a:extLst>
              <a:ext uri="{FF2B5EF4-FFF2-40B4-BE49-F238E27FC236}">
                <a16:creationId xmlns:a16="http://schemas.microsoft.com/office/drawing/2014/main" id="{1B16F956-6E95-753F-069D-5ECB137B0FC4}"/>
              </a:ext>
            </a:extLst>
          </p:cNvPr>
          <p:cNvSpPr>
            <a:spLocks/>
          </p:cNvSpPr>
          <p:nvPr/>
        </p:nvSpPr>
        <p:spPr bwMode="auto">
          <a:xfrm>
            <a:off x="2743200" y="2667000"/>
            <a:ext cx="1079500" cy="952500"/>
          </a:xfrm>
          <a:custGeom>
            <a:avLst/>
            <a:gdLst>
              <a:gd name="T0" fmla="*/ 504031267 w 680"/>
              <a:gd name="T1" fmla="*/ 161289984 h 600"/>
              <a:gd name="T2" fmla="*/ 20161249 w 680"/>
              <a:gd name="T3" fmla="*/ 766127387 h 600"/>
              <a:gd name="T4" fmla="*/ 383063712 w 680"/>
              <a:gd name="T5" fmla="*/ 1370964839 h 600"/>
              <a:gd name="T6" fmla="*/ 987901292 w 680"/>
              <a:gd name="T7" fmla="*/ 1491932290 h 600"/>
              <a:gd name="T8" fmla="*/ 1471771118 w 680"/>
              <a:gd name="T9" fmla="*/ 1249997388 h 600"/>
              <a:gd name="T10" fmla="*/ 1713706428 w 680"/>
              <a:gd name="T11" fmla="*/ 887095036 h 600"/>
              <a:gd name="T12" fmla="*/ 1471771118 w 680"/>
              <a:gd name="T13" fmla="*/ 403224935 h 600"/>
              <a:gd name="T14" fmla="*/ 1229836205 w 680"/>
              <a:gd name="T15" fmla="*/ 40322496 h 600"/>
              <a:gd name="T16" fmla="*/ 504031267 w 680"/>
              <a:gd name="T17" fmla="*/ 161289984 h 6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80"/>
              <a:gd name="T28" fmla="*/ 0 h 600"/>
              <a:gd name="T29" fmla="*/ 680 w 680"/>
              <a:gd name="T30" fmla="*/ 600 h 60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80" h="600">
                <a:moveTo>
                  <a:pt x="200" y="64"/>
                </a:moveTo>
                <a:cubicBezTo>
                  <a:pt x="120" y="112"/>
                  <a:pt x="16" y="224"/>
                  <a:pt x="8" y="304"/>
                </a:cubicBezTo>
                <a:cubicBezTo>
                  <a:pt x="0" y="384"/>
                  <a:pt x="88" y="496"/>
                  <a:pt x="152" y="544"/>
                </a:cubicBezTo>
                <a:cubicBezTo>
                  <a:pt x="216" y="592"/>
                  <a:pt x="320" y="600"/>
                  <a:pt x="392" y="592"/>
                </a:cubicBezTo>
                <a:cubicBezTo>
                  <a:pt x="464" y="584"/>
                  <a:pt x="536" y="536"/>
                  <a:pt x="584" y="496"/>
                </a:cubicBezTo>
                <a:cubicBezTo>
                  <a:pt x="632" y="456"/>
                  <a:pt x="680" y="408"/>
                  <a:pt x="680" y="352"/>
                </a:cubicBezTo>
                <a:cubicBezTo>
                  <a:pt x="680" y="296"/>
                  <a:pt x="616" y="216"/>
                  <a:pt x="584" y="160"/>
                </a:cubicBezTo>
                <a:cubicBezTo>
                  <a:pt x="552" y="104"/>
                  <a:pt x="552" y="32"/>
                  <a:pt x="488" y="16"/>
                </a:cubicBezTo>
                <a:cubicBezTo>
                  <a:pt x="424" y="0"/>
                  <a:pt x="280" y="16"/>
                  <a:pt x="200" y="64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79" name="Freeform 55">
            <a:extLst>
              <a:ext uri="{FF2B5EF4-FFF2-40B4-BE49-F238E27FC236}">
                <a16:creationId xmlns:a16="http://schemas.microsoft.com/office/drawing/2014/main" id="{E54976C7-F551-E75F-8A21-39E773451DD7}"/>
              </a:ext>
            </a:extLst>
          </p:cNvPr>
          <p:cNvSpPr>
            <a:spLocks/>
          </p:cNvSpPr>
          <p:nvPr/>
        </p:nvSpPr>
        <p:spPr bwMode="auto">
          <a:xfrm>
            <a:off x="3949700" y="3771900"/>
            <a:ext cx="2209800" cy="1079500"/>
          </a:xfrm>
          <a:custGeom>
            <a:avLst/>
            <a:gdLst>
              <a:gd name="T0" fmla="*/ 1229836215 w 1392"/>
              <a:gd name="T1" fmla="*/ 60483753 h 680"/>
              <a:gd name="T2" fmla="*/ 504031272 w 1392"/>
              <a:gd name="T3" fmla="*/ 181451234 h 680"/>
              <a:gd name="T4" fmla="*/ 141128750 w 1392"/>
              <a:gd name="T5" fmla="*/ 544353753 h 680"/>
              <a:gd name="T6" fmla="*/ 20161249 w 1392"/>
              <a:gd name="T7" fmla="*/ 1028223778 h 680"/>
              <a:gd name="T8" fmla="*/ 262096257 w 1392"/>
              <a:gd name="T9" fmla="*/ 1512093604 h 680"/>
              <a:gd name="T10" fmla="*/ 1108868758 w 1392"/>
              <a:gd name="T11" fmla="*/ 1633061061 h 680"/>
              <a:gd name="T12" fmla="*/ 2147483647 w 1392"/>
              <a:gd name="T13" fmla="*/ 1512093604 h 680"/>
              <a:gd name="T14" fmla="*/ 2147483647 w 1392"/>
              <a:gd name="T15" fmla="*/ 423386296 h 680"/>
              <a:gd name="T16" fmla="*/ 2076608815 w 1392"/>
              <a:gd name="T17" fmla="*/ 60483753 h 680"/>
              <a:gd name="T18" fmla="*/ 1229836215 w 1392"/>
              <a:gd name="T19" fmla="*/ 60483753 h 6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392"/>
              <a:gd name="T31" fmla="*/ 0 h 680"/>
              <a:gd name="T32" fmla="*/ 1392 w 1392"/>
              <a:gd name="T33" fmla="*/ 680 h 68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392" h="680">
                <a:moveTo>
                  <a:pt x="488" y="24"/>
                </a:moveTo>
                <a:cubicBezTo>
                  <a:pt x="384" y="32"/>
                  <a:pt x="272" y="40"/>
                  <a:pt x="200" y="72"/>
                </a:cubicBezTo>
                <a:cubicBezTo>
                  <a:pt x="128" y="104"/>
                  <a:pt x="88" y="160"/>
                  <a:pt x="56" y="216"/>
                </a:cubicBezTo>
                <a:cubicBezTo>
                  <a:pt x="24" y="272"/>
                  <a:pt x="0" y="344"/>
                  <a:pt x="8" y="408"/>
                </a:cubicBezTo>
                <a:cubicBezTo>
                  <a:pt x="16" y="472"/>
                  <a:pt x="32" y="560"/>
                  <a:pt x="104" y="600"/>
                </a:cubicBezTo>
                <a:cubicBezTo>
                  <a:pt x="176" y="640"/>
                  <a:pt x="248" y="648"/>
                  <a:pt x="440" y="648"/>
                </a:cubicBezTo>
                <a:cubicBezTo>
                  <a:pt x="632" y="648"/>
                  <a:pt x="1120" y="680"/>
                  <a:pt x="1256" y="600"/>
                </a:cubicBezTo>
                <a:cubicBezTo>
                  <a:pt x="1392" y="520"/>
                  <a:pt x="1328" y="264"/>
                  <a:pt x="1256" y="168"/>
                </a:cubicBezTo>
                <a:cubicBezTo>
                  <a:pt x="1184" y="72"/>
                  <a:pt x="944" y="48"/>
                  <a:pt x="824" y="24"/>
                </a:cubicBezTo>
                <a:cubicBezTo>
                  <a:pt x="704" y="0"/>
                  <a:pt x="592" y="16"/>
                  <a:pt x="488" y="24"/>
                </a:cubicBezTo>
                <a:close/>
              </a:path>
            </a:pathLst>
          </a:custGeom>
          <a:solidFill>
            <a:schemeClr val="hlink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80528B58-E275-2A27-6FDB-890160A00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2B1ED17-E4EE-B65C-8D52-C3CCE2E23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</a:t>
            </a:r>
            <a:r>
              <a:rPr lang="en-US" altLang="zh-CN" sz="2800" dirty="0" err="1"/>
              <a:t>lexer</a:t>
            </a:r>
            <a:r>
              <a:rPr lang="en-US" altLang="zh-CN" sz="28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input: stream of characters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output: stream of tokens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Writing </a:t>
            </a:r>
            <a:r>
              <a:rPr lang="en-US" altLang="zh-CN" sz="2800" dirty="0" err="1"/>
              <a:t>lexers</a:t>
            </a:r>
            <a:r>
              <a:rPr lang="en-US" altLang="zh-CN" sz="2800" dirty="0"/>
              <a:t> by hand is boring, so we use </a:t>
            </a:r>
            <a:r>
              <a:rPr lang="en-US" altLang="zh-CN" sz="2800" dirty="0" err="1"/>
              <a:t>lexer</a:t>
            </a:r>
            <a:r>
              <a:rPr lang="en-US" altLang="zh-CN" sz="2800" dirty="0"/>
              <a:t> generators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RE -&gt; NFA -&gt; DFA -&gt; table-driven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Moral:  do not underestimate your theory classes!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great application of cool theory developed in mathematics.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we</a:t>
            </a:r>
            <a:r>
              <a:rPr lang="en-US" altLang="zh-CN" sz="2400" dirty="0">
                <a:latin typeface="Arial" panose="020B0604020202020204" pitchFamily="34" charset="0"/>
              </a:rPr>
              <a:t>’</a:t>
            </a:r>
            <a:r>
              <a:rPr lang="en-US" altLang="zh-CN" sz="2400" dirty="0"/>
              <a:t>ll see more cool apps. as the course progresses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28CE47D-E7AF-1DE8-4310-F271EDD4C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Lexer Implementation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F709A0F-C567-DAD5-813A-9115518EDE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pic>
        <p:nvPicPr>
          <p:cNvPr id="6148" name="Picture 4" descr="p636254reg">
            <a:hlinkClick r:id="rId2"/>
            <a:extLst>
              <a:ext uri="{FF2B5EF4-FFF2-40B4-BE49-F238E27FC236}">
                <a16:creationId xmlns:a16="http://schemas.microsoft.com/office/drawing/2014/main" id="{1CC3032E-7D52-08BC-CD15-A637C8174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3048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5">
            <a:extLst>
              <a:ext uri="{FF2B5EF4-FFF2-40B4-BE49-F238E27FC236}">
                <a16:creationId xmlns:a16="http://schemas.microsoft.com/office/drawing/2014/main" id="{6D9B19C0-F1FA-F5FF-A212-203E6005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038" y="1981200"/>
            <a:ext cx="2349500" cy="1295400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declarative specification</a:t>
            </a:r>
          </a:p>
        </p:txBody>
      </p:sp>
      <p:sp>
        <p:nvSpPr>
          <p:cNvPr id="6150" name="AutoShape 6">
            <a:extLst>
              <a:ext uri="{FF2B5EF4-FFF2-40B4-BE49-F238E27FC236}">
                <a16:creationId xmlns:a16="http://schemas.microsoft.com/office/drawing/2014/main" id="{9C32659A-C338-5A3A-2A27-06BDEBFB98F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754438" y="2362200"/>
            <a:ext cx="914400" cy="609600"/>
          </a:xfrm>
          <a:custGeom>
            <a:avLst/>
            <a:gdLst>
              <a:gd name="T0" fmla="*/ 1170536902 w 21600"/>
              <a:gd name="T1" fmla="*/ 0 h 21600"/>
              <a:gd name="T2" fmla="*/ 702292305 w 21600"/>
              <a:gd name="T3" fmla="*/ 161847443 h 21600"/>
              <a:gd name="T4" fmla="*/ 0 w 21600"/>
              <a:gd name="T5" fmla="*/ 404640932 h 21600"/>
              <a:gd name="T6" fmla="*/ 702292305 w 21600"/>
              <a:gd name="T7" fmla="*/ 485542386 h 21600"/>
              <a:gd name="T8" fmla="*/ 1404582577 w 21600"/>
              <a:gd name="T9" fmla="*/ 337181943 h 21600"/>
              <a:gd name="T10" fmla="*/ 1638705130 w 21600"/>
              <a:gd name="T11" fmla="*/ 1618474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1" name="AutoShape 7">
            <a:extLst>
              <a:ext uri="{FF2B5EF4-FFF2-40B4-BE49-F238E27FC236}">
                <a16:creationId xmlns:a16="http://schemas.microsoft.com/office/drawing/2014/main" id="{5B704CA8-8EAF-E654-1E74-FDCE4D757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3008313"/>
            <a:ext cx="2036762" cy="954087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lexical analyzer</a:t>
            </a:r>
          </a:p>
        </p:txBody>
      </p:sp>
      <p:sp>
        <p:nvSpPr>
          <p:cNvPr id="6152" name="TextBox 9">
            <a:extLst>
              <a:ext uri="{FF2B5EF4-FFF2-40B4-BE49-F238E27FC236}">
                <a16:creationId xmlns:a16="http://schemas.microsoft.com/office/drawing/2014/main" id="{78421B97-5AD8-006D-46B3-568918B8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95800"/>
            <a:ext cx="3505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lexer generators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00A4887-6B09-3CF0-AB8A-2E373CDE12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Regular Expressions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82F1347-8FE7-BCFF-A3D7-BC54DF42E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specify a lexer?</a:t>
            </a:r>
          </a:p>
          <a:p>
            <a:pPr lvl="1" eaLnBrk="1" hangingPunct="1"/>
            <a:r>
              <a:rPr lang="en-US" altLang="zh-CN"/>
              <a:t>Develop another language (DSL)</a:t>
            </a:r>
          </a:p>
          <a:p>
            <a:pPr lvl="2" eaLnBrk="1" hangingPunct="1"/>
            <a:r>
              <a:rPr lang="en-US" altLang="zh-CN"/>
              <a:t>Regular expressions, along with others</a:t>
            </a:r>
          </a:p>
          <a:p>
            <a:pPr eaLnBrk="1" hangingPunct="1"/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lexer-generator?</a:t>
            </a:r>
          </a:p>
          <a:p>
            <a:pPr lvl="1" eaLnBrk="1" hangingPunct="1"/>
            <a:r>
              <a:rPr lang="en-US" altLang="zh-CN"/>
              <a:t>Finite-state automata</a:t>
            </a:r>
          </a:p>
          <a:p>
            <a:pPr lvl="1" eaLnBrk="1" hangingPunct="1"/>
            <a:r>
              <a:rPr lang="en-US" altLang="zh-CN"/>
              <a:t>Another compiler: from RE to lexer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FBAC9C-A1EE-458C-3E42-3514479BA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Lexer Generator 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BDDB323-2B4A-4F4B-98C8-50833081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Lexical analysis was once a performance bottleneck</a:t>
            </a:r>
          </a:p>
          <a:p>
            <a:pPr lvl="1" eaLnBrk="1" hangingPunct="1"/>
            <a:r>
              <a:rPr lang="en-US" altLang="zh-CN" sz="2400"/>
              <a:t>certainly not true today!</a:t>
            </a:r>
          </a:p>
          <a:p>
            <a:pPr eaLnBrk="1" hangingPunct="1"/>
            <a:r>
              <a:rPr lang="en-US" altLang="zh-CN" sz="2800"/>
              <a:t>As a result, early research investigated methods for efficient lexical analysis</a:t>
            </a:r>
          </a:p>
          <a:p>
            <a:pPr eaLnBrk="1" hangingPunct="1"/>
            <a:r>
              <a:rPr lang="en-US" altLang="zh-CN" sz="2800"/>
              <a:t>While the performance concerns are largely irrelevant today, the tools resulting from this research are still in wide use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A7BA48A-10AF-535E-753E-FA2438704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History: A long-standing goal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15B2B62-3B89-1438-B6A6-C637CB1DB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this early period, a considerable amount of study went into the goal of creating an </a:t>
            </a:r>
            <a:r>
              <a:rPr lang="en-US" altLang="zh-CN" i="1">
                <a:solidFill>
                  <a:srgbClr val="0000FF"/>
                </a:solidFill>
              </a:rPr>
              <a:t>automatic compiler generator </a:t>
            </a:r>
            <a:r>
              <a:rPr lang="en-US" altLang="zh-CN"/>
              <a:t>(aka </a:t>
            </a:r>
            <a:r>
              <a:rPr lang="en-US" altLang="zh-CN" i="1">
                <a:solidFill>
                  <a:srgbClr val="0000FF"/>
                </a:solidFill>
              </a:rPr>
              <a:t>compiler-compiler</a:t>
            </a:r>
            <a:r>
              <a:rPr lang="en-US" altLang="zh-CN"/>
              <a:t>)</a:t>
            </a:r>
          </a:p>
        </p:txBody>
      </p:sp>
      <p:pic>
        <p:nvPicPr>
          <p:cNvPr id="9220" name="Picture 4" descr="p636254reg">
            <a:hlinkClick r:id="rId2"/>
            <a:extLst>
              <a:ext uri="{FF2B5EF4-FFF2-40B4-BE49-F238E27FC236}">
                <a16:creationId xmlns:a16="http://schemas.microsoft.com/office/drawing/2014/main" id="{A1820990-274E-59B4-C277-E58392B19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238" y="53340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5">
            <a:extLst>
              <a:ext uri="{FF2B5EF4-FFF2-40B4-BE49-F238E27FC236}">
                <a16:creationId xmlns:a16="http://schemas.microsoft.com/office/drawing/2014/main" id="{3F63B927-1192-306B-1D2F-578018F5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4267200"/>
            <a:ext cx="2349500" cy="1295400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declarative compiler specification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27263B90-8F10-1302-FE43-D1ACA92C35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9238" y="4648200"/>
            <a:ext cx="914400" cy="609600"/>
          </a:xfrm>
          <a:custGeom>
            <a:avLst/>
            <a:gdLst>
              <a:gd name="T0" fmla="*/ 1170536902 w 21600"/>
              <a:gd name="T1" fmla="*/ 0 h 21600"/>
              <a:gd name="T2" fmla="*/ 702292305 w 21600"/>
              <a:gd name="T3" fmla="*/ 161847443 h 21600"/>
              <a:gd name="T4" fmla="*/ 0 w 21600"/>
              <a:gd name="T5" fmla="*/ 404640932 h 21600"/>
              <a:gd name="T6" fmla="*/ 702292305 w 21600"/>
              <a:gd name="T7" fmla="*/ 485542386 h 21600"/>
              <a:gd name="T8" fmla="*/ 1404582577 w 21600"/>
              <a:gd name="T9" fmla="*/ 337181943 h 21600"/>
              <a:gd name="T10" fmla="*/ 1638705130 w 21600"/>
              <a:gd name="T11" fmla="*/ 161847443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3F326C5C-70EB-1ED0-6595-3F1C003F4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5294313"/>
            <a:ext cx="2036762" cy="954087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compiler</a:t>
            </a:r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id="{7094EF9A-8D36-3FF2-2364-32E850F43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4638" y="55626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B96C9EF-F0D0-4158-73BE-23B513C56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History: Unix and C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7F26C82-3DF7-4CA3-4A94-92D8F88C3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In the mid-1960</a:t>
            </a:r>
            <a:r>
              <a:rPr lang="en-US" altLang="zh-CN" sz="2800">
                <a:latin typeface="Verdana" panose="020B0604030504040204" pitchFamily="34" charset="0"/>
              </a:rPr>
              <a:t>’</a:t>
            </a:r>
            <a:r>
              <a:rPr lang="en-US" altLang="zh-CN" sz="2800"/>
              <a:t>s at Bell Labs, Ritchie and others were developing Unix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key part of this project was the development of C and a compiler for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Johnson, in 1968, proposed the use of finite state machines for lexical analysis and developed </a:t>
            </a:r>
            <a:r>
              <a:rPr lang="en-US" altLang="zh-CN" sz="2800" i="1">
                <a:solidFill>
                  <a:srgbClr val="0000FF"/>
                </a:solidFill>
              </a:rPr>
              <a:t>Lex </a:t>
            </a:r>
            <a:r>
              <a:rPr lang="en-US" altLang="zh-CN" sz="2800"/>
              <a:t>[CACM 11(12), 1968]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Lex realized a part of the compiler-compiler goal by automatically generating fast lexical analyzers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C9E58A0-31C1-9A2B-07C0-1A7A842E4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Lex-like tools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A3F976B-74D5-C264-63F8-E4590FFA7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The original Lex generated lexers written in C (C in C)</a:t>
            </a:r>
          </a:p>
          <a:p>
            <a:pPr eaLnBrk="1" hangingPunct="1"/>
            <a:r>
              <a:rPr lang="en-US" altLang="zh-CN" sz="2800"/>
              <a:t>Today every major language has its own lex tool(s):</a:t>
            </a:r>
          </a:p>
          <a:p>
            <a:pPr lvl="1" eaLnBrk="1" hangingPunct="1"/>
            <a:r>
              <a:rPr lang="en-US" altLang="zh-CN" sz="2400"/>
              <a:t> flex, sml-lex, Ocaml-lex, JLex, C#lex,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eaLnBrk="1" hangingPunct="1"/>
            <a:r>
              <a:rPr lang="en-US" altLang="zh-CN" sz="2800"/>
              <a:t>One example next:</a:t>
            </a:r>
          </a:p>
          <a:p>
            <a:pPr lvl="1" eaLnBrk="1" hangingPunct="1"/>
            <a:r>
              <a:rPr lang="en-US" altLang="zh-CN" sz="2400"/>
              <a:t>written in flex (GNU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implementation of Lex)</a:t>
            </a:r>
          </a:p>
          <a:p>
            <a:pPr lvl="1" eaLnBrk="1" hangingPunct="1"/>
            <a:r>
              <a:rPr lang="en-US" altLang="zh-CN" sz="2400"/>
              <a:t>concepts and techniques apply to other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4417</TotalTime>
  <Words>1964</Words>
  <Application>Microsoft Macintosh PowerPoint</Application>
  <PresentationFormat>全屏显示(4:3)</PresentationFormat>
  <Paragraphs>572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Times New Roman</vt:lpstr>
      <vt:lpstr>Blends</vt:lpstr>
      <vt:lpstr>Lexical Analysis (III)</vt:lpstr>
      <vt:lpstr>Recap</vt:lpstr>
      <vt:lpstr>Lexer Implementation</vt:lpstr>
      <vt:lpstr>Lexer Implementation</vt:lpstr>
      <vt:lpstr>Regular Expressions</vt:lpstr>
      <vt:lpstr>Lexer Generator History</vt:lpstr>
      <vt:lpstr>History: A long-standing goal</vt:lpstr>
      <vt:lpstr>History: Unix and C</vt:lpstr>
      <vt:lpstr>The Lex-like tools</vt:lpstr>
      <vt:lpstr>FLex Specification</vt:lpstr>
      <vt:lpstr>Definitions</vt:lpstr>
      <vt:lpstr>Rules</vt:lpstr>
      <vt:lpstr>Example</vt:lpstr>
      <vt:lpstr>Lex Implementation</vt:lpstr>
      <vt:lpstr>Finite-state Automata (FA)</vt:lpstr>
      <vt:lpstr>Transition functions</vt:lpstr>
      <vt:lpstr>NFA example</vt:lpstr>
      <vt:lpstr>DFA example</vt:lpstr>
      <vt:lpstr>RE -&gt; NFA: Thompson algorithm</vt:lpstr>
      <vt:lpstr>RE -&gt; NFA: Thompson algorithm</vt:lpstr>
      <vt:lpstr>RE -&gt; NFA: Thompson algorithm</vt:lpstr>
      <vt:lpstr>Example</vt:lpstr>
      <vt:lpstr>Example</vt:lpstr>
      <vt:lpstr>NFA -&gt; DFA: Subset construction algorithm</vt:lpstr>
      <vt:lpstr>NFA -&gt; DFA: -closure</vt:lpstr>
      <vt:lpstr>NFA -&gt; DFA:  -closure</vt:lpstr>
      <vt:lpstr>NFA -&gt; DFA:  -closure</vt:lpstr>
      <vt:lpstr>Example</vt:lpstr>
      <vt:lpstr>Example</vt:lpstr>
      <vt:lpstr>Example</vt:lpstr>
      <vt:lpstr>Example</vt:lpstr>
      <vt:lpstr>Example</vt:lpstr>
      <vt:lpstr>DFA -&gt; Table-driven Algorithm</vt:lpstr>
      <vt:lpstr>Example: Adjacency matrix</vt:lpstr>
      <vt:lpstr>DFA Minimization: Hopcroft’s Algorithm (Generalized)</vt:lpstr>
      <vt:lpstr>DFA Minimization: Hopcroft’s Algorithm (Generalized)</vt:lpstr>
      <vt:lpstr>DFA Minimization: Hopcroft’s Algorithm (Generalized)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Lexing</dc:title>
  <dc:creator>Baojian Hua</dc:creator>
  <cp:lastModifiedBy>Microsoft Office User</cp:lastModifiedBy>
  <cp:revision>2669</cp:revision>
  <cp:lastPrinted>1601-01-01T00:00:00Z</cp:lastPrinted>
  <dcterms:created xsi:type="dcterms:W3CDTF">1601-01-01T00:00:00Z</dcterms:created>
  <dcterms:modified xsi:type="dcterms:W3CDTF">2024-03-14T02:06:50Z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