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357" r:id="rId3"/>
    <p:sldId id="359" r:id="rId4"/>
    <p:sldId id="358" r:id="rId5"/>
    <p:sldId id="417" r:id="rId6"/>
    <p:sldId id="453" r:id="rId7"/>
    <p:sldId id="522" r:id="rId8"/>
    <p:sldId id="454" r:id="rId9"/>
    <p:sldId id="455" r:id="rId10"/>
    <p:sldId id="456" r:id="rId11"/>
    <p:sldId id="457" r:id="rId12"/>
    <p:sldId id="458" r:id="rId13"/>
    <p:sldId id="460" r:id="rId14"/>
    <p:sldId id="461" r:id="rId15"/>
    <p:sldId id="463" r:id="rId16"/>
    <p:sldId id="464" r:id="rId17"/>
    <p:sldId id="465" r:id="rId18"/>
    <p:sldId id="467" r:id="rId19"/>
    <p:sldId id="468" r:id="rId20"/>
    <p:sldId id="469" r:id="rId21"/>
    <p:sldId id="470" r:id="rId22"/>
    <p:sldId id="513" r:id="rId23"/>
    <p:sldId id="510" r:id="rId24"/>
    <p:sldId id="515" r:id="rId25"/>
    <p:sldId id="471" r:id="rId26"/>
    <p:sldId id="472" r:id="rId27"/>
    <p:sldId id="474" r:id="rId28"/>
    <p:sldId id="516" r:id="rId29"/>
    <p:sldId id="478" r:id="rId30"/>
    <p:sldId id="483" r:id="rId31"/>
    <p:sldId id="479" r:id="rId32"/>
    <p:sldId id="517" r:id="rId33"/>
    <p:sldId id="518" r:id="rId34"/>
    <p:sldId id="520" r:id="rId35"/>
    <p:sldId id="485" r:id="rId36"/>
    <p:sldId id="487" r:id="rId37"/>
    <p:sldId id="488" r:id="rId38"/>
    <p:sldId id="489" r:id="rId39"/>
    <p:sldId id="491" r:id="rId40"/>
    <p:sldId id="492" r:id="rId41"/>
    <p:sldId id="508" r:id="rId42"/>
    <p:sldId id="509" r:id="rId43"/>
    <p:sldId id="490" r:id="rId44"/>
    <p:sldId id="521" r:id="rId45"/>
    <p:sldId id="497" r:id="rId46"/>
    <p:sldId id="498" r:id="rId47"/>
    <p:sldId id="499" r:id="rId48"/>
    <p:sldId id="503" r:id="rId49"/>
    <p:sldId id="504" r:id="rId50"/>
    <p:sldId id="500" r:id="rId51"/>
    <p:sldId id="507" r:id="rId52"/>
    <p:sldId id="412" r:id="rId5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1B33C3E-E758-7FE9-78B1-789642930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3E14573-DFEC-6092-F73A-CA15BDFD83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F5A7415-58A7-2D11-8FC4-9623A7D3EF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B3FB38-249F-9333-3474-AA5717EA4B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11E03B57-F2E7-ED4F-9241-9A30CAB22A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44E487E-2362-DCF3-4D81-631CFC7BD1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DCBB810-74BA-4097-EEB0-45717F1C39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2B22BBF5-9DFF-F670-DA04-9EC9DCB1FD2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CC6655F0-D12D-C15E-EDD6-3155EB90AD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21F9F167-323C-9814-BEFD-2F8B0BC3C5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50C97185-E2FE-19B5-C77A-97FD04A03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9B809F2-D1C5-2744-A31B-88628B5A23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E904999-1417-4DE3-3938-DE168C9F3AC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55AB4429-CA66-8375-F4BA-7F6656764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956DB2E-4228-4EBF-380F-0EEA29FA8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D742C193-2E05-ED82-AF6E-C49BDA9C4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7B763ED4-A217-9321-C8D1-FF3CD4628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30A4BA-5AF7-9A2E-0870-FD7E447E9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D57945-1945-FA5E-12B1-AB8AFA161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94D9E291-4659-35B3-37D1-5C5921E2F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6085E9B-F43D-E925-B92C-662DC61A3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0B24636-CE17-8E28-8213-BAF2AD5C67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D327B03-001C-5B9D-8522-761B21C8A5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345EAF91-BEE3-4977-94F8-790C09C5F8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03D5FDB-8F3D-AB6D-E4D6-7C2E2BE547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F4CCA-DDD3-0B47-997B-B83C69E07A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73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347A236-0FFF-6572-579E-FF4B74B3FB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EDE2D05-E887-A826-B932-BAE9D473B5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AF29C7-9F31-4F54-F13F-3C38C889E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59199-75D6-5B47-98B0-BD8E68E279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2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2C56888-4E9F-07D8-7228-2F6327124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FB0A89-D0F2-6379-70B8-7D841A2C0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476E714-2EF3-3820-58DF-4A4B01160E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06849-2D74-B742-9297-CFD072AC4C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49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60606CB-1B74-6DE4-EC98-E981ADCA50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D7834E7-8E82-C0B5-00D8-E8652B204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C77CFBB-8ACE-469C-E6DA-3BCE2A1001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25C37-2081-E34F-8650-0A78C49D0D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64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E69CF4-B643-4FF4-C31F-8484204047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AE80865-EBAD-11A4-BBFC-3D1343419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3A86A1-7BEE-1D8D-67A7-979A662E3E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79D0A-2078-8145-97CA-5B4D7EC1AF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9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1D73585-CFFF-0E3E-134E-2FB6187D6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3BD1FB9-090E-5FFB-5110-A4E8E9936C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3723509-AD9C-A938-C239-9B99980F2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7971D-C0DD-9B47-A3C8-91A1A32DCF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7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CD52AA7-D0B2-42A0-65C2-EF51835C2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7BD9ED4-0CBC-D33D-6239-9A4EA2F5BD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B4FDF5-0A72-47D5-A2BC-D59F3560A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DC2E6-2204-854F-BD0E-2F090F589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1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59C60B4-38F8-74B8-552A-455145D1D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EC8D1D7-358E-7218-5D3D-70175BE1B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4985A90-D28F-78C0-5879-399C8C8E75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76C4A-7429-3642-8BD8-668042188A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72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0D9BC8F-2A71-9ED7-3D91-0BE5EE383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08EDE8E-1D55-4C5A-079B-D7DDEACDF9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C8D83F0-5F41-5284-5D4C-DCA1813AA9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5E715-428D-1B47-8001-5D31865075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97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1DB9728-F6D0-39F7-9DF9-7210727DAB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08E95CB-A490-C808-4FA2-F6051358DC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ECA4008-E13E-ACF5-B76C-0FBEFD45FE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F50B0-4CAC-8246-9EF6-9A024E7579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65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05B963A-1B7A-D499-D3CD-DD3BA6072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D7C0621-C603-912C-9514-5821D65E7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638B661-8F67-CA92-E05D-D059E934F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E02D6-DB55-0F4C-81A2-6DE578427E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27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8F365E-3C15-EE45-2796-83C01EE27A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66DD15C-B2D6-6656-1A8B-73FEFFE4CD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DBEE4CC-BAE5-7C13-791C-C69D2C5C7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34CD6-23FF-E04F-AB1F-85AA18D8F1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47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5D9D538-FE70-EA64-46D3-56A863F42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4F17AD3-2B71-7C4F-40A8-E001CD602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A9AE06D-0394-9325-EB3B-682D154FE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E16EA-2B51-4F4A-99F0-0604DBD757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7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742D30-4C72-8D3D-EAC0-6283AD22C2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AD457B3-5144-4FA1-9FFD-BDAF34C1C8A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551979-88FF-09CC-4EFD-CBADDE1FCE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79FA04-A402-B54E-3A61-77007099D0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B690BE-4AB2-EEA0-2C37-B50E45929C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4487FB3-1CBE-71D5-2871-44439B2B1F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BC99C96-4FC3-B0EE-18E5-0533C5B5DB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15ED6D4-9713-1E7E-3737-54F613686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4D37C03-C6E5-DDFC-6C3D-DA8EF052A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FEC866A-E11C-8729-0C36-20AFF068B8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1DFAEC5-FF59-6EAF-D1E3-16AA40F643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34DC2CE-E9DD-989B-2231-8E08D759F9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CA76495-FECA-8F4D-8EAB-AD8592E310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com/imgres?imgurl=store.atlantafalcons.com/graphics/product_images/p636254reg.jpg&amp;imgrefurl=http://www.valuemonkey.com/Sports-and-Outdoors/Hunting/Equipment/&amp;h=220&amp;w=220&amp;prev=/images%3Fq%3Dmeat%2Bgrinder%26svnum%3D10%26hl%3Den%26lr%3D%26ie%3DUTF-8%26oe%3DUTF-8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6DAB124-BFDB-E22B-CFD4-3F215A427C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 Parsing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E840E3-5705-A78F-CA4F-B32E926993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349A39E-BD15-1199-B2D5-8D5B2E69F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Bottom-up Parsing</a:t>
            </a:r>
          </a:p>
        </p:txBody>
      </p:sp>
      <p:sp>
        <p:nvSpPr>
          <p:cNvPr id="316420" name="Text Box 4">
            <a:extLst>
              <a:ext uri="{FF2B5EF4-FFF2-40B4-BE49-F238E27FC236}">
                <a16:creationId xmlns:a16="http://schemas.microsoft.com/office/drawing/2014/main" id="{59840040-EE79-8420-D748-EC92DDEF2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38350"/>
            <a:ext cx="38100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2 </a:t>
            </a: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+ 3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+ 3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+ 3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3 </a:t>
            </a: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term *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4 </a:t>
            </a: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  <a:r>
              <a:rPr lang="en-US" altLang="zh-CN"/>
              <a:t> 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term *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factor </a:t>
            </a: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term </a:t>
            </a: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exp </a:t>
            </a: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 </a:t>
            </a: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</a:p>
        </p:txBody>
      </p:sp>
      <p:sp>
        <p:nvSpPr>
          <p:cNvPr id="12292" name="Text Box 7">
            <a:extLst>
              <a:ext uri="{FF2B5EF4-FFF2-40B4-BE49-F238E27FC236}">
                <a16:creationId xmlns:a16="http://schemas.microsoft.com/office/drawing/2014/main" id="{16B13D63-8641-693A-71B8-993A5BB31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38100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2 + 3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r>
              <a:rPr lang="en-US" altLang="zh-CN" sz="2000" b="1">
                <a:latin typeface="Courier New" panose="02070309020205020404" pitchFamily="49" charset="0"/>
              </a:rPr>
              <a:t> + 3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  <a:r>
              <a:rPr lang="en-US" altLang="zh-CN" sz="2000" b="1">
                <a:latin typeface="Courier New" panose="02070309020205020404" pitchFamily="49" charset="0"/>
              </a:rPr>
              <a:t> + 3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exp</a:t>
            </a:r>
            <a:r>
              <a:rPr lang="en-US" altLang="zh-CN" sz="2000" b="1">
                <a:latin typeface="Courier New" panose="02070309020205020404" pitchFamily="49" charset="0"/>
              </a:rPr>
              <a:t> + 3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r>
              <a:rPr lang="en-US" altLang="zh-CN" sz="2000" b="1">
                <a:latin typeface="Courier New" panose="02070309020205020404" pitchFamily="49" charset="0"/>
              </a:rPr>
              <a:t>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  <a:r>
              <a:rPr lang="en-US" altLang="zh-CN" sz="2000" b="1">
                <a:latin typeface="Courier New" panose="02070309020205020404" pitchFamily="49" charset="0"/>
              </a:rPr>
              <a:t>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term *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exp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8936607-0BE5-A57C-B202-F21B2342D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View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EEAE624E-4786-EC50-0142-591573BD8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17526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2 + 3 * 4</a:t>
            </a:r>
            <a:endParaRPr lang="en-US" altLang="zh-CN" sz="1600" b="1">
              <a:latin typeface="Courier New" panose="02070309020205020404" pitchFamily="49" charset="0"/>
              <a:sym typeface="Wingdings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 </a:t>
            </a:r>
            <a:r>
              <a:rPr lang="en-US" altLang="zh-CN" sz="1600" b="1">
                <a:latin typeface="Courier New" panose="02070309020205020404" pitchFamily="49" charset="0"/>
              </a:rPr>
              <a:t>* 4</a:t>
            </a:r>
            <a:endParaRPr lang="en-US" altLang="zh-CN" sz="16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 </a:t>
            </a:r>
            <a:r>
              <a:rPr lang="en-US" altLang="zh-CN" sz="1600" b="1">
                <a:latin typeface="Courier New" panose="02070309020205020404" pitchFamily="49" charset="0"/>
              </a:rPr>
              <a:t>* 4</a:t>
            </a:r>
            <a:endParaRPr lang="en-US" altLang="zh-CN" sz="16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 </a:t>
            </a:r>
            <a:r>
              <a:rPr lang="en-US" altLang="zh-CN" sz="1600" b="1">
                <a:latin typeface="Courier New" panose="02070309020205020404" pitchFamily="49" charset="0"/>
              </a:rPr>
              <a:t>4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sym typeface="Wingdings" pitchFamily="2" charset="0"/>
              </a:rPr>
              <a:t>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sym typeface="Wingdings" pitchFamily="2" charset="0"/>
              </a:rPr>
              <a:t>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sym typeface="Wingdings" pitchFamily="2" charset="0"/>
              </a:rPr>
              <a:t>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sym typeface="Wingdings" pitchFamily="2" charset="0"/>
              </a:rPr>
              <a:t>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833F0B68-AF7B-30D8-6CE3-D9B3A4D4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6400"/>
            <a:ext cx="25908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2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exp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term *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term *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term *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factor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term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exp 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S 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59E7B9DB-303A-60F7-9946-CAAD4E1CE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0" y="1905000"/>
            <a:ext cx="3200400" cy="2057400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1600" b="1">
                <a:solidFill>
                  <a:schemeClr val="folHlink"/>
                </a:solidFill>
                <a:latin typeface="Courier New" panose="02070309020205020404" pitchFamily="49" charset="0"/>
              </a:rPr>
              <a:t>S	      := exp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1600" b="1">
                <a:solidFill>
                  <a:schemeClr val="folHlink"/>
                </a:solidFill>
                <a:latin typeface="Courier New" panose="02070309020205020404" pitchFamily="49" charset="0"/>
              </a:rPr>
              <a:t>exp     := exp + term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1600" b="1">
                <a:solidFill>
                  <a:schemeClr val="folHlink"/>
                </a:solidFill>
                <a:latin typeface="Courier New" panose="02070309020205020404" pitchFamily="49" charset="0"/>
              </a:rPr>
              <a:t>exp     := term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1600" b="1">
                <a:solidFill>
                  <a:schemeClr val="folHlink"/>
                </a:solidFill>
                <a:latin typeface="Courier New" panose="02070309020205020404" pitchFamily="49" charset="0"/>
              </a:rPr>
              <a:t>term    := term * factor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1600" b="1">
                <a:solidFill>
                  <a:schemeClr val="folHlink"/>
                </a:solidFill>
                <a:latin typeface="Courier New" panose="02070309020205020404" pitchFamily="49" charset="0"/>
              </a:rPr>
              <a:t>term    := factor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1600" b="1">
                <a:solidFill>
                  <a:schemeClr val="folHlink"/>
                </a:solidFill>
                <a:latin typeface="Courier New" panose="02070309020205020404" pitchFamily="49" charset="0"/>
              </a:rPr>
              <a:t>factor  := ID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1600" b="1">
                <a:solidFill>
                  <a:schemeClr val="folHlink"/>
                </a:solidFill>
                <a:latin typeface="Courier New" panose="02070309020205020404" pitchFamily="49" charset="0"/>
              </a:rPr>
              <a:t>factor  := INT</a:t>
            </a:r>
          </a:p>
        </p:txBody>
      </p:sp>
      <p:sp>
        <p:nvSpPr>
          <p:cNvPr id="317447" name="Text Box 7">
            <a:extLst>
              <a:ext uri="{FF2B5EF4-FFF2-40B4-BE49-F238E27FC236}">
                <a16:creationId xmlns:a16="http://schemas.microsoft.com/office/drawing/2014/main" id="{BF1DB2B6-0E1C-0DB1-F54C-49C7579D7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91200"/>
            <a:ext cx="43434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What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s the data structure of the left?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75AC4D2-E39E-8E06-7D19-9B5746943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Producing a rightmost derivation in reverse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6E72FCB-BA51-97F9-FC10-588E19A33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We do two things:</a:t>
            </a:r>
          </a:p>
          <a:p>
            <a:pPr lvl="1" eaLnBrk="1" hangingPunct="1"/>
            <a:r>
              <a:rPr lang="en-US" altLang="zh-CN" sz="2400" b="1">
                <a:solidFill>
                  <a:srgbClr val="0000FF"/>
                </a:solidFill>
              </a:rPr>
              <a:t>shift </a:t>
            </a:r>
            <a:r>
              <a:rPr lang="en-US" altLang="zh-CN" sz="2400"/>
              <a:t>a token (terminal) onto the stack, or</a:t>
            </a:r>
          </a:p>
          <a:p>
            <a:pPr lvl="1" eaLnBrk="1" hangingPunct="1"/>
            <a:r>
              <a:rPr lang="en-US" altLang="zh-CN" sz="2400" b="1">
                <a:solidFill>
                  <a:srgbClr val="0000FF"/>
                </a:solidFill>
              </a:rPr>
              <a:t>reduce</a:t>
            </a:r>
            <a:r>
              <a:rPr lang="en-US" altLang="zh-CN" sz="2400"/>
              <a:t> the top n symbols on the stack by a production</a:t>
            </a:r>
          </a:p>
          <a:p>
            <a:pPr eaLnBrk="1" hangingPunct="1"/>
            <a:r>
              <a:rPr lang="en-US" altLang="zh-CN" sz="2800"/>
              <a:t>When we reduce by a production </a:t>
            </a:r>
            <a:r>
              <a:rPr lang="en-US" altLang="zh-CN" sz="2800">
                <a:solidFill>
                  <a:srgbClr val="0000FF"/>
                </a:solidFill>
              </a:rPr>
              <a:t>A := </a:t>
            </a:r>
            <a:r>
              <a:rPr lang="en-US" altLang="zh-CN" sz="2800">
                <a:solidFill>
                  <a:srgbClr val="0000FF"/>
                </a:solidFill>
                <a:sym typeface="Symbol" pitchFamily="2" charset="2"/>
              </a:rPr>
              <a:t></a:t>
            </a:r>
          </a:p>
          <a:p>
            <a:pPr lvl="1" eaLnBrk="1" hangingPunct="1"/>
            <a:r>
              <a:rPr lang="en-US" altLang="zh-CN" sz="2400">
                <a:sym typeface="Symbol" pitchFamily="2" charset="2"/>
              </a:rPr>
              <a:t></a:t>
            </a:r>
            <a:r>
              <a:rPr lang="en-US" altLang="zh-CN" sz="2400"/>
              <a:t> is on the top of the stack, pop </a:t>
            </a:r>
            <a:r>
              <a:rPr lang="en-US" altLang="zh-CN" sz="2400">
                <a:sym typeface="Symbol" pitchFamily="2" charset="2"/>
              </a:rPr>
              <a:t>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and push A</a:t>
            </a:r>
          </a:p>
          <a:p>
            <a:pPr eaLnBrk="1" hangingPunct="1"/>
            <a:r>
              <a:rPr lang="en-US" altLang="zh-CN" sz="2800"/>
              <a:t>Key problem: when to shift or reduce?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6062AF0-2C21-EF62-5599-39DCE922C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Yet Another View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A832E5CF-C394-D3F4-42E8-D6CD3156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73263"/>
            <a:ext cx="175260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2 + 3 * 4</a:t>
            </a:r>
            <a:endParaRPr lang="en-US" altLang="zh-CN" sz="1600" b="1">
              <a:latin typeface="Courier New" panose="02070309020205020404" pitchFamily="49" charset="0"/>
              <a:sym typeface="Wingdings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>
              <a:solidFill>
                <a:schemeClr val="hlink"/>
              </a:solidFill>
              <a:sym typeface="Wingdings" pitchFamily="2" charset="0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A827809F-D66E-C10D-EAAC-39F01C0E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73263"/>
            <a:ext cx="259080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2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exp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20520" name="Oval 8">
            <a:extLst>
              <a:ext uri="{FF2B5EF4-FFF2-40B4-BE49-F238E27FC236}">
                <a16:creationId xmlns:a16="http://schemas.microsoft.com/office/drawing/2014/main" id="{37D51887-BE32-A26E-ED4A-E18E0A9E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322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320521" name="Oval 9">
            <a:extLst>
              <a:ext uri="{FF2B5EF4-FFF2-40B4-BE49-F238E27FC236}">
                <a16:creationId xmlns:a16="http://schemas.microsoft.com/office/drawing/2014/main" id="{8F97F1E9-FF5B-60E0-B37D-9DED6C96F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993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T</a:t>
            </a:r>
          </a:p>
        </p:txBody>
      </p:sp>
      <p:cxnSp>
        <p:nvCxnSpPr>
          <p:cNvPr id="320522" name="AutoShape 10">
            <a:extLst>
              <a:ext uri="{FF2B5EF4-FFF2-40B4-BE49-F238E27FC236}">
                <a16:creationId xmlns:a16="http://schemas.microsoft.com/office/drawing/2014/main" id="{43C7405A-E3EE-F9CA-C094-8A7152C1078E}"/>
              </a:ext>
            </a:extLst>
          </p:cNvPr>
          <p:cNvCxnSpPr>
            <a:cxnSpLocks noChangeShapeType="1"/>
            <a:stCxn id="320520" idx="4"/>
            <a:endCxn id="320521" idx="0"/>
          </p:cNvCxnSpPr>
          <p:nvPr/>
        </p:nvCxnSpPr>
        <p:spPr bwMode="auto">
          <a:xfrm>
            <a:off x="5549900" y="4273550"/>
            <a:ext cx="0" cy="296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523" name="Oval 11">
            <a:extLst>
              <a:ext uri="{FF2B5EF4-FFF2-40B4-BE49-F238E27FC236}">
                <a16:creationId xmlns:a16="http://schemas.microsoft.com/office/drawing/2014/main" id="{7B1930CC-562F-18D4-CB03-5C995EF8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4193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F</a:t>
            </a:r>
          </a:p>
        </p:txBody>
      </p:sp>
      <p:cxnSp>
        <p:nvCxnSpPr>
          <p:cNvPr id="320524" name="AutoShape 12">
            <a:extLst>
              <a:ext uri="{FF2B5EF4-FFF2-40B4-BE49-F238E27FC236}">
                <a16:creationId xmlns:a16="http://schemas.microsoft.com/office/drawing/2014/main" id="{3E42372B-5F1B-5B4E-7F78-4C92E0A2D971}"/>
              </a:ext>
            </a:extLst>
          </p:cNvPr>
          <p:cNvCxnSpPr>
            <a:cxnSpLocks noChangeShapeType="1"/>
            <a:endCxn id="320523" idx="0"/>
          </p:cNvCxnSpPr>
          <p:nvPr/>
        </p:nvCxnSpPr>
        <p:spPr bwMode="auto">
          <a:xfrm>
            <a:off x="5549900" y="4992688"/>
            <a:ext cx="0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525" name="Oval 13">
            <a:extLst>
              <a:ext uri="{FF2B5EF4-FFF2-40B4-BE49-F238E27FC236}">
                <a16:creationId xmlns:a16="http://schemas.microsoft.com/office/drawing/2014/main" id="{836A7A86-5772-06B9-B01E-5B44409F6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1214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2</a:t>
            </a:r>
          </a:p>
        </p:txBody>
      </p:sp>
      <p:cxnSp>
        <p:nvCxnSpPr>
          <p:cNvPr id="320526" name="AutoShape 14">
            <a:extLst>
              <a:ext uri="{FF2B5EF4-FFF2-40B4-BE49-F238E27FC236}">
                <a16:creationId xmlns:a16="http://schemas.microsoft.com/office/drawing/2014/main" id="{17AA36F1-52BA-86C1-73DA-5A5FC4953F6D}"/>
              </a:ext>
            </a:extLst>
          </p:cNvPr>
          <p:cNvCxnSpPr>
            <a:cxnSpLocks noChangeShapeType="1"/>
            <a:endCxn id="320525" idx="0"/>
          </p:cNvCxnSpPr>
          <p:nvPr/>
        </p:nvCxnSpPr>
        <p:spPr bwMode="auto">
          <a:xfrm>
            <a:off x="5549900" y="5772150"/>
            <a:ext cx="0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0" grpId="0" animBg="1"/>
      <p:bldP spid="320521" grpId="0" animBg="1"/>
      <p:bldP spid="320523" grpId="0" animBg="1"/>
      <p:bldP spid="3205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782CFED-C87D-D248-A212-BC0A15C14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Yet Another View</a:t>
            </a:r>
          </a:p>
        </p:txBody>
      </p:sp>
      <p:sp>
        <p:nvSpPr>
          <p:cNvPr id="16387" name="Oval 5">
            <a:extLst>
              <a:ext uri="{FF2B5EF4-FFF2-40B4-BE49-F238E27FC236}">
                <a16:creationId xmlns:a16="http://schemas.microsoft.com/office/drawing/2014/main" id="{B624D522-3847-C0DD-78D4-1721EFAE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8322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16388" name="Oval 6">
            <a:extLst>
              <a:ext uri="{FF2B5EF4-FFF2-40B4-BE49-F238E27FC236}">
                <a16:creationId xmlns:a16="http://schemas.microsoft.com/office/drawing/2014/main" id="{9F1EDAB1-A291-1BC6-C4E7-86EFF65C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7993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T</a:t>
            </a:r>
          </a:p>
        </p:txBody>
      </p:sp>
      <p:cxnSp>
        <p:nvCxnSpPr>
          <p:cNvPr id="16389" name="AutoShape 7">
            <a:extLst>
              <a:ext uri="{FF2B5EF4-FFF2-40B4-BE49-F238E27FC236}">
                <a16:creationId xmlns:a16="http://schemas.microsoft.com/office/drawing/2014/main" id="{58DF5699-BB2D-F240-88E3-6F0AC2D81A2A}"/>
              </a:ext>
            </a:extLst>
          </p:cNvPr>
          <p:cNvCxnSpPr>
            <a:cxnSpLocks noChangeShapeType="1"/>
            <a:stCxn id="16387" idx="4"/>
            <a:endCxn id="16388" idx="0"/>
          </p:cNvCxnSpPr>
          <p:nvPr/>
        </p:nvCxnSpPr>
        <p:spPr bwMode="auto">
          <a:xfrm>
            <a:off x="5651500" y="4273550"/>
            <a:ext cx="0" cy="296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0" name="Oval 8">
            <a:extLst>
              <a:ext uri="{FF2B5EF4-FFF2-40B4-BE49-F238E27FC236}">
                <a16:creationId xmlns:a16="http://schemas.microsoft.com/office/drawing/2014/main" id="{1CD140A1-53FF-F2CA-ADF4-DE4611B12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34193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F</a:t>
            </a:r>
          </a:p>
        </p:txBody>
      </p:sp>
      <p:cxnSp>
        <p:nvCxnSpPr>
          <p:cNvPr id="16391" name="AutoShape 9">
            <a:extLst>
              <a:ext uri="{FF2B5EF4-FFF2-40B4-BE49-F238E27FC236}">
                <a16:creationId xmlns:a16="http://schemas.microsoft.com/office/drawing/2014/main" id="{44A27D87-9B57-235C-8540-A06A975B3124}"/>
              </a:ext>
            </a:extLst>
          </p:cNvPr>
          <p:cNvCxnSpPr>
            <a:cxnSpLocks noChangeShapeType="1"/>
            <a:endCxn id="16390" idx="0"/>
          </p:cNvCxnSpPr>
          <p:nvPr/>
        </p:nvCxnSpPr>
        <p:spPr bwMode="auto">
          <a:xfrm>
            <a:off x="5651500" y="4992688"/>
            <a:ext cx="0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Oval 10">
            <a:extLst>
              <a:ext uri="{FF2B5EF4-FFF2-40B4-BE49-F238E27FC236}">
                <a16:creationId xmlns:a16="http://schemas.microsoft.com/office/drawing/2014/main" id="{0AFAF3D6-7560-ED66-CB81-30BE65C84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1214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2</a:t>
            </a:r>
          </a:p>
        </p:txBody>
      </p:sp>
      <p:cxnSp>
        <p:nvCxnSpPr>
          <p:cNvPr id="16393" name="AutoShape 11">
            <a:extLst>
              <a:ext uri="{FF2B5EF4-FFF2-40B4-BE49-F238E27FC236}">
                <a16:creationId xmlns:a16="http://schemas.microsoft.com/office/drawing/2014/main" id="{967ECAC2-FF5B-1CD3-B76D-BE892B8A9FE1}"/>
              </a:ext>
            </a:extLst>
          </p:cNvPr>
          <p:cNvCxnSpPr>
            <a:cxnSpLocks noChangeShapeType="1"/>
            <a:endCxn id="16392" idx="0"/>
          </p:cNvCxnSpPr>
          <p:nvPr/>
        </p:nvCxnSpPr>
        <p:spPr bwMode="auto">
          <a:xfrm>
            <a:off x="5651500" y="5772150"/>
            <a:ext cx="0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Text Box 12">
            <a:extLst>
              <a:ext uri="{FF2B5EF4-FFF2-40B4-BE49-F238E27FC236}">
                <a16:creationId xmlns:a16="http://schemas.microsoft.com/office/drawing/2014/main" id="{9F2836DD-BCF5-CB21-ABC3-E50C197BD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897063"/>
            <a:ext cx="175260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2 + 3 * 4</a:t>
            </a:r>
            <a:endParaRPr lang="en-US" altLang="zh-CN" sz="1600" b="1">
              <a:latin typeface="Courier New" panose="02070309020205020404" pitchFamily="49" charset="0"/>
              <a:sym typeface="Wingdings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 </a:t>
            </a:r>
            <a:r>
              <a:rPr lang="en-US" altLang="zh-CN" sz="1600" b="1">
                <a:latin typeface="Courier New" panose="02070309020205020404" pitchFamily="49" charset="0"/>
              </a:rPr>
              <a:t>* 4</a:t>
            </a:r>
            <a:endParaRPr lang="en-US" altLang="zh-CN" sz="16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 </a:t>
            </a:r>
            <a:r>
              <a:rPr lang="en-US" altLang="zh-CN" sz="1600" b="1">
                <a:latin typeface="Courier New" panose="02070309020205020404" pitchFamily="49" charset="0"/>
              </a:rPr>
              <a:t>* 4</a:t>
            </a:r>
            <a:endParaRPr lang="en-US" altLang="zh-CN" sz="16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3CE6B3BE-2F6F-CF4B-717B-C6137AE8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97063"/>
            <a:ext cx="259080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2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exp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exp +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</a:p>
        </p:txBody>
      </p:sp>
      <p:sp>
        <p:nvSpPr>
          <p:cNvPr id="16396" name="Oval 14">
            <a:extLst>
              <a:ext uri="{FF2B5EF4-FFF2-40B4-BE49-F238E27FC236}">
                <a16:creationId xmlns:a16="http://schemas.microsoft.com/office/drawing/2014/main" id="{3E142F06-2DA8-5E99-A0AE-93BB2E6D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433388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+</a:t>
            </a:r>
          </a:p>
        </p:txBody>
      </p:sp>
      <p:sp>
        <p:nvSpPr>
          <p:cNvPr id="321551" name="Oval 15">
            <a:extLst>
              <a:ext uri="{FF2B5EF4-FFF2-40B4-BE49-F238E27FC236}">
                <a16:creationId xmlns:a16="http://schemas.microsoft.com/office/drawing/2014/main" id="{CBF8FA05-7D2B-F0BE-9249-51673C44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037263"/>
            <a:ext cx="433388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321552" name="AutoShape 16">
            <a:extLst>
              <a:ext uri="{FF2B5EF4-FFF2-40B4-BE49-F238E27FC236}">
                <a16:creationId xmlns:a16="http://schemas.microsoft.com/office/drawing/2014/main" id="{6C585961-339C-9D6B-80BC-C39393AE9689}"/>
              </a:ext>
            </a:extLst>
          </p:cNvPr>
          <p:cNvCxnSpPr>
            <a:cxnSpLocks noChangeShapeType="1"/>
            <a:stCxn id="321553" idx="4"/>
            <a:endCxn id="321551" idx="0"/>
          </p:cNvCxnSpPr>
          <p:nvPr/>
        </p:nvCxnSpPr>
        <p:spPr bwMode="auto">
          <a:xfrm>
            <a:off x="7151688" y="5699125"/>
            <a:ext cx="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1553" name="Oval 17">
            <a:extLst>
              <a:ext uri="{FF2B5EF4-FFF2-40B4-BE49-F238E27FC236}">
                <a16:creationId xmlns:a16="http://schemas.microsoft.com/office/drawing/2014/main" id="{1CF78F86-E316-FBA4-EA7D-547FEFBC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52578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F</a:t>
            </a:r>
          </a:p>
        </p:txBody>
      </p:sp>
      <p:sp>
        <p:nvSpPr>
          <p:cNvPr id="321554" name="Oval 18">
            <a:extLst>
              <a:ext uri="{FF2B5EF4-FFF2-40B4-BE49-F238E27FC236}">
                <a16:creationId xmlns:a16="http://schemas.microsoft.com/office/drawing/2014/main" id="{31BED47D-70BB-17CF-4477-856BE7C6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2466975"/>
            <a:ext cx="433388" cy="431800"/>
          </a:xfrm>
          <a:prstGeom prst="ellips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B2B2B2"/>
                </a:solidFill>
              </a:rPr>
              <a:t>S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4C7F84A6-B5FB-9270-3E58-B4C3F3CF9159}"/>
              </a:ext>
            </a:extLst>
          </p:cNvPr>
          <p:cNvGrpSpPr>
            <a:grpSpLocks/>
          </p:cNvGrpSpPr>
          <p:nvPr/>
        </p:nvGrpSpPr>
        <p:grpSpPr bwMode="auto">
          <a:xfrm>
            <a:off x="6511925" y="2906713"/>
            <a:ext cx="433388" cy="611187"/>
            <a:chOff x="4008" y="1542"/>
            <a:chExt cx="336" cy="474"/>
          </a:xfrm>
        </p:grpSpPr>
        <p:sp>
          <p:nvSpPr>
            <p:cNvPr id="16415" name="Oval 20">
              <a:extLst>
                <a:ext uri="{FF2B5EF4-FFF2-40B4-BE49-F238E27FC236}">
                  <a16:creationId xmlns:a16="http://schemas.microsoft.com/office/drawing/2014/main" id="{90C74871-91A2-A624-1590-64F121AC3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680"/>
              <a:ext cx="336" cy="336"/>
            </a:xfrm>
            <a:prstGeom prst="ellips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B2B2B2"/>
                  </a:solidFill>
                </a:rPr>
                <a:t>E</a:t>
              </a:r>
            </a:p>
          </p:txBody>
        </p:sp>
        <p:cxnSp>
          <p:nvCxnSpPr>
            <p:cNvPr id="16416" name="AutoShape 21">
              <a:extLst>
                <a:ext uri="{FF2B5EF4-FFF2-40B4-BE49-F238E27FC236}">
                  <a16:creationId xmlns:a16="http://schemas.microsoft.com/office/drawing/2014/main" id="{F5CE8EBD-2150-D346-C714-B85FFF182F64}"/>
                </a:ext>
              </a:extLst>
            </p:cNvPr>
            <p:cNvCxnSpPr>
              <a:cxnSpLocks noChangeShapeType="1"/>
              <a:stCxn id="321554" idx="4"/>
              <a:endCxn id="16415" idx="0"/>
            </p:cNvCxnSpPr>
            <p:nvPr/>
          </p:nvCxnSpPr>
          <p:spPr bwMode="auto">
            <a:xfrm>
              <a:off x="4176" y="1542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21558" name="AutoShape 22">
            <a:extLst>
              <a:ext uri="{FF2B5EF4-FFF2-40B4-BE49-F238E27FC236}">
                <a16:creationId xmlns:a16="http://schemas.microsoft.com/office/drawing/2014/main" id="{16B0ECE4-077F-6AC6-1D60-0A05D457354E}"/>
              </a:ext>
            </a:extLst>
          </p:cNvPr>
          <p:cNvCxnSpPr>
            <a:cxnSpLocks noChangeShapeType="1"/>
            <a:stCxn id="16415" idx="4"/>
          </p:cNvCxnSpPr>
          <p:nvPr/>
        </p:nvCxnSpPr>
        <p:spPr bwMode="auto">
          <a:xfrm flipH="1">
            <a:off x="5715000" y="3527425"/>
            <a:ext cx="1014413" cy="282575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1559" name="AutoShape 23">
            <a:extLst>
              <a:ext uri="{FF2B5EF4-FFF2-40B4-BE49-F238E27FC236}">
                <a16:creationId xmlns:a16="http://schemas.microsoft.com/office/drawing/2014/main" id="{E1E4D1D2-ED36-07DC-5248-2599AA4302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9413" y="3516313"/>
            <a:ext cx="0" cy="293687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1560" name="AutoShape 24">
            <a:extLst>
              <a:ext uri="{FF2B5EF4-FFF2-40B4-BE49-F238E27FC236}">
                <a16:creationId xmlns:a16="http://schemas.microsoft.com/office/drawing/2014/main" id="{0E8286BA-41C8-66EB-474F-7EE9677CD9D7}"/>
              </a:ext>
            </a:extLst>
          </p:cNvPr>
          <p:cNvCxnSpPr>
            <a:cxnSpLocks noChangeShapeType="1"/>
            <a:stCxn id="16415" idx="4"/>
            <a:endCxn id="321561" idx="0"/>
          </p:cNvCxnSpPr>
          <p:nvPr/>
        </p:nvCxnSpPr>
        <p:spPr bwMode="auto">
          <a:xfrm>
            <a:off x="6729413" y="3527425"/>
            <a:ext cx="1114425" cy="282575"/>
          </a:xfrm>
          <a:prstGeom prst="straightConnector1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1561" name="Oval 25">
            <a:extLst>
              <a:ext uri="{FF2B5EF4-FFF2-40B4-BE49-F238E27FC236}">
                <a16:creationId xmlns:a16="http://schemas.microsoft.com/office/drawing/2014/main" id="{7CC83A7C-BF6F-7EBA-85F6-2A1D7216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3819525"/>
            <a:ext cx="431800" cy="431800"/>
          </a:xfrm>
          <a:prstGeom prst="ellips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B2B2B2"/>
                </a:solidFill>
              </a:rPr>
              <a:t>T</a:t>
            </a:r>
          </a:p>
        </p:txBody>
      </p:sp>
      <p:sp>
        <p:nvSpPr>
          <p:cNvPr id="321562" name="Oval 26">
            <a:extLst>
              <a:ext uri="{FF2B5EF4-FFF2-40B4-BE49-F238E27FC236}">
                <a16:creationId xmlns:a16="http://schemas.microsoft.com/office/drawing/2014/main" id="{8AC9BEAA-115B-3F61-3974-75230FE67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5283200"/>
            <a:ext cx="431800" cy="431800"/>
          </a:xfrm>
          <a:prstGeom prst="ellips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hlink"/>
                </a:solidFill>
              </a:rPr>
              <a:t>4</a:t>
            </a:r>
          </a:p>
        </p:txBody>
      </p:sp>
      <p:cxnSp>
        <p:nvCxnSpPr>
          <p:cNvPr id="321563" name="AutoShape 27">
            <a:extLst>
              <a:ext uri="{FF2B5EF4-FFF2-40B4-BE49-F238E27FC236}">
                <a16:creationId xmlns:a16="http://schemas.microsoft.com/office/drawing/2014/main" id="{A94BED65-C6ED-77C1-4DE0-E92ABB65F0B1}"/>
              </a:ext>
            </a:extLst>
          </p:cNvPr>
          <p:cNvCxnSpPr>
            <a:cxnSpLocks noChangeShapeType="1"/>
            <a:endCxn id="321562" idx="0"/>
          </p:cNvCxnSpPr>
          <p:nvPr/>
        </p:nvCxnSpPr>
        <p:spPr bwMode="auto">
          <a:xfrm>
            <a:off x="8407400" y="4979988"/>
            <a:ext cx="0" cy="293687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1564" name="Oval 28">
            <a:extLst>
              <a:ext uri="{FF2B5EF4-FFF2-40B4-BE49-F238E27FC236}">
                <a16:creationId xmlns:a16="http://schemas.microsoft.com/office/drawing/2014/main" id="{3F36AF4F-7189-6A2B-E9B9-414BA1654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567238"/>
            <a:ext cx="431800" cy="431800"/>
          </a:xfrm>
          <a:prstGeom prst="ellips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B2B2B2"/>
                </a:solidFill>
              </a:rPr>
              <a:t>F</a:t>
            </a:r>
          </a:p>
        </p:txBody>
      </p:sp>
      <p:sp>
        <p:nvSpPr>
          <p:cNvPr id="321565" name="Oval 29">
            <a:extLst>
              <a:ext uri="{FF2B5EF4-FFF2-40B4-BE49-F238E27FC236}">
                <a16:creationId xmlns:a16="http://schemas.microsoft.com/office/drawing/2014/main" id="{A2C8C78F-AF03-BBD7-11E3-EAF48ACC7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4567238"/>
            <a:ext cx="433388" cy="431800"/>
          </a:xfrm>
          <a:prstGeom prst="ellips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hlink"/>
                </a:solidFill>
              </a:rPr>
              <a:t>*</a:t>
            </a:r>
          </a:p>
        </p:txBody>
      </p:sp>
      <p:cxnSp>
        <p:nvCxnSpPr>
          <p:cNvPr id="321566" name="AutoShape 30">
            <a:extLst>
              <a:ext uri="{FF2B5EF4-FFF2-40B4-BE49-F238E27FC236}">
                <a16:creationId xmlns:a16="http://schemas.microsoft.com/office/drawing/2014/main" id="{D1C79232-2434-D77A-F989-C31FFBBB18E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86625" y="4264025"/>
            <a:ext cx="557213" cy="293688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1567" name="AutoShape 31">
            <a:extLst>
              <a:ext uri="{FF2B5EF4-FFF2-40B4-BE49-F238E27FC236}">
                <a16:creationId xmlns:a16="http://schemas.microsoft.com/office/drawing/2014/main" id="{FABD5FEC-7C02-5521-C179-7A7121795E03}"/>
              </a:ext>
            </a:extLst>
          </p:cNvPr>
          <p:cNvCxnSpPr>
            <a:cxnSpLocks noChangeShapeType="1"/>
            <a:endCxn id="321565" idx="0"/>
          </p:cNvCxnSpPr>
          <p:nvPr/>
        </p:nvCxnSpPr>
        <p:spPr bwMode="auto">
          <a:xfrm>
            <a:off x="7843838" y="4264025"/>
            <a:ext cx="0" cy="293688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1568" name="AutoShape 32">
            <a:extLst>
              <a:ext uri="{FF2B5EF4-FFF2-40B4-BE49-F238E27FC236}">
                <a16:creationId xmlns:a16="http://schemas.microsoft.com/office/drawing/2014/main" id="{65A9A21B-C0F3-787B-8F5E-0EA6A3E0A37A}"/>
              </a:ext>
            </a:extLst>
          </p:cNvPr>
          <p:cNvCxnSpPr>
            <a:cxnSpLocks noChangeShapeType="1"/>
            <a:endCxn id="321564" idx="0"/>
          </p:cNvCxnSpPr>
          <p:nvPr/>
        </p:nvCxnSpPr>
        <p:spPr bwMode="auto">
          <a:xfrm>
            <a:off x="7843838" y="4264025"/>
            <a:ext cx="555625" cy="293688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1569" name="Oval 33">
            <a:extLst>
              <a:ext uri="{FF2B5EF4-FFF2-40B4-BE49-F238E27FC236}">
                <a16:creationId xmlns:a16="http://schemas.microsoft.com/office/drawing/2014/main" id="{3487A5FE-8785-5040-27C5-EEE4E8E2E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053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T</a:t>
            </a:r>
          </a:p>
        </p:txBody>
      </p:sp>
      <p:cxnSp>
        <p:nvCxnSpPr>
          <p:cNvPr id="321570" name="AutoShape 34">
            <a:extLst>
              <a:ext uri="{FF2B5EF4-FFF2-40B4-BE49-F238E27FC236}">
                <a16:creationId xmlns:a16="http://schemas.microsoft.com/office/drawing/2014/main" id="{C34B8ADF-589F-E01D-F95A-744DF18F14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53275" y="4918075"/>
            <a:ext cx="0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1" grpId="0" animBg="1" autoUpdateAnimBg="0"/>
      <p:bldP spid="321553" grpId="0" animBg="1" autoUpdateAnimBg="0"/>
      <p:bldP spid="321554" grpId="0" animBg="1"/>
      <p:bldP spid="321561" grpId="0" animBg="1"/>
      <p:bldP spid="321562" grpId="0" animBg="1"/>
      <p:bldP spid="321564" grpId="0" animBg="1"/>
      <p:bldP spid="321565" grpId="0" animBg="1"/>
      <p:bldP spid="3215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1C634E4-66EF-6B95-06E0-DCBC56D62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shift-reduce parser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49212E3-BD77-6C09-085A-1449B51FE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Two components: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Stack</a:t>
            </a:r>
            <a:r>
              <a:rPr lang="en-US" altLang="zh-CN" sz="2400"/>
              <a:t>: holds the viable prefixes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Input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00FF"/>
                </a:solidFill>
              </a:rPr>
              <a:t>stream</a:t>
            </a:r>
            <a:r>
              <a:rPr lang="en-US" altLang="zh-CN" sz="2400"/>
              <a:t>: holds remaining tokens</a:t>
            </a:r>
          </a:p>
          <a:p>
            <a:pPr eaLnBrk="1" hangingPunct="1"/>
            <a:r>
              <a:rPr lang="en-US" altLang="zh-CN" sz="2800"/>
              <a:t>Four actions: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shift</a:t>
            </a:r>
            <a:r>
              <a:rPr lang="en-US" altLang="zh-CN" sz="2400"/>
              <a:t>: push a token from input stream onto stack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reduce</a:t>
            </a:r>
            <a:r>
              <a:rPr lang="en-US" altLang="zh-CN" sz="2400"/>
              <a:t>: right-end (</a:t>
            </a:r>
            <a:r>
              <a:rPr lang="en-US" altLang="zh-CN" sz="2400">
                <a:solidFill>
                  <a:srgbClr val="0000FF"/>
                </a:solidFill>
                <a:sym typeface="Symbol" pitchFamily="2" charset="2"/>
              </a:rPr>
              <a:t></a:t>
            </a:r>
            <a:r>
              <a:rPr lang="en-US" altLang="zh-CN" sz="2400"/>
              <a:t> of </a:t>
            </a:r>
            <a:r>
              <a:rPr lang="en-US" altLang="zh-CN" sz="2400">
                <a:solidFill>
                  <a:srgbClr val="0000FF"/>
                </a:solidFill>
              </a:rPr>
              <a:t>A := </a:t>
            </a:r>
            <a:r>
              <a:rPr lang="en-US" altLang="zh-CN" sz="2400">
                <a:solidFill>
                  <a:srgbClr val="0000FF"/>
                </a:solidFill>
                <a:sym typeface="Symbol" pitchFamily="2" charset="2"/>
              </a:rPr>
              <a:t></a:t>
            </a:r>
            <a:r>
              <a:rPr lang="en-US" altLang="zh-CN" sz="2400"/>
              <a:t>) is at top of stack, pop </a:t>
            </a:r>
            <a:r>
              <a:rPr lang="en-US" altLang="zh-CN" sz="2400">
                <a:solidFill>
                  <a:srgbClr val="0000FF"/>
                </a:solidFill>
                <a:sym typeface="Symbol" pitchFamily="2" charset="2"/>
              </a:rPr>
              <a:t></a:t>
            </a:r>
            <a:r>
              <a:rPr lang="en-US" altLang="zh-CN" sz="2400"/>
              <a:t>, push </a:t>
            </a:r>
            <a:r>
              <a:rPr lang="en-US" altLang="zh-CN" sz="2400">
                <a:solidFill>
                  <a:srgbClr val="0000FF"/>
                </a:solidFill>
              </a:rPr>
              <a:t>A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accept</a:t>
            </a:r>
            <a:r>
              <a:rPr lang="en-US" altLang="zh-CN" sz="2400"/>
              <a:t>: success</a:t>
            </a:r>
          </a:p>
          <a:p>
            <a:pPr lvl="1" eaLnBrk="1" hangingPunct="1"/>
            <a:r>
              <a:rPr lang="en-US" altLang="zh-CN" sz="2400">
                <a:solidFill>
                  <a:srgbClr val="0000FF"/>
                </a:solidFill>
              </a:rPr>
              <a:t>error</a:t>
            </a:r>
            <a:r>
              <a:rPr lang="en-US" altLang="zh-CN" sz="2400"/>
              <a:t>: syntax error discovered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7992318-A82C-73FD-AE3D-83AD841B3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Table-driven LR(k) parsers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C5FF5D3A-0CBE-3CB4-ABD6-29DFD3624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22860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Parser Loop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2CF410F8-651B-DFC9-E3B3-8C9D592F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95500"/>
            <a:ext cx="10668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Lexer</a:t>
            </a:r>
          </a:p>
        </p:txBody>
      </p:sp>
      <p:cxnSp>
        <p:nvCxnSpPr>
          <p:cNvPr id="18437" name="AutoShape 6">
            <a:extLst>
              <a:ext uri="{FF2B5EF4-FFF2-40B4-BE49-F238E27FC236}">
                <a16:creationId xmlns:a16="http://schemas.microsoft.com/office/drawing/2014/main" id="{53AB5D12-A401-9EDA-594B-396565BF6B73}"/>
              </a:ext>
            </a:extLst>
          </p:cNvPr>
          <p:cNvCxnSpPr>
            <a:cxnSpLocks noChangeShapeType="1"/>
            <a:stCxn id="18436" idx="3"/>
            <a:endCxn id="18435" idx="1"/>
          </p:cNvCxnSpPr>
          <p:nvPr/>
        </p:nvCxnSpPr>
        <p:spPr bwMode="auto">
          <a:xfrm>
            <a:off x="2828925" y="2552700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8" name="Text Box 7">
            <a:extLst>
              <a:ext uri="{FF2B5EF4-FFF2-40B4-BE49-F238E27FC236}">
                <a16:creationId xmlns:a16="http://schemas.microsoft.com/office/drawing/2014/main" id="{65B9B87E-5E1B-FC8E-0804-C9B50A4B8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1938338"/>
            <a:ext cx="106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tokens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676F3168-CFC5-D301-DE2E-E3942513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838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18440" name="Rectangle 9">
            <a:extLst>
              <a:ext uri="{FF2B5EF4-FFF2-40B4-BE49-F238E27FC236}">
                <a16:creationId xmlns:a16="http://schemas.microsoft.com/office/drawing/2014/main" id="{2843CEAA-C0F4-B146-800F-1D88AB812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752600" cy="1524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00FF"/>
                </a:solidFill>
              </a:rPr>
              <a:t>Action</a:t>
            </a:r>
            <a:r>
              <a:rPr lang="en-US" altLang="zh-CN" sz="2400"/>
              <a:t> table</a:t>
            </a:r>
          </a:p>
          <a:p>
            <a:pPr algn="ctr"/>
            <a:r>
              <a:rPr lang="en-US" altLang="zh-CN" sz="2400"/>
              <a:t>&amp;</a:t>
            </a:r>
          </a:p>
          <a:p>
            <a:pPr algn="ctr"/>
            <a:r>
              <a:rPr lang="en-US" altLang="zh-CN" sz="2400">
                <a:solidFill>
                  <a:srgbClr val="0000FF"/>
                </a:solidFill>
              </a:rPr>
              <a:t>GOTO</a:t>
            </a:r>
            <a:r>
              <a:rPr lang="en-US" altLang="zh-CN" sz="2400"/>
              <a:t> table</a:t>
            </a:r>
          </a:p>
        </p:txBody>
      </p:sp>
      <p:cxnSp>
        <p:nvCxnSpPr>
          <p:cNvPr id="18441" name="AutoShape 10">
            <a:extLst>
              <a:ext uri="{FF2B5EF4-FFF2-40B4-BE49-F238E27FC236}">
                <a16:creationId xmlns:a16="http://schemas.microsoft.com/office/drawing/2014/main" id="{96618CE7-D901-8D5B-D85E-02115EE50000}"/>
              </a:ext>
            </a:extLst>
          </p:cNvPr>
          <p:cNvCxnSpPr>
            <a:cxnSpLocks noChangeShapeType="1"/>
            <a:stCxn id="18435" idx="3"/>
          </p:cNvCxnSpPr>
          <p:nvPr/>
        </p:nvCxnSpPr>
        <p:spPr bwMode="auto">
          <a:xfrm>
            <a:off x="6638925" y="2552700"/>
            <a:ext cx="1590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Text Box 11">
            <a:extLst>
              <a:ext uri="{FF2B5EF4-FFF2-40B4-BE49-F238E27FC236}">
                <a16:creationId xmlns:a16="http://schemas.microsoft.com/office/drawing/2014/main" id="{F5F1CD65-CD20-9291-0B4C-C93246F8D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963" y="1892300"/>
            <a:ext cx="71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AST</a:t>
            </a:r>
          </a:p>
        </p:txBody>
      </p:sp>
      <p:cxnSp>
        <p:nvCxnSpPr>
          <p:cNvPr id="18443" name="AutoShape 12">
            <a:extLst>
              <a:ext uri="{FF2B5EF4-FFF2-40B4-BE49-F238E27FC236}">
                <a16:creationId xmlns:a16="http://schemas.microsoft.com/office/drawing/2014/main" id="{FC289DDF-68F0-5B1B-D70D-899D3D7FE21D}"/>
              </a:ext>
            </a:extLst>
          </p:cNvPr>
          <p:cNvCxnSpPr>
            <a:cxnSpLocks noChangeShapeType="1"/>
            <a:stCxn id="18435" idx="2"/>
            <a:endCxn id="18440" idx="0"/>
          </p:cNvCxnSpPr>
          <p:nvPr/>
        </p:nvCxnSpPr>
        <p:spPr bwMode="auto">
          <a:xfrm>
            <a:off x="5486400" y="3057525"/>
            <a:ext cx="800100" cy="203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3">
            <a:extLst>
              <a:ext uri="{FF2B5EF4-FFF2-40B4-BE49-F238E27FC236}">
                <a16:creationId xmlns:a16="http://schemas.microsoft.com/office/drawing/2014/main" id="{8EC57270-C7F1-8B50-76D2-28F5E5564A93}"/>
              </a:ext>
            </a:extLst>
          </p:cNvPr>
          <p:cNvCxnSpPr>
            <a:cxnSpLocks noChangeShapeType="1"/>
            <a:stCxn id="18435" idx="2"/>
            <a:endCxn id="18439" idx="0"/>
          </p:cNvCxnSpPr>
          <p:nvPr/>
        </p:nvCxnSpPr>
        <p:spPr bwMode="auto">
          <a:xfrm flipH="1">
            <a:off x="4381500" y="3057525"/>
            <a:ext cx="11049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Rectangle 14">
            <a:extLst>
              <a:ext uri="{FF2B5EF4-FFF2-40B4-BE49-F238E27FC236}">
                <a16:creationId xmlns:a16="http://schemas.microsoft.com/office/drawing/2014/main" id="{C6B5C4F3-EC6A-6BE9-4E5D-FFAB1138C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48300"/>
            <a:ext cx="18288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Parser Generator</a:t>
            </a:r>
          </a:p>
        </p:txBody>
      </p:sp>
      <p:sp>
        <p:nvSpPr>
          <p:cNvPr id="18446" name="Text Box 15">
            <a:extLst>
              <a:ext uri="{FF2B5EF4-FFF2-40B4-BE49-F238E27FC236}">
                <a16:creationId xmlns:a16="http://schemas.microsoft.com/office/drawing/2014/main" id="{423CD7EC-75F8-2020-4685-A0CAA0517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5245100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Grammar</a:t>
            </a:r>
          </a:p>
        </p:txBody>
      </p:sp>
      <p:cxnSp>
        <p:nvCxnSpPr>
          <p:cNvPr id="18447" name="AutoShape 16">
            <a:extLst>
              <a:ext uri="{FF2B5EF4-FFF2-40B4-BE49-F238E27FC236}">
                <a16:creationId xmlns:a16="http://schemas.microsoft.com/office/drawing/2014/main" id="{0D55C981-1454-10DC-3B0B-249530F24B30}"/>
              </a:ext>
            </a:extLst>
          </p:cNvPr>
          <p:cNvCxnSpPr>
            <a:cxnSpLocks noChangeShapeType="1"/>
            <a:stCxn id="18445" idx="1"/>
          </p:cNvCxnSpPr>
          <p:nvPr/>
        </p:nvCxnSpPr>
        <p:spPr bwMode="auto">
          <a:xfrm flipH="1">
            <a:off x="762000" y="5867400"/>
            <a:ext cx="16668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7">
            <a:extLst>
              <a:ext uri="{FF2B5EF4-FFF2-40B4-BE49-F238E27FC236}">
                <a16:creationId xmlns:a16="http://schemas.microsoft.com/office/drawing/2014/main" id="{1EBD07B3-46BB-C599-AFE2-4AB38382AD76}"/>
              </a:ext>
            </a:extLst>
          </p:cNvPr>
          <p:cNvCxnSpPr>
            <a:cxnSpLocks noChangeShapeType="1"/>
            <a:stCxn id="18445" idx="3"/>
            <a:endCxn id="18440" idx="1"/>
          </p:cNvCxnSpPr>
          <p:nvPr/>
        </p:nvCxnSpPr>
        <p:spPr bwMode="auto">
          <a:xfrm>
            <a:off x="4276725" y="5867400"/>
            <a:ext cx="1123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D645B89-79F5-6BAD-8AB9-0DD371E7D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LR parser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C463670-2323-757E-A681-2228FDAFA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Put S on stack in state s</a:t>
            </a:r>
            <a:r>
              <a:rPr lang="en-US" altLang="zh-CN" sz="2800" baseline="-25000"/>
              <a:t>0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altLang="zh-CN" sz="2800"/>
              <a:t>Parser configuration is:</a:t>
            </a:r>
            <a:br>
              <a:rPr lang="en-US" altLang="zh-CN" sz="2800"/>
            </a:br>
            <a:r>
              <a:rPr lang="en-US" altLang="zh-CN" sz="2200"/>
              <a:t>(S, s</a:t>
            </a:r>
            <a:r>
              <a:rPr lang="en-US" altLang="zh-CN" sz="2200" baseline="-25000"/>
              <a:t>0</a:t>
            </a:r>
            <a:r>
              <a:rPr lang="en-US" altLang="zh-CN" sz="2200"/>
              <a:t>, X</a:t>
            </a:r>
            <a:r>
              <a:rPr lang="en-US" altLang="zh-CN" sz="2200" baseline="-25000"/>
              <a:t>1</a:t>
            </a:r>
            <a:r>
              <a:rPr lang="en-US" altLang="zh-CN" sz="2200"/>
              <a:t>, s</a:t>
            </a:r>
            <a:r>
              <a:rPr lang="en-US" altLang="zh-CN" sz="2200" baseline="-25000"/>
              <a:t>1</a:t>
            </a:r>
            <a:r>
              <a:rPr lang="en-US" altLang="zh-CN" sz="2200"/>
              <a:t>, X</a:t>
            </a:r>
            <a:r>
              <a:rPr lang="en-US" altLang="zh-CN" sz="2200" baseline="-25000"/>
              <a:t>2</a:t>
            </a:r>
            <a:r>
              <a:rPr lang="en-US" altLang="zh-CN" sz="2200"/>
              <a:t>, s</a:t>
            </a:r>
            <a:r>
              <a:rPr lang="en-US" altLang="zh-CN" sz="2200" baseline="-25000"/>
              <a:t>2</a:t>
            </a:r>
            <a:r>
              <a:rPr lang="en-US" altLang="zh-CN" sz="2200"/>
              <a:t>, </a:t>
            </a:r>
            <a:r>
              <a:rPr lang="en-US" altLang="zh-CN" sz="2200">
                <a:latin typeface="Verdana" panose="020B0604030504040204" pitchFamily="34" charset="0"/>
              </a:rPr>
              <a:t>…</a:t>
            </a:r>
            <a:r>
              <a:rPr lang="en-US" altLang="zh-CN" sz="2200"/>
              <a:t> X</a:t>
            </a:r>
            <a:r>
              <a:rPr lang="en-US" altLang="zh-CN" sz="2200" baseline="-25000"/>
              <a:t>m</a:t>
            </a:r>
            <a:r>
              <a:rPr lang="en-US" altLang="zh-CN" sz="2200"/>
              <a:t>, s</a:t>
            </a:r>
            <a:r>
              <a:rPr lang="en-US" altLang="zh-CN" sz="2200" baseline="-25000"/>
              <a:t>m</a:t>
            </a:r>
            <a:r>
              <a:rPr lang="en-US" altLang="zh-CN" sz="2200"/>
              <a:t>;  a</a:t>
            </a:r>
            <a:r>
              <a:rPr lang="en-US" altLang="zh-CN" sz="2200" baseline="-25000"/>
              <a:t>i</a:t>
            </a:r>
            <a:r>
              <a:rPr lang="en-US" altLang="zh-CN" sz="2200"/>
              <a:t> a</a:t>
            </a:r>
            <a:r>
              <a:rPr lang="en-US" altLang="zh-CN" sz="2200" baseline="-25000"/>
              <a:t>i+1</a:t>
            </a:r>
            <a:r>
              <a:rPr lang="en-US" altLang="zh-CN" sz="2200"/>
              <a:t> </a:t>
            </a:r>
            <a:r>
              <a:rPr lang="en-US" altLang="zh-CN" sz="2200">
                <a:latin typeface="Verdana" panose="020B0604030504040204" pitchFamily="34" charset="0"/>
              </a:rPr>
              <a:t>…</a:t>
            </a:r>
            <a:r>
              <a:rPr lang="en-US" altLang="zh-CN" sz="2200"/>
              <a:t> a</a:t>
            </a:r>
            <a:r>
              <a:rPr lang="en-US" altLang="zh-CN" sz="2200" baseline="-25000"/>
              <a:t>n </a:t>
            </a:r>
            <a:r>
              <a:rPr lang="en-US" altLang="zh-CN" sz="2200"/>
              <a:t>$)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800"/>
              <a:t>do forever: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read a</a:t>
            </a:r>
            <a:r>
              <a:rPr lang="en-US" altLang="zh-CN" sz="2000" baseline="-25000"/>
              <a:t>i</a:t>
            </a:r>
            <a:r>
              <a:rPr lang="en-US" altLang="zh-CN" sz="200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if (</a:t>
            </a:r>
            <a:r>
              <a:rPr lang="en-US" altLang="zh-CN" sz="2000">
                <a:solidFill>
                  <a:srgbClr val="0000FF"/>
                </a:solidFill>
              </a:rPr>
              <a:t>action</a:t>
            </a:r>
            <a:r>
              <a:rPr lang="en-US" altLang="zh-CN" sz="2000"/>
              <a:t>[a</a:t>
            </a:r>
            <a:r>
              <a:rPr lang="en-US" altLang="zh-CN" sz="2000" baseline="-25000"/>
              <a:t>i</a:t>
            </a:r>
            <a:r>
              <a:rPr lang="en-US" altLang="zh-CN" sz="2000"/>
              <a:t>, s</a:t>
            </a:r>
            <a:r>
              <a:rPr lang="en-US" altLang="zh-CN" sz="2000" baseline="-25000"/>
              <a:t>m</a:t>
            </a:r>
            <a:r>
              <a:rPr lang="en-US" altLang="zh-CN" sz="2000"/>
              <a:t>] is </a:t>
            </a:r>
            <a:r>
              <a:rPr lang="en-US" altLang="zh-CN" sz="2000" i="1">
                <a:solidFill>
                  <a:schemeClr val="folHlink"/>
                </a:solidFill>
              </a:rPr>
              <a:t>shift</a:t>
            </a:r>
            <a:r>
              <a:rPr lang="en-US" altLang="zh-CN" sz="2000"/>
              <a:t> s then</a:t>
            </a:r>
            <a:br>
              <a:rPr lang="en-US" altLang="zh-CN" sz="2000"/>
            </a:br>
            <a:r>
              <a:rPr lang="en-US" altLang="zh-CN" sz="2000"/>
              <a:t>(S, s</a:t>
            </a:r>
            <a:r>
              <a:rPr lang="en-US" altLang="zh-CN" sz="2000" baseline="-25000"/>
              <a:t>0</a:t>
            </a:r>
            <a:r>
              <a:rPr lang="en-US" altLang="zh-CN" sz="2000"/>
              <a:t>, X</a:t>
            </a:r>
            <a:r>
              <a:rPr lang="en-US" altLang="zh-CN" sz="2000" baseline="-25000"/>
              <a:t>1</a:t>
            </a:r>
            <a:r>
              <a:rPr lang="en-US" altLang="zh-CN" sz="2000"/>
              <a:t>, s</a:t>
            </a:r>
            <a:r>
              <a:rPr lang="en-US" altLang="zh-CN" sz="2000" baseline="-25000"/>
              <a:t>1</a:t>
            </a:r>
            <a:r>
              <a:rPr lang="en-US" altLang="zh-CN" sz="2000"/>
              <a:t>, X</a:t>
            </a:r>
            <a:r>
              <a:rPr lang="en-US" altLang="zh-CN" sz="2000" baseline="-25000"/>
              <a:t>2</a:t>
            </a:r>
            <a:r>
              <a:rPr lang="en-US" altLang="zh-CN" sz="2000"/>
              <a:t>, s</a:t>
            </a:r>
            <a:r>
              <a:rPr lang="en-US" altLang="zh-CN" sz="2000" baseline="-25000"/>
              <a:t>2</a:t>
            </a:r>
            <a:r>
              <a:rPr lang="en-US" altLang="zh-CN" sz="2000"/>
              <a:t>, </a:t>
            </a:r>
            <a:r>
              <a:rPr lang="en-US" altLang="zh-CN" sz="2000">
                <a:latin typeface="Verdana" panose="020B0604030504040204" pitchFamily="34" charset="0"/>
              </a:rPr>
              <a:t>…</a:t>
            </a:r>
            <a:r>
              <a:rPr lang="en-US" altLang="zh-CN" sz="2000"/>
              <a:t> X</a:t>
            </a:r>
            <a:r>
              <a:rPr lang="en-US" altLang="zh-CN" sz="2000" baseline="-25000"/>
              <a:t>m</a:t>
            </a:r>
            <a:r>
              <a:rPr lang="en-US" altLang="zh-CN" sz="2000"/>
              <a:t>, s</a:t>
            </a:r>
            <a:r>
              <a:rPr lang="en-US" altLang="zh-CN" sz="2000" baseline="-25000"/>
              <a:t>m</a:t>
            </a:r>
            <a:r>
              <a:rPr lang="en-US" altLang="zh-CN" sz="2000"/>
              <a:t>, </a:t>
            </a:r>
            <a:r>
              <a:rPr lang="en-US" altLang="zh-CN" sz="2000">
                <a:solidFill>
                  <a:schemeClr val="hlink"/>
                </a:solidFill>
              </a:rPr>
              <a:t>a</a:t>
            </a:r>
            <a:r>
              <a:rPr lang="en-US" altLang="zh-CN" sz="2000" baseline="-25000">
                <a:solidFill>
                  <a:schemeClr val="hlink"/>
                </a:solidFill>
              </a:rPr>
              <a:t>i</a:t>
            </a:r>
            <a:r>
              <a:rPr lang="en-US" altLang="zh-CN" sz="2000">
                <a:solidFill>
                  <a:schemeClr val="hlink"/>
                </a:solidFill>
              </a:rPr>
              <a:t>, s</a:t>
            </a:r>
            <a:r>
              <a:rPr lang="en-US" altLang="zh-CN" sz="2000"/>
              <a:t>; a</a:t>
            </a:r>
            <a:r>
              <a:rPr lang="en-US" altLang="zh-CN" sz="2000" baseline="-25000"/>
              <a:t>i+1</a:t>
            </a:r>
            <a:r>
              <a:rPr lang="en-US" altLang="zh-CN" sz="2000"/>
              <a:t> </a:t>
            </a:r>
            <a:r>
              <a:rPr lang="en-US" altLang="zh-CN" sz="2000">
                <a:latin typeface="Verdana" panose="020B0604030504040204" pitchFamily="34" charset="0"/>
              </a:rPr>
              <a:t>…</a:t>
            </a:r>
            <a:r>
              <a:rPr lang="en-US" altLang="zh-CN" sz="2000"/>
              <a:t> a</a:t>
            </a:r>
            <a:r>
              <a:rPr lang="en-US" altLang="zh-CN" sz="2000" baseline="-25000"/>
              <a:t>n </a:t>
            </a:r>
            <a:r>
              <a:rPr lang="en-US" altLang="zh-CN" sz="2000"/>
              <a:t>$)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if (</a:t>
            </a:r>
            <a:r>
              <a:rPr lang="en-US" altLang="zh-CN" sz="2000">
                <a:solidFill>
                  <a:srgbClr val="0000FF"/>
                </a:solidFill>
              </a:rPr>
              <a:t>action</a:t>
            </a:r>
            <a:r>
              <a:rPr lang="en-US" altLang="zh-CN" sz="2000"/>
              <a:t>[a</a:t>
            </a:r>
            <a:r>
              <a:rPr lang="en-US" altLang="zh-CN" sz="2000" baseline="-25000"/>
              <a:t>i</a:t>
            </a:r>
            <a:r>
              <a:rPr lang="en-US" altLang="zh-CN" sz="2000"/>
              <a:t>, s</a:t>
            </a:r>
            <a:r>
              <a:rPr lang="en-US" altLang="zh-CN" sz="2000" baseline="-25000"/>
              <a:t>m</a:t>
            </a:r>
            <a:r>
              <a:rPr lang="en-US" altLang="zh-CN" sz="2000"/>
              <a:t>] is </a:t>
            </a:r>
            <a:r>
              <a:rPr lang="en-US" altLang="zh-CN" sz="2000" i="1">
                <a:solidFill>
                  <a:schemeClr val="folHlink"/>
                </a:solidFill>
              </a:rPr>
              <a:t>reduce</a:t>
            </a:r>
            <a:r>
              <a:rPr lang="en-US" altLang="zh-CN" sz="2000"/>
              <a:t> A:= </a:t>
            </a:r>
            <a:r>
              <a:rPr lang="en-US" altLang="zh-CN" sz="2000">
                <a:sym typeface="Symbol" pitchFamily="2" charset="2"/>
              </a:rPr>
              <a:t></a:t>
            </a:r>
            <a:r>
              <a:rPr lang="en-US" altLang="zh-CN" sz="2000"/>
              <a:t> then</a:t>
            </a:r>
            <a:br>
              <a:rPr lang="en-US" altLang="zh-CN" sz="2000"/>
            </a:br>
            <a:r>
              <a:rPr lang="en-US" altLang="zh-CN" sz="2000"/>
              <a:t>(S, s</a:t>
            </a:r>
            <a:r>
              <a:rPr lang="en-US" altLang="zh-CN" sz="2000" baseline="-25000"/>
              <a:t>0</a:t>
            </a:r>
            <a:r>
              <a:rPr lang="en-US" altLang="zh-CN" sz="2000"/>
              <a:t>, X</a:t>
            </a:r>
            <a:r>
              <a:rPr lang="en-US" altLang="zh-CN" sz="2000" baseline="-25000"/>
              <a:t>1</a:t>
            </a:r>
            <a:r>
              <a:rPr lang="en-US" altLang="zh-CN" sz="2000"/>
              <a:t>, s</a:t>
            </a:r>
            <a:r>
              <a:rPr lang="en-US" altLang="zh-CN" sz="2000" baseline="-25000"/>
              <a:t>1</a:t>
            </a:r>
            <a:r>
              <a:rPr lang="en-US" altLang="zh-CN" sz="2000"/>
              <a:t>, X</a:t>
            </a:r>
            <a:r>
              <a:rPr lang="en-US" altLang="zh-CN" sz="2000" baseline="-25000"/>
              <a:t>2</a:t>
            </a:r>
            <a:r>
              <a:rPr lang="en-US" altLang="zh-CN" sz="2000"/>
              <a:t>, s</a:t>
            </a:r>
            <a:r>
              <a:rPr lang="en-US" altLang="zh-CN" sz="2000" baseline="-25000"/>
              <a:t>2</a:t>
            </a:r>
            <a:r>
              <a:rPr lang="en-US" altLang="zh-CN" sz="2000"/>
              <a:t>, </a:t>
            </a:r>
            <a:r>
              <a:rPr lang="en-US" altLang="zh-CN" sz="2000">
                <a:latin typeface="Verdana" panose="020B0604030504040204" pitchFamily="34" charset="0"/>
              </a:rPr>
              <a:t>…</a:t>
            </a:r>
            <a:r>
              <a:rPr lang="en-US" altLang="zh-CN" sz="2000"/>
              <a:t> X</a:t>
            </a:r>
            <a:r>
              <a:rPr lang="en-US" altLang="zh-CN" sz="2000" baseline="-25000"/>
              <a:t>m-| </a:t>
            </a:r>
            <a:r>
              <a:rPr lang="en-US" altLang="zh-CN" sz="2000" baseline="-25000">
                <a:sym typeface="Symbol" pitchFamily="2" charset="2"/>
              </a:rPr>
              <a:t>|</a:t>
            </a:r>
            <a:r>
              <a:rPr lang="en-US" altLang="zh-CN" sz="2000"/>
              <a:t>, s</a:t>
            </a:r>
            <a:r>
              <a:rPr lang="en-US" altLang="zh-CN" sz="2000" baseline="-25000"/>
              <a:t>m-| </a:t>
            </a:r>
            <a:r>
              <a:rPr lang="en-US" altLang="zh-CN" sz="2000" baseline="-25000">
                <a:sym typeface="Symbol" pitchFamily="2" charset="2"/>
              </a:rPr>
              <a:t>|</a:t>
            </a:r>
            <a:r>
              <a:rPr lang="en-US" altLang="zh-CN" sz="2000">
                <a:sym typeface="Symbol" pitchFamily="2" charset="2"/>
              </a:rPr>
              <a:t>, A, s</a:t>
            </a:r>
            <a:r>
              <a:rPr lang="en-US" altLang="zh-CN" sz="2000"/>
              <a:t>; a</a:t>
            </a:r>
            <a:r>
              <a:rPr lang="en-US" altLang="zh-CN" sz="2000" baseline="-25000"/>
              <a:t>i</a:t>
            </a:r>
            <a:r>
              <a:rPr lang="en-US" altLang="zh-CN" sz="2000"/>
              <a:t> a</a:t>
            </a:r>
            <a:r>
              <a:rPr lang="en-US" altLang="zh-CN" sz="2000" baseline="-25000"/>
              <a:t>i+1</a:t>
            </a:r>
            <a:r>
              <a:rPr lang="en-US" altLang="zh-CN" sz="2000"/>
              <a:t> </a:t>
            </a:r>
            <a:r>
              <a:rPr lang="en-US" altLang="zh-CN" sz="2000">
                <a:latin typeface="Verdana" panose="020B0604030504040204" pitchFamily="34" charset="0"/>
              </a:rPr>
              <a:t>…</a:t>
            </a:r>
            <a:r>
              <a:rPr lang="en-US" altLang="zh-CN" sz="2000"/>
              <a:t> a</a:t>
            </a:r>
            <a:r>
              <a:rPr lang="en-US" altLang="zh-CN" sz="2000" baseline="-25000"/>
              <a:t>n </a:t>
            </a:r>
            <a:r>
              <a:rPr lang="en-US" altLang="zh-CN" sz="2000"/>
              <a:t>$)</a:t>
            </a:r>
            <a:br>
              <a:rPr lang="en-US" altLang="zh-CN" sz="2000"/>
            </a:br>
            <a:r>
              <a:rPr lang="en-US" altLang="zh-CN" sz="2000"/>
              <a:t>where s = </a:t>
            </a:r>
            <a:r>
              <a:rPr lang="en-US" altLang="zh-CN" sz="2000">
                <a:solidFill>
                  <a:srgbClr val="0000FF"/>
                </a:solidFill>
              </a:rPr>
              <a:t>goto</a:t>
            </a:r>
            <a:r>
              <a:rPr lang="en-US" altLang="zh-CN" sz="2000"/>
              <a:t>[s</a:t>
            </a:r>
            <a:r>
              <a:rPr lang="en-US" altLang="zh-CN" sz="2000" baseline="-25000"/>
              <a:t>m-| </a:t>
            </a:r>
            <a:r>
              <a:rPr lang="en-US" altLang="zh-CN" sz="2000" baseline="-25000">
                <a:sym typeface="Symbol" pitchFamily="2" charset="2"/>
              </a:rPr>
              <a:t>|</a:t>
            </a:r>
            <a:r>
              <a:rPr lang="en-US" altLang="zh-CN" sz="2000">
                <a:sym typeface="Symbol" pitchFamily="2" charset="2"/>
              </a:rPr>
              <a:t>, A]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if (</a:t>
            </a:r>
            <a:r>
              <a:rPr lang="en-US" altLang="zh-CN" sz="2000">
                <a:solidFill>
                  <a:srgbClr val="0000FF"/>
                </a:solidFill>
              </a:rPr>
              <a:t>action</a:t>
            </a:r>
            <a:r>
              <a:rPr lang="en-US" altLang="zh-CN" sz="2000"/>
              <a:t>[a</a:t>
            </a:r>
            <a:r>
              <a:rPr lang="en-US" altLang="zh-CN" sz="2000" baseline="-25000"/>
              <a:t>i</a:t>
            </a:r>
            <a:r>
              <a:rPr lang="en-US" altLang="zh-CN" sz="2000"/>
              <a:t>, s</a:t>
            </a:r>
            <a:r>
              <a:rPr lang="en-US" altLang="zh-CN" sz="2000" baseline="-25000"/>
              <a:t>m</a:t>
            </a:r>
            <a:r>
              <a:rPr lang="en-US" altLang="zh-CN" sz="2000"/>
              <a:t>] is </a:t>
            </a:r>
            <a:r>
              <a:rPr lang="en-US" altLang="zh-CN" sz="2000">
                <a:solidFill>
                  <a:schemeClr val="folHlink"/>
                </a:solidFill>
              </a:rPr>
              <a:t>accept</a:t>
            </a:r>
            <a:r>
              <a:rPr lang="en-US" altLang="zh-CN" sz="2000"/>
              <a:t>, DONE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if (</a:t>
            </a:r>
            <a:r>
              <a:rPr lang="en-US" altLang="zh-CN" sz="2000">
                <a:solidFill>
                  <a:srgbClr val="0000FF"/>
                </a:solidFill>
              </a:rPr>
              <a:t>action</a:t>
            </a:r>
            <a:r>
              <a:rPr lang="en-US" altLang="zh-CN" sz="2000"/>
              <a:t>[a</a:t>
            </a:r>
            <a:r>
              <a:rPr lang="en-US" altLang="zh-CN" sz="2000" baseline="-25000"/>
              <a:t>i</a:t>
            </a:r>
            <a:r>
              <a:rPr lang="en-US" altLang="zh-CN" sz="2000"/>
              <a:t>, s</a:t>
            </a:r>
            <a:r>
              <a:rPr lang="en-US" altLang="zh-CN" sz="2000" baseline="-25000"/>
              <a:t>m</a:t>
            </a:r>
            <a:r>
              <a:rPr lang="en-US" altLang="zh-CN" sz="2000"/>
              <a:t>] is </a:t>
            </a:r>
            <a:r>
              <a:rPr lang="en-US" altLang="zh-CN" sz="2000">
                <a:solidFill>
                  <a:schemeClr val="folHlink"/>
                </a:solidFill>
              </a:rPr>
              <a:t>error</a:t>
            </a:r>
            <a:r>
              <a:rPr lang="en-US" altLang="zh-CN" sz="2000"/>
              <a:t>, handle error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9D6CED0-F10A-0889-9E1E-0447E1932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Generating LR parsers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6B10F4B-EC4A-CDEE-E9C8-835AF9FD5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generate an LR parser, we must create both the </a:t>
            </a:r>
            <a:r>
              <a:rPr lang="en-US" altLang="zh-CN">
                <a:solidFill>
                  <a:schemeClr val="folHlink"/>
                </a:solidFill>
              </a:rPr>
              <a:t>a</a:t>
            </a:r>
            <a:r>
              <a:rPr lang="en-US" altLang="zh-CN">
                <a:solidFill>
                  <a:srgbClr val="3333CC"/>
                </a:solidFill>
              </a:rPr>
              <a:t>ctio</a:t>
            </a:r>
            <a:r>
              <a:rPr lang="en-US" altLang="zh-CN">
                <a:solidFill>
                  <a:schemeClr val="folHlink"/>
                </a:solidFill>
              </a:rPr>
              <a:t>n</a:t>
            </a:r>
            <a:r>
              <a:rPr lang="en-US" altLang="zh-CN"/>
              <a:t> and </a:t>
            </a:r>
            <a:r>
              <a:rPr lang="en-US" altLang="zh-CN">
                <a:solidFill>
                  <a:srgbClr val="3333CC"/>
                </a:solidFill>
              </a:rPr>
              <a:t>GOTO</a:t>
            </a:r>
            <a:r>
              <a:rPr lang="en-US" altLang="zh-CN"/>
              <a:t> tables</a:t>
            </a:r>
          </a:p>
          <a:p>
            <a:pPr eaLnBrk="1" hangingPunct="1"/>
            <a:r>
              <a:rPr lang="en-US" altLang="zh-CN"/>
              <a:t>Several different ways to do this</a:t>
            </a:r>
          </a:p>
          <a:p>
            <a:pPr eaLnBrk="1" hangingPunct="1"/>
            <a:r>
              <a:rPr lang="en-US" altLang="zh-CN"/>
              <a:t>We will start here with the simplest approach, called </a:t>
            </a:r>
            <a:r>
              <a:rPr lang="en-US" altLang="zh-CN">
                <a:solidFill>
                  <a:srgbClr val="3333CC"/>
                </a:solidFill>
              </a:rPr>
              <a:t>LR(0)</a:t>
            </a: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</a:rPr>
              <a:t>L</a:t>
            </a:r>
            <a:r>
              <a:rPr lang="en-US" altLang="zh-CN"/>
              <a:t>eft-to-right parsing, </a:t>
            </a:r>
            <a:r>
              <a:rPr lang="en-US" altLang="zh-CN">
                <a:solidFill>
                  <a:schemeClr val="folHlink"/>
                </a:solidFill>
              </a:rPr>
              <a:t>R</a:t>
            </a:r>
            <a:r>
              <a:rPr lang="en-US" altLang="zh-CN"/>
              <a:t>ightmost derivation, </a:t>
            </a:r>
            <a:r>
              <a:rPr lang="en-US" altLang="zh-CN">
                <a:solidFill>
                  <a:schemeClr val="folHlink"/>
                </a:solidFill>
              </a:rPr>
              <a:t>0</a:t>
            </a:r>
            <a:r>
              <a:rPr lang="en-US" altLang="zh-CN"/>
              <a:t> lookahead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F7BF977-232C-688D-7E53-8D8E80C3B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Item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5DC0247-AE08-0D1B-0CF0-D0ED5BADA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LR(0) items have the form:</a:t>
            </a:r>
            <a:br>
              <a:rPr lang="en-US" altLang="zh-CN"/>
            </a:br>
            <a:r>
              <a:rPr lang="en-US" altLang="zh-CN">
                <a:solidFill>
                  <a:schemeClr val="folHlink"/>
                </a:solidFill>
              </a:rPr>
              <a:t>[production-with-dot]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For example, X -&gt; A B C has 4 forms of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</a:rPr>
              <a:t>[X := </a:t>
            </a: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 </a:t>
            </a:r>
            <a:r>
              <a:rPr lang="en-US" altLang="zh-CN">
                <a:solidFill>
                  <a:schemeClr val="folHlink"/>
                </a:solidFill>
              </a:rPr>
              <a:t>A B C </a:t>
            </a: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[</a:t>
            </a:r>
            <a:r>
              <a:rPr lang="en-US" altLang="zh-CN">
                <a:solidFill>
                  <a:schemeClr val="folHlink"/>
                </a:solidFill>
              </a:rPr>
              <a:t>X</a:t>
            </a: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 := </a:t>
            </a:r>
            <a:r>
              <a:rPr lang="en-US" altLang="zh-CN">
                <a:solidFill>
                  <a:schemeClr val="folHlink"/>
                </a:solidFill>
              </a:rPr>
              <a:t>A </a:t>
            </a: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 </a:t>
            </a:r>
            <a:r>
              <a:rPr lang="en-US" altLang="zh-CN">
                <a:solidFill>
                  <a:schemeClr val="folHlink"/>
                </a:solidFill>
              </a:rPr>
              <a:t>B C </a:t>
            </a: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[</a:t>
            </a:r>
            <a:r>
              <a:rPr lang="en-US" altLang="zh-CN">
                <a:solidFill>
                  <a:schemeClr val="folHlink"/>
                </a:solidFill>
              </a:rPr>
              <a:t>X</a:t>
            </a: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 := </a:t>
            </a:r>
            <a:r>
              <a:rPr lang="en-US" altLang="zh-CN">
                <a:solidFill>
                  <a:schemeClr val="folHlink"/>
                </a:solidFill>
              </a:rPr>
              <a:t>A </a:t>
            </a: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B  C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[</a:t>
            </a:r>
            <a:r>
              <a:rPr lang="en-US" altLang="zh-CN">
                <a:solidFill>
                  <a:schemeClr val="folHlink"/>
                </a:solidFill>
              </a:rPr>
              <a:t>X</a:t>
            </a:r>
            <a:r>
              <a:rPr lang="en-US" altLang="zh-CN">
                <a:solidFill>
                  <a:schemeClr val="folHlink"/>
                </a:solidFill>
                <a:sym typeface="Wingdings 2" pitchFamily="2" charset="0"/>
              </a:rPr>
              <a:t> := A B C 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951A9FE-B833-275F-7397-BECAD9870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56785EF4-FDF4-0990-548C-E47BD3895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27243106-3BF7-3872-1AA8-29D00C5F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2F24BBA5-7BDB-B7CB-A811-2EADA8752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68899FE7-ACD5-F24D-15EB-FAFEF0A3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8E6BC613-812F-CCE9-CA52-36998F944EF7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9">
            <a:extLst>
              <a:ext uri="{FF2B5EF4-FFF2-40B4-BE49-F238E27FC236}">
                <a16:creationId xmlns:a16="http://schemas.microsoft.com/office/drawing/2014/main" id="{93CCF6E8-4867-640E-BEF6-4B01A2D4CCCB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10">
            <a:extLst>
              <a:ext uri="{FF2B5EF4-FFF2-40B4-BE49-F238E27FC236}">
                <a16:creationId xmlns:a16="http://schemas.microsoft.com/office/drawing/2014/main" id="{CE9A2041-95D8-6CF9-B87B-9EFD2C6D0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1">
            <a:extLst>
              <a:ext uri="{FF2B5EF4-FFF2-40B4-BE49-F238E27FC236}">
                <a16:creationId xmlns:a16="http://schemas.microsoft.com/office/drawing/2014/main" id="{54E73EB8-E5AA-24C5-6F80-B0F624CA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2">
            <a:extLst>
              <a:ext uri="{FF2B5EF4-FFF2-40B4-BE49-F238E27FC236}">
                <a16:creationId xmlns:a16="http://schemas.microsoft.com/office/drawing/2014/main" id="{78D86240-EB35-702E-2748-1EA40596D4D3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3">
            <a:extLst>
              <a:ext uri="{FF2B5EF4-FFF2-40B4-BE49-F238E27FC236}">
                <a16:creationId xmlns:a16="http://schemas.microsoft.com/office/drawing/2014/main" id="{152E0732-EF8E-9225-2A84-0A35E842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4109" name="AutoShape 14">
            <a:extLst>
              <a:ext uri="{FF2B5EF4-FFF2-40B4-BE49-F238E27FC236}">
                <a16:creationId xmlns:a16="http://schemas.microsoft.com/office/drawing/2014/main" id="{19724178-ABBD-8BBB-54FD-7DEBF3F5E525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5">
            <a:extLst>
              <a:ext uri="{FF2B5EF4-FFF2-40B4-BE49-F238E27FC236}">
                <a16:creationId xmlns:a16="http://schemas.microsoft.com/office/drawing/2014/main" id="{0ECA4D41-5878-09FB-83CF-42AC25A07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6">
            <a:extLst>
              <a:ext uri="{FF2B5EF4-FFF2-40B4-BE49-F238E27FC236}">
                <a16:creationId xmlns:a16="http://schemas.microsoft.com/office/drawing/2014/main" id="{18870D5F-C8B0-9A5D-62A4-A39931E95FB6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7">
            <a:extLst>
              <a:ext uri="{FF2B5EF4-FFF2-40B4-BE49-F238E27FC236}">
                <a16:creationId xmlns:a16="http://schemas.microsoft.com/office/drawing/2014/main" id="{75108425-B09D-7A2F-6FD2-F29A76B48DA5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7370AE7-9487-8CF9-9D0A-F3CD09724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these items mean?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77F26C4-AAD1-5D23-49B4-7F5E5A26E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[X := </a:t>
            </a:r>
            <a:r>
              <a:rPr lang="en-US" altLang="zh-CN" sz="2800">
                <a:sym typeface="Wingdings 2" pitchFamily="2" charset="0"/>
              </a:rPr>
              <a:t>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2" charset="2"/>
              </a:rPr>
              <a:t>  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ym typeface="Symbol" pitchFamily="2" charset="2"/>
              </a:rPr>
              <a:t>input is consistent with </a:t>
            </a:r>
            <a:r>
              <a:rPr lang="en-US" altLang="zh-CN" sz="2000"/>
              <a:t>X := </a:t>
            </a:r>
            <a:r>
              <a:rPr lang="en-US" altLang="zh-CN" sz="2000">
                <a:sym typeface="Symbol" pitchFamily="2" charset="2"/>
              </a:rPr>
              <a:t>  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[X := </a:t>
            </a:r>
            <a:r>
              <a:rPr lang="en-US" altLang="zh-CN" sz="2800">
                <a:sym typeface="Symbol" pitchFamily="2" charset="2"/>
              </a:rPr>
              <a:t> </a:t>
            </a:r>
            <a:r>
              <a:rPr lang="en-US" altLang="zh-CN" sz="2800">
                <a:sym typeface="Wingdings 2" pitchFamily="2" charset="0"/>
              </a:rPr>
              <a:t>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2" charset="2"/>
              </a:rPr>
              <a:t> 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ym typeface="Symbol" pitchFamily="2" charset="2"/>
              </a:rPr>
              <a:t>input is consistent with </a:t>
            </a:r>
            <a:r>
              <a:rPr lang="en-US" altLang="zh-CN" sz="2000"/>
              <a:t>X := </a:t>
            </a:r>
            <a:r>
              <a:rPr lang="en-US" altLang="zh-CN" sz="2000">
                <a:sym typeface="Symbol" pitchFamily="2" charset="2"/>
              </a:rPr>
              <a:t>   and we have already recognized 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/>
              <a:t>[X := </a:t>
            </a:r>
            <a:r>
              <a:rPr lang="en-US" altLang="zh-CN" sz="2800">
                <a:sym typeface="Symbol" pitchFamily="2" charset="2"/>
              </a:rPr>
              <a:t>  </a:t>
            </a:r>
            <a:r>
              <a:rPr lang="en-US" altLang="zh-CN" sz="2800">
                <a:sym typeface="Wingdings 2" pitchFamily="2" charset="0"/>
              </a:rPr>
              <a:t></a:t>
            </a:r>
            <a:r>
              <a:rPr lang="en-US" altLang="zh-CN" sz="2800">
                <a:sym typeface="Symbol" pitchFamily="2" charset="2"/>
              </a:rPr>
              <a:t>  ]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sym typeface="Symbol" pitchFamily="2" charset="2"/>
              </a:rPr>
              <a:t>input is consistent with </a:t>
            </a:r>
            <a:r>
              <a:rPr lang="en-US" altLang="zh-CN" sz="2000"/>
              <a:t>X := </a:t>
            </a:r>
            <a:r>
              <a:rPr lang="en-US" altLang="zh-CN" sz="2000">
                <a:sym typeface="Symbol" pitchFamily="2" charset="2"/>
              </a:rPr>
              <a:t>   and we have already recognized  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/>
              <a:t>[X := </a:t>
            </a:r>
            <a:r>
              <a:rPr lang="en-US" altLang="zh-CN" sz="2800">
                <a:sym typeface="Symbol" pitchFamily="2" charset="2"/>
              </a:rPr>
              <a:t>   </a:t>
            </a:r>
            <a:r>
              <a:rPr lang="en-US" altLang="zh-CN" sz="2800">
                <a:sym typeface="Wingdings 2" pitchFamily="2" charset="0"/>
              </a:rPr>
              <a:t> ]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>
                <a:sym typeface="Symbol" pitchFamily="2" charset="2"/>
              </a:rPr>
              <a:t>input is consistent with </a:t>
            </a:r>
            <a:r>
              <a:rPr lang="en-US" altLang="zh-CN" sz="2000"/>
              <a:t>X := </a:t>
            </a:r>
            <a:r>
              <a:rPr lang="en-US" altLang="zh-CN" sz="2000">
                <a:sym typeface="Symbol" pitchFamily="2" charset="2"/>
              </a:rPr>
              <a:t>   and we can reduce to 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00AFE67-5478-9506-F591-5D7232DA0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LR(0) Items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A39CF7-1206-A2C6-C0AD-92E5B70BB3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1800"/>
              <a:t> 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CD022817-7D55-8D5E-0188-EA1E0454E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25650"/>
            <a:ext cx="1295400" cy="10541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0: S’ -&gt; S$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1: S -&gt; x 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2: S -&gt; y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17C1D13-53F1-F08E-B604-8238C104B5E9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903413"/>
            <a:ext cx="1893887" cy="1054100"/>
            <a:chOff x="1159" y="798"/>
            <a:chExt cx="1385" cy="664"/>
          </a:xfrm>
        </p:grpSpPr>
        <p:sp>
          <p:nvSpPr>
            <p:cNvPr id="23630" name="Text Box 6">
              <a:extLst>
                <a:ext uri="{FF2B5EF4-FFF2-40B4-BE49-F238E27FC236}">
                  <a16:creationId xmlns:a16="http://schemas.microsoft.com/office/drawing/2014/main" id="{CD35A0EE-0CA9-58D1-A4B8-BE57152C9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S’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 S 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-&gt;  x 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-&gt;  y</a:t>
              </a:r>
            </a:p>
          </p:txBody>
        </p:sp>
        <p:sp>
          <p:nvSpPr>
            <p:cNvPr id="23631" name="Text Box 7">
              <a:extLst>
                <a:ext uri="{FF2B5EF4-FFF2-40B4-BE49-F238E27FC236}">
                  <a16:creationId xmlns:a16="http://schemas.microsoft.com/office/drawing/2014/main" id="{18397D4A-2423-D431-8216-C72F2F6D7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798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C914BEC-53F1-CFB7-4850-2D3228995B4A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3341688"/>
            <a:ext cx="1911350" cy="396875"/>
            <a:chOff x="1145" y="2430"/>
            <a:chExt cx="1399" cy="250"/>
          </a:xfrm>
        </p:grpSpPr>
        <p:sp>
          <p:nvSpPr>
            <p:cNvPr id="23628" name="Text Box 9">
              <a:extLst>
                <a:ext uri="{FF2B5EF4-FFF2-40B4-BE49-F238E27FC236}">
                  <a16:creationId xmlns:a16="http://schemas.microsoft.com/office/drawing/2014/main" id="{2E26AA51-DA52-FC42-B61A-2B5164448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S’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S  $</a:t>
              </a:r>
            </a:p>
          </p:txBody>
        </p:sp>
        <p:sp>
          <p:nvSpPr>
            <p:cNvPr id="23629" name="Text Box 10">
              <a:extLst>
                <a:ext uri="{FF2B5EF4-FFF2-40B4-BE49-F238E27FC236}">
                  <a16:creationId xmlns:a16="http://schemas.microsoft.com/office/drawing/2014/main" id="{F8017E7E-F916-2AD0-4F6A-A0D08DDDE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43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4A5D8EB6-7B80-1CA1-4DF3-8DA378A045FF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2967038"/>
            <a:ext cx="461963" cy="401637"/>
            <a:chOff x="1712" y="1869"/>
            <a:chExt cx="291" cy="253"/>
          </a:xfrm>
        </p:grpSpPr>
        <p:cxnSp>
          <p:nvCxnSpPr>
            <p:cNvPr id="23626" name="AutoShape 11">
              <a:extLst>
                <a:ext uri="{FF2B5EF4-FFF2-40B4-BE49-F238E27FC236}">
                  <a16:creationId xmlns:a16="http://schemas.microsoft.com/office/drawing/2014/main" id="{0B62AC02-D729-D471-4BB0-5BD69616941A}"/>
                </a:ext>
              </a:extLst>
            </p:cNvPr>
            <p:cNvCxnSpPr>
              <a:cxnSpLocks noChangeShapeType="1"/>
              <a:stCxn id="23630" idx="2"/>
              <a:endCxn id="23628" idx="0"/>
            </p:cNvCxnSpPr>
            <p:nvPr/>
          </p:nvCxnSpPr>
          <p:spPr bwMode="auto">
            <a:xfrm>
              <a:off x="1712" y="1869"/>
              <a:ext cx="1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7" name="Text Box 12">
              <a:extLst>
                <a:ext uri="{FF2B5EF4-FFF2-40B4-BE49-F238E27FC236}">
                  <a16:creationId xmlns:a16="http://schemas.microsoft.com/office/drawing/2014/main" id="{51CBDD32-B128-2D17-7325-EC30CC31B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87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S</a:t>
              </a:r>
            </a:p>
          </p:txBody>
        </p:sp>
      </p:grpSp>
      <p:sp>
        <p:nvSpPr>
          <p:cNvPr id="330768" name="Text Box 16">
            <a:extLst>
              <a:ext uri="{FF2B5EF4-FFF2-40B4-BE49-F238E27FC236}">
                <a16:creationId xmlns:a16="http://schemas.microsoft.com/office/drawing/2014/main" id="{E9AEDF99-2E19-9733-32AF-296799D2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33575"/>
            <a:ext cx="1524000" cy="1149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x  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 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y</a:t>
            </a:r>
          </a:p>
        </p:txBody>
      </p:sp>
      <p:sp>
        <p:nvSpPr>
          <p:cNvPr id="330769" name="Text Box 17">
            <a:extLst>
              <a:ext uri="{FF2B5EF4-FFF2-40B4-BE49-F238E27FC236}">
                <a16:creationId xmlns:a16="http://schemas.microsoft.com/office/drawing/2014/main" id="{10D3B9BB-7A78-C8E5-6D45-178E1D496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1584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2</a:t>
            </a:r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80A0E6A7-8842-CA36-EBCF-B2314A52767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676400"/>
            <a:ext cx="762000" cy="396875"/>
            <a:chOff x="2208" y="1056"/>
            <a:chExt cx="480" cy="250"/>
          </a:xfrm>
        </p:grpSpPr>
        <p:sp>
          <p:nvSpPr>
            <p:cNvPr id="23624" name="Text Box 18">
              <a:extLst>
                <a:ext uri="{FF2B5EF4-FFF2-40B4-BE49-F238E27FC236}">
                  <a16:creationId xmlns:a16="http://schemas.microsoft.com/office/drawing/2014/main" id="{7CC42E96-B332-3859-466A-96ADBF744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1056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x</a:t>
              </a:r>
            </a:p>
          </p:txBody>
        </p:sp>
        <p:sp>
          <p:nvSpPr>
            <p:cNvPr id="23625" name="Line 19">
              <a:extLst>
                <a:ext uri="{FF2B5EF4-FFF2-40B4-BE49-F238E27FC236}">
                  <a16:creationId xmlns:a16="http://schemas.microsoft.com/office/drawing/2014/main" id="{7E60B4AF-44A4-DACA-7F1C-A88DA05FE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0777" name="Text Box 25">
            <a:extLst>
              <a:ext uri="{FF2B5EF4-FFF2-40B4-BE49-F238E27FC236}">
                <a16:creationId xmlns:a16="http://schemas.microsoft.com/office/drawing/2014/main" id="{2FFC7C60-356E-69DC-1410-F34709A3D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0520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S -&gt; y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</p:txBody>
      </p:sp>
      <p:sp>
        <p:nvSpPr>
          <p:cNvPr id="330778" name="Text Box 26">
            <a:extLst>
              <a:ext uri="{FF2B5EF4-FFF2-40B4-BE49-F238E27FC236}">
                <a16:creationId xmlns:a16="http://schemas.microsoft.com/office/drawing/2014/main" id="{97B7CF30-E05D-A86F-812C-B5AA35FBE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330781" name="Line 29">
            <a:extLst>
              <a:ext uri="{FF2B5EF4-FFF2-40B4-BE49-F238E27FC236}">
                <a16:creationId xmlns:a16="http://schemas.microsoft.com/office/drawing/2014/main" id="{EC9E5695-270B-98CC-5F9D-C90DE7274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762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0793" name="AutoShape 41">
            <a:extLst>
              <a:ext uri="{FF2B5EF4-FFF2-40B4-BE49-F238E27FC236}">
                <a16:creationId xmlns:a16="http://schemas.microsoft.com/office/drawing/2014/main" id="{DBD7A987-9CC5-F668-439D-4DECE7092F88}"/>
              </a:ext>
            </a:extLst>
          </p:cNvPr>
          <p:cNvCxnSpPr>
            <a:cxnSpLocks noChangeShapeType="1"/>
            <a:stCxn id="330768" idx="2"/>
            <a:endCxn id="330777" idx="0"/>
          </p:cNvCxnSpPr>
          <p:nvPr/>
        </p:nvCxnSpPr>
        <p:spPr bwMode="auto">
          <a:xfrm>
            <a:off x="5029200" y="3092450"/>
            <a:ext cx="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0816" name="Text Box 64">
            <a:extLst>
              <a:ext uri="{FF2B5EF4-FFF2-40B4-BE49-F238E27FC236}">
                <a16:creationId xmlns:a16="http://schemas.microsoft.com/office/drawing/2014/main" id="{94936B6E-5953-6CD0-CCA8-08944EDE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48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y</a:t>
            </a:r>
          </a:p>
        </p:txBody>
      </p:sp>
      <p:sp>
        <p:nvSpPr>
          <p:cNvPr id="330817" name="Text Box 65">
            <a:extLst>
              <a:ext uri="{FF2B5EF4-FFF2-40B4-BE49-F238E27FC236}">
                <a16:creationId xmlns:a16="http://schemas.microsoft.com/office/drawing/2014/main" id="{A5B20467-7F3B-575E-FFD9-B9B7CE22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19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y</a:t>
            </a:r>
          </a:p>
        </p:txBody>
      </p:sp>
      <p:sp>
        <p:nvSpPr>
          <p:cNvPr id="330818" name="Freeform 66">
            <a:extLst>
              <a:ext uri="{FF2B5EF4-FFF2-40B4-BE49-F238E27FC236}">
                <a16:creationId xmlns:a16="http://schemas.microsoft.com/office/drawing/2014/main" id="{961B4EC4-39A3-2C93-A041-0FF1E914A63E}"/>
              </a:ext>
            </a:extLst>
          </p:cNvPr>
          <p:cNvSpPr>
            <a:spLocks/>
          </p:cNvSpPr>
          <p:nvPr/>
        </p:nvSpPr>
        <p:spPr bwMode="auto">
          <a:xfrm>
            <a:off x="5791200" y="2260600"/>
            <a:ext cx="622300" cy="787400"/>
          </a:xfrm>
          <a:custGeom>
            <a:avLst/>
            <a:gdLst>
              <a:gd name="T0" fmla="*/ 0 w 392"/>
              <a:gd name="T1" fmla="*/ 2147483647 h 496"/>
              <a:gd name="T2" fmla="*/ 2147483647 w 392"/>
              <a:gd name="T3" fmla="*/ 2147483647 h 496"/>
              <a:gd name="T4" fmla="*/ 2147483647 w 392"/>
              <a:gd name="T5" fmla="*/ 2147483647 h 496"/>
              <a:gd name="T6" fmla="*/ 0 w 392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496"/>
              <a:gd name="T14" fmla="*/ 392 w 392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496">
                <a:moveTo>
                  <a:pt x="0" y="480"/>
                </a:moveTo>
                <a:cubicBezTo>
                  <a:pt x="140" y="488"/>
                  <a:pt x="280" y="496"/>
                  <a:pt x="336" y="432"/>
                </a:cubicBezTo>
                <a:cubicBezTo>
                  <a:pt x="392" y="368"/>
                  <a:pt x="392" y="168"/>
                  <a:pt x="336" y="96"/>
                </a:cubicBezTo>
                <a:cubicBezTo>
                  <a:pt x="280" y="24"/>
                  <a:pt x="56" y="1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819" name="Text Box 67">
            <a:extLst>
              <a:ext uri="{FF2B5EF4-FFF2-40B4-BE49-F238E27FC236}">
                <a16:creationId xmlns:a16="http://schemas.microsoft.com/office/drawing/2014/main" id="{987FC059-E219-8583-F127-FA728E8A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86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graphicFrame>
        <p:nvGraphicFramePr>
          <p:cNvPr id="331093" name="Group 341">
            <a:extLst>
              <a:ext uri="{FF2B5EF4-FFF2-40B4-BE49-F238E27FC236}">
                <a16:creationId xmlns:a16="http://schemas.microsoft.com/office/drawing/2014/main" id="{889699C0-30E4-5C40-E69C-AE953BB6B5E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95400" y="4038600"/>
          <a:ext cx="6248400" cy="27781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1826188519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10546453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426783557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825954843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827542905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81676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state\symbol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67937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47069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11272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63467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88544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44208"/>
                  </a:ext>
                </a:extLst>
              </a:tr>
            </a:tbl>
          </a:graphicData>
        </a:graphic>
      </p:graphicFrame>
      <p:sp>
        <p:nvSpPr>
          <p:cNvPr id="331078" name="Text Box 326">
            <a:extLst>
              <a:ext uri="{FF2B5EF4-FFF2-40B4-BE49-F238E27FC236}">
                <a16:creationId xmlns:a16="http://schemas.microsoft.com/office/drawing/2014/main" id="{5CAC67B4-DA4A-4FAB-C9BE-EBD17397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4945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x S </a:t>
            </a:r>
          </a:p>
        </p:txBody>
      </p:sp>
      <p:sp>
        <p:nvSpPr>
          <p:cNvPr id="331079" name="Text Box 327">
            <a:extLst>
              <a:ext uri="{FF2B5EF4-FFF2-40B4-BE49-F238E27FC236}">
                <a16:creationId xmlns:a16="http://schemas.microsoft.com/office/drawing/2014/main" id="{E6D431B1-2415-BFB3-3A04-88318064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075" y="16002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5</a:t>
            </a:r>
          </a:p>
        </p:txBody>
      </p:sp>
      <p:grpSp>
        <p:nvGrpSpPr>
          <p:cNvPr id="6" name="Group 328">
            <a:extLst>
              <a:ext uri="{FF2B5EF4-FFF2-40B4-BE49-F238E27FC236}">
                <a16:creationId xmlns:a16="http://schemas.microsoft.com/office/drawing/2014/main" id="{07E4D791-8AC0-C12C-8E15-6CAFD80C4A3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676400"/>
            <a:ext cx="762000" cy="396875"/>
            <a:chOff x="2208" y="1056"/>
            <a:chExt cx="480" cy="250"/>
          </a:xfrm>
        </p:grpSpPr>
        <p:sp>
          <p:nvSpPr>
            <p:cNvPr id="23622" name="Text Box 329">
              <a:extLst>
                <a:ext uri="{FF2B5EF4-FFF2-40B4-BE49-F238E27FC236}">
                  <a16:creationId xmlns:a16="http://schemas.microsoft.com/office/drawing/2014/main" id="{C5F57800-7DE8-3397-120F-FADAD2977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56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S</a:t>
              </a:r>
            </a:p>
          </p:txBody>
        </p:sp>
        <p:sp>
          <p:nvSpPr>
            <p:cNvPr id="23623" name="Line 330">
              <a:extLst>
                <a:ext uri="{FF2B5EF4-FFF2-40B4-BE49-F238E27FC236}">
                  <a16:creationId xmlns:a16="http://schemas.microsoft.com/office/drawing/2014/main" id="{D8B9BB23-CB6E-3E9D-BE92-EA158DB7E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8" grpId="0" animBg="1"/>
      <p:bldP spid="330769" grpId="0"/>
      <p:bldP spid="330777" grpId="0" animBg="1"/>
      <p:bldP spid="330778" grpId="0"/>
      <p:bldP spid="330816" grpId="0"/>
      <p:bldP spid="330817" grpId="0"/>
      <p:bldP spid="330819" grpId="0"/>
      <p:bldP spid="330819" grpId="1"/>
      <p:bldP spid="331078" grpId="0" animBg="1"/>
      <p:bldP spid="3310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65DC448-5CE9-B1E2-F010-492D8164A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LR(0) Items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C0F7BBC-9061-A50C-0ED9-33CD5ADCA3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1800"/>
              <a:t> 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686B1AA2-4B47-8CC4-C68C-3F7E05C7D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25650"/>
            <a:ext cx="1295400" cy="10541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0: S’ -&gt; S$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1: S -&gt; x 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2: S -&gt; y</a:t>
            </a:r>
          </a:p>
        </p:txBody>
      </p:sp>
      <p:grpSp>
        <p:nvGrpSpPr>
          <p:cNvPr id="24581" name="Group 5">
            <a:extLst>
              <a:ext uri="{FF2B5EF4-FFF2-40B4-BE49-F238E27FC236}">
                <a16:creationId xmlns:a16="http://schemas.microsoft.com/office/drawing/2014/main" id="{94201C2D-BDD8-8AA2-5593-42CE08022DE4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903413"/>
            <a:ext cx="1893887" cy="1054100"/>
            <a:chOff x="1159" y="798"/>
            <a:chExt cx="1385" cy="664"/>
          </a:xfrm>
        </p:grpSpPr>
        <p:sp>
          <p:nvSpPr>
            <p:cNvPr id="24659" name="Text Box 6">
              <a:extLst>
                <a:ext uri="{FF2B5EF4-FFF2-40B4-BE49-F238E27FC236}">
                  <a16:creationId xmlns:a16="http://schemas.microsoft.com/office/drawing/2014/main" id="{8F32CE80-8564-4330-C4EA-57A8D020C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S’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 S 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-&gt;  x 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-&gt;  y</a:t>
              </a:r>
            </a:p>
          </p:txBody>
        </p:sp>
        <p:sp>
          <p:nvSpPr>
            <p:cNvPr id="24660" name="Text Box 7">
              <a:extLst>
                <a:ext uri="{FF2B5EF4-FFF2-40B4-BE49-F238E27FC236}">
                  <a16:creationId xmlns:a16="http://schemas.microsoft.com/office/drawing/2014/main" id="{E093AAB3-712F-8D75-EC6D-F13FA8BB2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798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24582" name="Group 8">
            <a:extLst>
              <a:ext uri="{FF2B5EF4-FFF2-40B4-BE49-F238E27FC236}">
                <a16:creationId xmlns:a16="http://schemas.microsoft.com/office/drawing/2014/main" id="{91FC7329-8651-8941-30B4-47CE3C4FC1BA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3341688"/>
            <a:ext cx="1911350" cy="396875"/>
            <a:chOff x="1145" y="2430"/>
            <a:chExt cx="1399" cy="250"/>
          </a:xfrm>
        </p:grpSpPr>
        <p:sp>
          <p:nvSpPr>
            <p:cNvPr id="24657" name="Text Box 9">
              <a:extLst>
                <a:ext uri="{FF2B5EF4-FFF2-40B4-BE49-F238E27FC236}">
                  <a16:creationId xmlns:a16="http://schemas.microsoft.com/office/drawing/2014/main" id="{AF5A9D67-35F0-8944-E631-CF63D236B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S’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S  $</a:t>
              </a:r>
            </a:p>
          </p:txBody>
        </p:sp>
        <p:sp>
          <p:nvSpPr>
            <p:cNvPr id="24658" name="Text Box 10">
              <a:extLst>
                <a:ext uri="{FF2B5EF4-FFF2-40B4-BE49-F238E27FC236}">
                  <a16:creationId xmlns:a16="http://schemas.microsoft.com/office/drawing/2014/main" id="{7C3497ED-AA0C-4102-5C37-A96FD29AB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43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grpSp>
        <p:nvGrpSpPr>
          <p:cNvPr id="24583" name="Group 11">
            <a:extLst>
              <a:ext uri="{FF2B5EF4-FFF2-40B4-BE49-F238E27FC236}">
                <a16:creationId xmlns:a16="http://schemas.microsoft.com/office/drawing/2014/main" id="{C254A852-0E99-69E8-C268-B0B854F4E816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2967038"/>
            <a:ext cx="461963" cy="401637"/>
            <a:chOff x="1712" y="1869"/>
            <a:chExt cx="291" cy="253"/>
          </a:xfrm>
        </p:grpSpPr>
        <p:cxnSp>
          <p:nvCxnSpPr>
            <p:cNvPr id="24655" name="AutoShape 12">
              <a:extLst>
                <a:ext uri="{FF2B5EF4-FFF2-40B4-BE49-F238E27FC236}">
                  <a16:creationId xmlns:a16="http://schemas.microsoft.com/office/drawing/2014/main" id="{C8DF6710-B7F6-8096-C4ED-3A22C95E9727}"/>
                </a:ext>
              </a:extLst>
            </p:cNvPr>
            <p:cNvCxnSpPr>
              <a:cxnSpLocks noChangeShapeType="1"/>
              <a:stCxn id="24659" idx="2"/>
              <a:endCxn id="24657" idx="0"/>
            </p:cNvCxnSpPr>
            <p:nvPr/>
          </p:nvCxnSpPr>
          <p:spPr bwMode="auto">
            <a:xfrm>
              <a:off x="1712" y="1869"/>
              <a:ext cx="1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56" name="Text Box 13">
              <a:extLst>
                <a:ext uri="{FF2B5EF4-FFF2-40B4-BE49-F238E27FC236}">
                  <a16:creationId xmlns:a16="http://schemas.microsoft.com/office/drawing/2014/main" id="{5D387278-E913-AFB3-0F0C-51BDB9626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87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S</a:t>
              </a:r>
            </a:p>
          </p:txBody>
        </p:sp>
      </p:grpSp>
      <p:sp>
        <p:nvSpPr>
          <p:cNvPr id="24584" name="Text Box 14">
            <a:extLst>
              <a:ext uri="{FF2B5EF4-FFF2-40B4-BE49-F238E27FC236}">
                <a16:creationId xmlns:a16="http://schemas.microsoft.com/office/drawing/2014/main" id="{0B15FBC8-8379-FBEB-760E-7122B1CC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33575"/>
            <a:ext cx="1524000" cy="1149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x  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 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y</a:t>
            </a:r>
          </a:p>
        </p:txBody>
      </p:sp>
      <p:sp>
        <p:nvSpPr>
          <p:cNvPr id="24585" name="Text Box 15">
            <a:extLst>
              <a:ext uri="{FF2B5EF4-FFF2-40B4-BE49-F238E27FC236}">
                <a16:creationId xmlns:a16="http://schemas.microsoft.com/office/drawing/2014/main" id="{A5A21DE5-F158-0E94-7116-23F3C2D35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1584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2</a:t>
            </a:r>
          </a:p>
        </p:txBody>
      </p:sp>
      <p:grpSp>
        <p:nvGrpSpPr>
          <p:cNvPr id="24586" name="Group 16">
            <a:extLst>
              <a:ext uri="{FF2B5EF4-FFF2-40B4-BE49-F238E27FC236}">
                <a16:creationId xmlns:a16="http://schemas.microsoft.com/office/drawing/2014/main" id="{9BA1CE5F-3843-41F8-629A-75FF319BA0F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676400"/>
            <a:ext cx="762000" cy="396875"/>
            <a:chOff x="2208" y="1056"/>
            <a:chExt cx="480" cy="250"/>
          </a:xfrm>
        </p:grpSpPr>
        <p:sp>
          <p:nvSpPr>
            <p:cNvPr id="24653" name="Text Box 17">
              <a:extLst>
                <a:ext uri="{FF2B5EF4-FFF2-40B4-BE49-F238E27FC236}">
                  <a16:creationId xmlns:a16="http://schemas.microsoft.com/office/drawing/2014/main" id="{62728E8C-0105-AC60-B02A-2B0B3D390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1056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x</a:t>
              </a:r>
            </a:p>
          </p:txBody>
        </p:sp>
        <p:sp>
          <p:nvSpPr>
            <p:cNvPr id="24654" name="Line 18">
              <a:extLst>
                <a:ext uri="{FF2B5EF4-FFF2-40B4-BE49-F238E27FC236}">
                  <a16:creationId xmlns:a16="http://schemas.microsoft.com/office/drawing/2014/main" id="{9D2EF2CF-65C0-8CCC-763D-41242B66A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7" name="Text Box 19">
            <a:extLst>
              <a:ext uri="{FF2B5EF4-FFF2-40B4-BE49-F238E27FC236}">
                <a16:creationId xmlns:a16="http://schemas.microsoft.com/office/drawing/2014/main" id="{88DC3825-5D84-7EA7-D0F3-E85E6E931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0520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S -&gt; y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</p:txBody>
      </p:sp>
      <p:sp>
        <p:nvSpPr>
          <p:cNvPr id="24588" name="Text Box 20">
            <a:extLst>
              <a:ext uri="{FF2B5EF4-FFF2-40B4-BE49-F238E27FC236}">
                <a16:creationId xmlns:a16="http://schemas.microsoft.com/office/drawing/2014/main" id="{74C0426B-1ACE-80C0-466C-C29931747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24589" name="Line 21">
            <a:extLst>
              <a:ext uri="{FF2B5EF4-FFF2-40B4-BE49-F238E27FC236}">
                <a16:creationId xmlns:a16="http://schemas.microsoft.com/office/drawing/2014/main" id="{0519BEC6-1956-04DE-AA87-6265F80CB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762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4590" name="AutoShape 22">
            <a:extLst>
              <a:ext uri="{FF2B5EF4-FFF2-40B4-BE49-F238E27FC236}">
                <a16:creationId xmlns:a16="http://schemas.microsoft.com/office/drawing/2014/main" id="{2AE1A1E9-1BAB-6F17-40BD-E7E77007AB80}"/>
              </a:ext>
            </a:extLst>
          </p:cNvPr>
          <p:cNvCxnSpPr>
            <a:cxnSpLocks noChangeShapeType="1"/>
            <a:stCxn id="24584" idx="2"/>
            <a:endCxn id="24587" idx="0"/>
          </p:cNvCxnSpPr>
          <p:nvPr/>
        </p:nvCxnSpPr>
        <p:spPr bwMode="auto">
          <a:xfrm>
            <a:off x="5029200" y="3092450"/>
            <a:ext cx="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Text Box 23">
            <a:extLst>
              <a:ext uri="{FF2B5EF4-FFF2-40B4-BE49-F238E27FC236}">
                <a16:creationId xmlns:a16="http://schemas.microsoft.com/office/drawing/2014/main" id="{C70090F0-F79E-B983-F0F6-D23351DE6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48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y</a:t>
            </a:r>
          </a:p>
        </p:txBody>
      </p:sp>
      <p:sp>
        <p:nvSpPr>
          <p:cNvPr id="24592" name="Text Box 24">
            <a:extLst>
              <a:ext uri="{FF2B5EF4-FFF2-40B4-BE49-F238E27FC236}">
                <a16:creationId xmlns:a16="http://schemas.microsoft.com/office/drawing/2014/main" id="{01547063-9864-C35C-0F68-31654E7FC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19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y</a:t>
            </a:r>
          </a:p>
        </p:txBody>
      </p:sp>
      <p:sp>
        <p:nvSpPr>
          <p:cNvPr id="24593" name="Freeform 25">
            <a:extLst>
              <a:ext uri="{FF2B5EF4-FFF2-40B4-BE49-F238E27FC236}">
                <a16:creationId xmlns:a16="http://schemas.microsoft.com/office/drawing/2014/main" id="{8C0CC9ED-55B7-C131-5F7C-B2D29D4A8581}"/>
              </a:ext>
            </a:extLst>
          </p:cNvPr>
          <p:cNvSpPr>
            <a:spLocks/>
          </p:cNvSpPr>
          <p:nvPr/>
        </p:nvSpPr>
        <p:spPr bwMode="auto">
          <a:xfrm>
            <a:off x="5791200" y="2260600"/>
            <a:ext cx="622300" cy="787400"/>
          </a:xfrm>
          <a:custGeom>
            <a:avLst/>
            <a:gdLst>
              <a:gd name="T0" fmla="*/ 0 w 392"/>
              <a:gd name="T1" fmla="*/ 2147483647 h 496"/>
              <a:gd name="T2" fmla="*/ 2147483647 w 392"/>
              <a:gd name="T3" fmla="*/ 2147483647 h 496"/>
              <a:gd name="T4" fmla="*/ 2147483647 w 392"/>
              <a:gd name="T5" fmla="*/ 2147483647 h 496"/>
              <a:gd name="T6" fmla="*/ 0 w 392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496"/>
              <a:gd name="T14" fmla="*/ 392 w 392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496">
                <a:moveTo>
                  <a:pt x="0" y="480"/>
                </a:moveTo>
                <a:cubicBezTo>
                  <a:pt x="140" y="488"/>
                  <a:pt x="280" y="496"/>
                  <a:pt x="336" y="432"/>
                </a:cubicBezTo>
                <a:cubicBezTo>
                  <a:pt x="392" y="368"/>
                  <a:pt x="392" y="168"/>
                  <a:pt x="336" y="96"/>
                </a:cubicBezTo>
                <a:cubicBezTo>
                  <a:pt x="280" y="24"/>
                  <a:pt x="56" y="1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Text Box 26">
            <a:extLst>
              <a:ext uri="{FF2B5EF4-FFF2-40B4-BE49-F238E27FC236}">
                <a16:creationId xmlns:a16="http://schemas.microsoft.com/office/drawing/2014/main" id="{F20A290B-E4C0-4C25-4B40-134E02C1B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86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graphicFrame>
        <p:nvGraphicFramePr>
          <p:cNvPr id="381979" name="Group 27">
            <a:extLst>
              <a:ext uri="{FF2B5EF4-FFF2-40B4-BE49-F238E27FC236}">
                <a16:creationId xmlns:a16="http://schemas.microsoft.com/office/drawing/2014/main" id="{4463C9C6-D132-32B6-CA62-9CDFFC17B96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6200" y="4038600"/>
          <a:ext cx="6248400" cy="27781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4149707778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19494331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320782043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923686118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15269531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24121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state\symbol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517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803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50114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719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0794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477469"/>
                  </a:ext>
                </a:extLst>
              </a:tr>
            </a:tbl>
          </a:graphicData>
        </a:graphic>
      </p:graphicFrame>
      <p:sp>
        <p:nvSpPr>
          <p:cNvPr id="24643" name="Text Box 75">
            <a:extLst>
              <a:ext uri="{FF2B5EF4-FFF2-40B4-BE49-F238E27FC236}">
                <a16:creationId xmlns:a16="http://schemas.microsoft.com/office/drawing/2014/main" id="{12B2BBF5-BD22-C9EB-08A6-2D9DD645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4945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x S </a:t>
            </a:r>
          </a:p>
        </p:txBody>
      </p:sp>
      <p:sp>
        <p:nvSpPr>
          <p:cNvPr id="24644" name="Text Box 76">
            <a:extLst>
              <a:ext uri="{FF2B5EF4-FFF2-40B4-BE49-F238E27FC236}">
                <a16:creationId xmlns:a16="http://schemas.microsoft.com/office/drawing/2014/main" id="{D0E3FFE3-8DF5-F0A4-2CD9-1ACD03E27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075" y="16002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5</a:t>
            </a:r>
          </a:p>
        </p:txBody>
      </p:sp>
      <p:grpSp>
        <p:nvGrpSpPr>
          <p:cNvPr id="24645" name="Group 77">
            <a:extLst>
              <a:ext uri="{FF2B5EF4-FFF2-40B4-BE49-F238E27FC236}">
                <a16:creationId xmlns:a16="http://schemas.microsoft.com/office/drawing/2014/main" id="{99AE705E-D5F1-2261-F4D9-0C4F88BF93A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676400"/>
            <a:ext cx="762000" cy="396875"/>
            <a:chOff x="2208" y="1056"/>
            <a:chExt cx="480" cy="250"/>
          </a:xfrm>
        </p:grpSpPr>
        <p:sp>
          <p:nvSpPr>
            <p:cNvPr id="24651" name="Text Box 78">
              <a:extLst>
                <a:ext uri="{FF2B5EF4-FFF2-40B4-BE49-F238E27FC236}">
                  <a16:creationId xmlns:a16="http://schemas.microsoft.com/office/drawing/2014/main" id="{3136614D-1158-97A4-E8C7-FF0CBB49F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56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S</a:t>
              </a:r>
            </a:p>
          </p:txBody>
        </p:sp>
        <p:sp>
          <p:nvSpPr>
            <p:cNvPr id="24652" name="Line 79">
              <a:extLst>
                <a:ext uri="{FF2B5EF4-FFF2-40B4-BE49-F238E27FC236}">
                  <a16:creationId xmlns:a16="http://schemas.microsoft.com/office/drawing/2014/main" id="{97E1C14C-6862-6B94-252C-8A6084950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46" name="Line 80">
            <a:extLst>
              <a:ext uri="{FF2B5EF4-FFF2-40B4-BE49-F238E27FC236}">
                <a16:creationId xmlns:a16="http://schemas.microsoft.com/office/drawing/2014/main" id="{CE559239-7557-95A7-2F27-32484B97D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90800"/>
            <a:ext cx="0" cy="403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7" name="Line 81">
            <a:extLst>
              <a:ext uri="{FF2B5EF4-FFF2-40B4-BE49-F238E27FC236}">
                <a16:creationId xmlns:a16="http://schemas.microsoft.com/office/drawing/2014/main" id="{04C072C5-EDE4-1C05-CB36-CDD6EEEEB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90800"/>
            <a:ext cx="2209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8" name="Text Box 82">
            <a:extLst>
              <a:ext uri="{FF2B5EF4-FFF2-40B4-BE49-F238E27FC236}">
                <a16:creationId xmlns:a16="http://schemas.microsoft.com/office/drawing/2014/main" id="{FBA146BF-E4E5-2A71-6B56-A44446371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727325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Comic Sans MS" panose="030F0902030302020204" pitchFamily="66" charset="0"/>
              </a:rPr>
              <a:t>x x y</a:t>
            </a:r>
          </a:p>
        </p:txBody>
      </p:sp>
      <p:sp>
        <p:nvSpPr>
          <p:cNvPr id="24649" name="Text Box 83">
            <a:extLst>
              <a:ext uri="{FF2B5EF4-FFF2-40B4-BE49-F238E27FC236}">
                <a16:creationId xmlns:a16="http://schemas.microsoft.com/office/drawing/2014/main" id="{D369839C-3C7F-928E-F45B-27AB4CFE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60725"/>
            <a:ext cx="1371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Comic Sans MS" panose="030F0902030302020204" pitchFamily="66" charset="0"/>
              </a:rPr>
              <a:t>1</a:t>
            </a:r>
          </a:p>
          <a:p>
            <a:r>
              <a:rPr lang="en-US" altLang="zh-CN" sz="2000">
                <a:latin typeface="Comic Sans MS" panose="030F0902030302020204" pitchFamily="66" charset="0"/>
              </a:rPr>
              <a:t>1, 2</a:t>
            </a:r>
          </a:p>
          <a:p>
            <a:r>
              <a:rPr lang="en-US" altLang="zh-CN" sz="2000">
                <a:latin typeface="Comic Sans MS" panose="030F0902030302020204" pitchFamily="66" charset="0"/>
              </a:rPr>
              <a:t>1, 2, 2</a:t>
            </a:r>
          </a:p>
          <a:p>
            <a:r>
              <a:rPr lang="en-US" altLang="zh-CN" sz="2000">
                <a:latin typeface="Comic Sans MS" panose="030F0902030302020204" pitchFamily="66" charset="0"/>
              </a:rPr>
              <a:t>1, 2, 2, 3</a:t>
            </a:r>
          </a:p>
          <a:p>
            <a:r>
              <a:rPr lang="en-US" altLang="zh-CN" sz="2000">
                <a:latin typeface="Comic Sans MS" panose="030F0902030302020204" pitchFamily="66" charset="0"/>
              </a:rPr>
              <a:t>1, 2, 2, 5</a:t>
            </a:r>
          </a:p>
          <a:p>
            <a:r>
              <a:rPr lang="en-US" altLang="zh-CN" sz="2000">
                <a:latin typeface="Comic Sans MS" panose="030F0902030302020204" pitchFamily="66" charset="0"/>
              </a:rPr>
              <a:t>1, 2, 5</a:t>
            </a:r>
          </a:p>
          <a:p>
            <a:r>
              <a:rPr lang="en-US" altLang="zh-CN" sz="2000">
                <a:latin typeface="Comic Sans MS" panose="030F0902030302020204" pitchFamily="66" charset="0"/>
              </a:rPr>
              <a:t>1, 4</a:t>
            </a:r>
          </a:p>
          <a:p>
            <a:r>
              <a:rPr lang="en-US" altLang="zh-CN" sz="2000">
                <a:latin typeface="Comic Sans MS" panose="030F0902030302020204" pitchFamily="66" charset="0"/>
              </a:rPr>
              <a:t>accept</a:t>
            </a:r>
          </a:p>
        </p:txBody>
      </p:sp>
      <p:sp>
        <p:nvSpPr>
          <p:cNvPr id="24650" name="Text Box 84">
            <a:extLst>
              <a:ext uri="{FF2B5EF4-FFF2-40B4-BE49-F238E27FC236}">
                <a16:creationId xmlns:a16="http://schemas.microsoft.com/office/drawing/2014/main" id="{B6384753-20AF-62D4-5DD2-A42711461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60725"/>
            <a:ext cx="12954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itchFamily="2" charset="0"/>
              <a:buChar char=""/>
            </a:pPr>
            <a:r>
              <a:rPr lang="en-US" altLang="zh-CN" sz="2000">
                <a:latin typeface="Comic Sans MS" panose="030F0902030302020204" pitchFamily="66" charset="0"/>
              </a:rPr>
              <a:t> x x y $</a:t>
            </a:r>
          </a:p>
          <a:p>
            <a:pPr>
              <a:buFont typeface="Wingdings 2" pitchFamily="2" charset="0"/>
              <a:buChar char=""/>
            </a:pPr>
            <a:r>
              <a:rPr lang="en-US" altLang="zh-CN" sz="2000">
                <a:latin typeface="Comic Sans MS" panose="030F0902030302020204" pitchFamily="66" charset="0"/>
              </a:rPr>
              <a:t> x y $</a:t>
            </a:r>
          </a:p>
          <a:p>
            <a:pPr>
              <a:buFont typeface="Wingdings 2" pitchFamily="2" charset="0"/>
              <a:buChar char=""/>
            </a:pPr>
            <a:r>
              <a:rPr lang="en-US" altLang="zh-CN" sz="2000">
                <a:latin typeface="Comic Sans MS" panose="030F0902030302020204" pitchFamily="66" charset="0"/>
              </a:rPr>
              <a:t> y $</a:t>
            </a:r>
          </a:p>
          <a:p>
            <a:pPr>
              <a:buFont typeface="Wingdings 2" pitchFamily="2" charset="0"/>
              <a:buChar char=""/>
            </a:pPr>
            <a:r>
              <a:rPr lang="en-US" altLang="zh-CN" sz="2000">
                <a:latin typeface="Comic Sans MS" panose="030F0902030302020204" pitchFamily="66" charset="0"/>
              </a:rPr>
              <a:t> $</a:t>
            </a:r>
          </a:p>
          <a:p>
            <a:pPr>
              <a:buFont typeface="Wingdings 2" pitchFamily="2" charset="0"/>
              <a:buChar char=""/>
            </a:pPr>
            <a:r>
              <a:rPr lang="en-US" altLang="zh-CN" sz="2000">
                <a:latin typeface="Comic Sans MS" panose="030F0902030302020204" pitchFamily="66" charset="0"/>
              </a:rPr>
              <a:t> $</a:t>
            </a:r>
          </a:p>
          <a:p>
            <a:pPr>
              <a:buFont typeface="Wingdings 2" pitchFamily="2" charset="0"/>
              <a:buChar char=""/>
            </a:pPr>
            <a:r>
              <a:rPr lang="en-US" altLang="zh-CN" sz="2000">
                <a:latin typeface="Comic Sans MS" panose="030F0902030302020204" pitchFamily="66" charset="0"/>
              </a:rPr>
              <a:t> $</a:t>
            </a:r>
          </a:p>
          <a:p>
            <a:pPr>
              <a:buFont typeface="Wingdings 2" pitchFamily="2" charset="0"/>
              <a:buChar char=""/>
            </a:pPr>
            <a:r>
              <a:rPr lang="en-US" altLang="zh-CN" sz="2000">
                <a:latin typeface="Comic Sans MS" panose="030F0902030302020204" pitchFamily="66" charset="0"/>
              </a:rPr>
              <a:t> $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20CEA9F-99AD-3112-5A46-310FC48EC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28B7F70-BB1F-90B4-F9D7-44D783F5D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/>
              <a:t> 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B4B21CA8-2605-3EDC-5B86-B3A1873C1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25650"/>
            <a:ext cx="1295400" cy="17843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0: S’ -&gt; S$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1: S -&gt; (L)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2: S -&gt; x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3: L -&gt; 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4: L -&gt; L, 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5695879-9BC8-2C8D-1E1F-9AB4F2ABA9EE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903413"/>
            <a:ext cx="1893887" cy="1054100"/>
            <a:chOff x="1159" y="798"/>
            <a:chExt cx="1385" cy="664"/>
          </a:xfrm>
        </p:grpSpPr>
        <p:sp>
          <p:nvSpPr>
            <p:cNvPr id="25649" name="Text Box 6">
              <a:extLst>
                <a:ext uri="{FF2B5EF4-FFF2-40B4-BE49-F238E27FC236}">
                  <a16:creationId xmlns:a16="http://schemas.microsoft.com/office/drawing/2014/main" id="{367DA434-4ACB-C8B7-9A16-054DC530A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-&gt;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 S 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-&gt;  (L)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-&gt;  x</a:t>
              </a:r>
            </a:p>
          </p:txBody>
        </p:sp>
        <p:sp>
          <p:nvSpPr>
            <p:cNvPr id="25650" name="Text Box 7">
              <a:extLst>
                <a:ext uri="{FF2B5EF4-FFF2-40B4-BE49-F238E27FC236}">
                  <a16:creationId xmlns:a16="http://schemas.microsoft.com/office/drawing/2014/main" id="{1F775C79-FE5F-6A27-4F15-36DF2E243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798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EDA863F-0C74-9852-EA3B-F1897A67E24E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3341688"/>
            <a:ext cx="1911350" cy="396875"/>
            <a:chOff x="1145" y="2430"/>
            <a:chExt cx="1399" cy="250"/>
          </a:xfrm>
        </p:grpSpPr>
        <p:sp>
          <p:nvSpPr>
            <p:cNvPr id="25647" name="Text Box 9">
              <a:extLst>
                <a:ext uri="{FF2B5EF4-FFF2-40B4-BE49-F238E27FC236}">
                  <a16:creationId xmlns:a16="http://schemas.microsoft.com/office/drawing/2014/main" id="{3F04CDAE-BBD7-504F-205D-9CF41592C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-&gt;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 $</a:t>
              </a:r>
            </a:p>
          </p:txBody>
        </p:sp>
        <p:sp>
          <p:nvSpPr>
            <p:cNvPr id="25648" name="Text Box 10">
              <a:extLst>
                <a:ext uri="{FF2B5EF4-FFF2-40B4-BE49-F238E27FC236}">
                  <a16:creationId xmlns:a16="http://schemas.microsoft.com/office/drawing/2014/main" id="{5A58732A-7590-8D2F-40B3-F41ACC99B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43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F030E13C-6018-3E43-5BAF-23E74D498608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2967038"/>
            <a:ext cx="461963" cy="401637"/>
            <a:chOff x="1712" y="1869"/>
            <a:chExt cx="291" cy="253"/>
          </a:xfrm>
        </p:grpSpPr>
        <p:cxnSp>
          <p:nvCxnSpPr>
            <p:cNvPr id="25645" name="AutoShape 12">
              <a:extLst>
                <a:ext uri="{FF2B5EF4-FFF2-40B4-BE49-F238E27FC236}">
                  <a16:creationId xmlns:a16="http://schemas.microsoft.com/office/drawing/2014/main" id="{5A62D56C-482F-576E-B5C3-A3457F9A55A0}"/>
                </a:ext>
              </a:extLst>
            </p:cNvPr>
            <p:cNvCxnSpPr>
              <a:cxnSpLocks noChangeShapeType="1"/>
              <a:stCxn id="25649" idx="2"/>
              <a:endCxn id="25647" idx="0"/>
            </p:cNvCxnSpPr>
            <p:nvPr/>
          </p:nvCxnSpPr>
          <p:spPr bwMode="auto">
            <a:xfrm>
              <a:off x="1712" y="1869"/>
              <a:ext cx="1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6" name="Text Box 13">
              <a:extLst>
                <a:ext uri="{FF2B5EF4-FFF2-40B4-BE49-F238E27FC236}">
                  <a16:creationId xmlns:a16="http://schemas.microsoft.com/office/drawing/2014/main" id="{45F3F0E0-2DB4-2424-BB9C-F3BB7FE4C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87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S</a:t>
              </a:r>
            </a:p>
          </p:txBody>
        </p:sp>
      </p:grpSp>
      <p:sp>
        <p:nvSpPr>
          <p:cNvPr id="376846" name="Text Box 14">
            <a:extLst>
              <a:ext uri="{FF2B5EF4-FFF2-40B4-BE49-F238E27FC236}">
                <a16:creationId xmlns:a16="http://schemas.microsoft.com/office/drawing/2014/main" id="{4B9C8EC0-0BC1-F7C7-4759-7FE8C97C5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33575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  </a:t>
            </a:r>
          </a:p>
        </p:txBody>
      </p:sp>
      <p:sp>
        <p:nvSpPr>
          <p:cNvPr id="376847" name="Text Box 15">
            <a:extLst>
              <a:ext uri="{FF2B5EF4-FFF2-40B4-BE49-F238E27FC236}">
                <a16:creationId xmlns:a16="http://schemas.microsoft.com/office/drawing/2014/main" id="{1148C285-3B3A-A16F-FDD7-3D0690138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1584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2</a:t>
            </a: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2F4913FE-10EE-656C-CA2E-AD1AC658A58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676400"/>
            <a:ext cx="762000" cy="396875"/>
            <a:chOff x="2208" y="1056"/>
            <a:chExt cx="480" cy="250"/>
          </a:xfrm>
        </p:grpSpPr>
        <p:sp>
          <p:nvSpPr>
            <p:cNvPr id="25643" name="Text Box 17">
              <a:extLst>
                <a:ext uri="{FF2B5EF4-FFF2-40B4-BE49-F238E27FC236}">
                  <a16:creationId xmlns:a16="http://schemas.microsoft.com/office/drawing/2014/main" id="{AAFF0637-7347-D522-0E33-A17C6AD81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1056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x</a:t>
              </a:r>
            </a:p>
          </p:txBody>
        </p:sp>
        <p:sp>
          <p:nvSpPr>
            <p:cNvPr id="25644" name="Line 18">
              <a:extLst>
                <a:ext uri="{FF2B5EF4-FFF2-40B4-BE49-F238E27FC236}">
                  <a16:creationId xmlns:a16="http://schemas.microsoft.com/office/drawing/2014/main" id="{88CB06B3-E4BA-F200-53B7-F56FCDD9D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6851" name="Text Box 19">
            <a:extLst>
              <a:ext uri="{FF2B5EF4-FFF2-40B4-BE49-F238E27FC236}">
                <a16:creationId xmlns:a16="http://schemas.microsoft.com/office/drawing/2014/main" id="{E36ED238-6A0C-5A73-232E-33DD61CA9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619375"/>
            <a:ext cx="1524000" cy="1943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( L)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L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L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L, 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(L)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</a:t>
            </a:r>
          </a:p>
        </p:txBody>
      </p:sp>
      <p:sp>
        <p:nvSpPr>
          <p:cNvPr id="376852" name="Text Box 20">
            <a:extLst>
              <a:ext uri="{FF2B5EF4-FFF2-40B4-BE49-F238E27FC236}">
                <a16:creationId xmlns:a16="http://schemas.microsoft.com/office/drawing/2014/main" id="{4E05CE5A-7394-A053-0519-BF3717A38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22701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376853" name="Text Box 21">
            <a:extLst>
              <a:ext uri="{FF2B5EF4-FFF2-40B4-BE49-F238E27FC236}">
                <a16:creationId xmlns:a16="http://schemas.microsoft.com/office/drawing/2014/main" id="{9DFE630E-773E-F3F1-DC42-491C556A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2422525"/>
            <a:ext cx="277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(</a:t>
            </a:r>
          </a:p>
        </p:txBody>
      </p:sp>
      <p:sp>
        <p:nvSpPr>
          <p:cNvPr id="376854" name="Line 22">
            <a:extLst>
              <a:ext uri="{FF2B5EF4-FFF2-40B4-BE49-F238E27FC236}">
                <a16:creationId xmlns:a16="http://schemas.microsoft.com/office/drawing/2014/main" id="{AE31830B-1DE3-9EA8-401D-E64EEF702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55" name="Text Box 23">
            <a:extLst>
              <a:ext uri="{FF2B5EF4-FFF2-40B4-BE49-F238E27FC236}">
                <a16:creationId xmlns:a16="http://schemas.microsoft.com/office/drawing/2014/main" id="{E753F12B-C086-D46F-5165-96B1FDE54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7840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L -&gt; S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 </a:t>
            </a:r>
          </a:p>
        </p:txBody>
      </p:sp>
      <p:sp>
        <p:nvSpPr>
          <p:cNvPr id="376856" name="Text Box 24">
            <a:extLst>
              <a:ext uri="{FF2B5EF4-FFF2-40B4-BE49-F238E27FC236}">
                <a16:creationId xmlns:a16="http://schemas.microsoft.com/office/drawing/2014/main" id="{F61F9007-D462-1BAD-D4A1-3FB5E0DEB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4632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7</a:t>
            </a:r>
          </a:p>
        </p:txBody>
      </p:sp>
      <p:cxnSp>
        <p:nvCxnSpPr>
          <p:cNvPr id="376857" name="AutoShape 25">
            <a:extLst>
              <a:ext uri="{FF2B5EF4-FFF2-40B4-BE49-F238E27FC236}">
                <a16:creationId xmlns:a16="http://schemas.microsoft.com/office/drawing/2014/main" id="{354E708E-BC95-C6CE-0020-401480970F54}"/>
              </a:ext>
            </a:extLst>
          </p:cNvPr>
          <p:cNvCxnSpPr>
            <a:cxnSpLocks noChangeShapeType="1"/>
            <a:stCxn id="376851" idx="2"/>
            <a:endCxn id="376855" idx="0"/>
          </p:cNvCxnSpPr>
          <p:nvPr/>
        </p:nvCxnSpPr>
        <p:spPr bwMode="auto">
          <a:xfrm>
            <a:off x="5029200" y="4572000"/>
            <a:ext cx="0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6858" name="Text Box 26">
            <a:extLst>
              <a:ext uri="{FF2B5EF4-FFF2-40B4-BE49-F238E27FC236}">
                <a16:creationId xmlns:a16="http://schemas.microsoft.com/office/drawing/2014/main" id="{62529A23-D2E6-3C09-EEFF-7B6EDAF44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638" y="45720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S</a:t>
            </a:r>
          </a:p>
        </p:txBody>
      </p:sp>
      <p:sp>
        <p:nvSpPr>
          <p:cNvPr id="376859" name="Freeform 27">
            <a:extLst>
              <a:ext uri="{FF2B5EF4-FFF2-40B4-BE49-F238E27FC236}">
                <a16:creationId xmlns:a16="http://schemas.microsoft.com/office/drawing/2014/main" id="{C07451CD-0BC0-2615-66EF-779F9A9865AB}"/>
              </a:ext>
            </a:extLst>
          </p:cNvPr>
          <p:cNvSpPr>
            <a:spLocks/>
          </p:cNvSpPr>
          <p:nvPr/>
        </p:nvSpPr>
        <p:spPr bwMode="auto">
          <a:xfrm>
            <a:off x="3835400" y="3429000"/>
            <a:ext cx="431800" cy="762000"/>
          </a:xfrm>
          <a:custGeom>
            <a:avLst/>
            <a:gdLst>
              <a:gd name="T0" fmla="*/ 2147483647 w 272"/>
              <a:gd name="T1" fmla="*/ 2147483647 h 480"/>
              <a:gd name="T2" fmla="*/ 2147483647 w 272"/>
              <a:gd name="T3" fmla="*/ 2147483647 h 480"/>
              <a:gd name="T4" fmla="*/ 2147483647 w 272"/>
              <a:gd name="T5" fmla="*/ 2147483647 h 480"/>
              <a:gd name="T6" fmla="*/ 2147483647 w 272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480"/>
              <a:gd name="T14" fmla="*/ 272 w 2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480">
                <a:moveTo>
                  <a:pt x="272" y="432"/>
                </a:moveTo>
                <a:cubicBezTo>
                  <a:pt x="196" y="456"/>
                  <a:pt x="120" y="480"/>
                  <a:pt x="80" y="432"/>
                </a:cubicBezTo>
                <a:cubicBezTo>
                  <a:pt x="40" y="384"/>
                  <a:pt x="0" y="216"/>
                  <a:pt x="32" y="144"/>
                </a:cubicBezTo>
                <a:cubicBezTo>
                  <a:pt x="64" y="72"/>
                  <a:pt x="168" y="36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60" name="Text Box 28">
            <a:extLst>
              <a:ext uri="{FF2B5EF4-FFF2-40B4-BE49-F238E27FC236}">
                <a16:creationId xmlns:a16="http://schemas.microsoft.com/office/drawing/2014/main" id="{F9180FDE-20AA-6199-8267-DC8A969A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65525"/>
            <a:ext cx="277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(</a:t>
            </a:r>
          </a:p>
        </p:txBody>
      </p:sp>
      <p:sp>
        <p:nvSpPr>
          <p:cNvPr id="376861" name="Text Box 29">
            <a:extLst>
              <a:ext uri="{FF2B5EF4-FFF2-40B4-BE49-F238E27FC236}">
                <a16:creationId xmlns:a16="http://schemas.microsoft.com/office/drawing/2014/main" id="{0309157D-248C-093A-D4C2-686C71EEC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701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cxnSp>
        <p:nvCxnSpPr>
          <p:cNvPr id="376862" name="AutoShape 30">
            <a:extLst>
              <a:ext uri="{FF2B5EF4-FFF2-40B4-BE49-F238E27FC236}">
                <a16:creationId xmlns:a16="http://schemas.microsoft.com/office/drawing/2014/main" id="{BAD77C50-F2AC-884A-8577-E2E1ED520CD4}"/>
              </a:ext>
            </a:extLst>
          </p:cNvPr>
          <p:cNvCxnSpPr>
            <a:cxnSpLocks noChangeShapeType="1"/>
            <a:stCxn id="376851" idx="0"/>
            <a:endCxn id="376846" idx="2"/>
          </p:cNvCxnSpPr>
          <p:nvPr/>
        </p:nvCxnSpPr>
        <p:spPr bwMode="auto">
          <a:xfrm flipV="1">
            <a:off x="5029200" y="2298700"/>
            <a:ext cx="0" cy="31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6863" name="Text Box 31">
            <a:extLst>
              <a:ext uri="{FF2B5EF4-FFF2-40B4-BE49-F238E27FC236}">
                <a16:creationId xmlns:a16="http://schemas.microsoft.com/office/drawing/2014/main" id="{9C476BDA-43E2-0C24-1EFE-EF6FAD83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971925"/>
            <a:ext cx="1524000" cy="600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(L  ) L -&gt; L </a:t>
            </a:r>
            <a:r>
              <a:rPr lang="en-US" altLang="zh-CN"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, S</a:t>
            </a:r>
          </a:p>
        </p:txBody>
      </p:sp>
      <p:sp>
        <p:nvSpPr>
          <p:cNvPr id="376864" name="Text Box 32">
            <a:extLst>
              <a:ext uri="{FF2B5EF4-FFF2-40B4-BE49-F238E27FC236}">
                <a16:creationId xmlns:a16="http://schemas.microsoft.com/office/drawing/2014/main" id="{EC3D6749-E426-CDF0-EBF9-68174517F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97840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-&gt; (L)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 </a:t>
            </a:r>
          </a:p>
        </p:txBody>
      </p:sp>
      <p:sp>
        <p:nvSpPr>
          <p:cNvPr id="376865" name="Text Box 33">
            <a:extLst>
              <a:ext uri="{FF2B5EF4-FFF2-40B4-BE49-F238E27FC236}">
                <a16:creationId xmlns:a16="http://schemas.microsoft.com/office/drawing/2014/main" id="{DE0157D5-6563-BBC0-F752-E0691976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05000"/>
            <a:ext cx="1524000" cy="1149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L -&gt; L,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 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(L)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</a:t>
            </a:r>
          </a:p>
        </p:txBody>
      </p:sp>
      <p:sp>
        <p:nvSpPr>
          <p:cNvPr id="376866" name="Text Box 34">
            <a:extLst>
              <a:ext uri="{FF2B5EF4-FFF2-40B4-BE49-F238E27FC236}">
                <a16:creationId xmlns:a16="http://schemas.microsoft.com/office/drawing/2014/main" id="{86EE42C9-4A83-5CC4-238F-BEE50BDD8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5280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L -&gt; L, S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 </a:t>
            </a:r>
          </a:p>
        </p:txBody>
      </p:sp>
      <p:sp>
        <p:nvSpPr>
          <p:cNvPr id="376867" name="Text Box 35">
            <a:extLst>
              <a:ext uri="{FF2B5EF4-FFF2-40B4-BE49-F238E27FC236}">
                <a16:creationId xmlns:a16="http://schemas.microsoft.com/office/drawing/2014/main" id="{A173E423-6284-6DE1-195B-1A3AE85B3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5081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8</a:t>
            </a:r>
          </a:p>
        </p:txBody>
      </p:sp>
      <p:sp>
        <p:nvSpPr>
          <p:cNvPr id="376868" name="Text Box 36">
            <a:extLst>
              <a:ext uri="{FF2B5EF4-FFF2-40B4-BE49-F238E27FC236}">
                <a16:creationId xmlns:a16="http://schemas.microsoft.com/office/drawing/2014/main" id="{588F6A5E-1C4A-9AE9-FBBA-532F64D33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8956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9</a:t>
            </a:r>
          </a:p>
        </p:txBody>
      </p:sp>
      <p:sp>
        <p:nvSpPr>
          <p:cNvPr id="376869" name="Text Box 37">
            <a:extLst>
              <a:ext uri="{FF2B5EF4-FFF2-40B4-BE49-F238E27FC236}">
                <a16:creationId xmlns:a16="http://schemas.microsoft.com/office/drawing/2014/main" id="{1FA24D3A-63BB-BDE4-4E77-B6C6DFC4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9624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5</a:t>
            </a:r>
          </a:p>
        </p:txBody>
      </p:sp>
      <p:sp>
        <p:nvSpPr>
          <p:cNvPr id="376870" name="Text Box 38">
            <a:extLst>
              <a:ext uri="{FF2B5EF4-FFF2-40B4-BE49-F238E27FC236}">
                <a16:creationId xmlns:a16="http://schemas.microsoft.com/office/drawing/2014/main" id="{C5BE096B-B33C-D2D6-5475-08082F2F8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475" y="49371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6</a:t>
            </a:r>
          </a:p>
        </p:txBody>
      </p:sp>
      <p:sp>
        <p:nvSpPr>
          <p:cNvPr id="376871" name="Line 39">
            <a:extLst>
              <a:ext uri="{FF2B5EF4-FFF2-40B4-BE49-F238E27FC236}">
                <a16:creationId xmlns:a16="http://schemas.microsoft.com/office/drawing/2014/main" id="{FEBA91B9-13CA-6B0E-3087-CAA804AA8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38" y="4343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72" name="Line 40">
            <a:extLst>
              <a:ext uri="{FF2B5EF4-FFF2-40B4-BE49-F238E27FC236}">
                <a16:creationId xmlns:a16="http://schemas.microsoft.com/office/drawing/2014/main" id="{4E881175-6A21-FB85-D242-DE2B0514D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133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73" name="Line 41">
            <a:extLst>
              <a:ext uri="{FF2B5EF4-FFF2-40B4-BE49-F238E27FC236}">
                <a16:creationId xmlns:a16="http://schemas.microsoft.com/office/drawing/2014/main" id="{45BEC059-B967-1276-6C00-8974F9A2EC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971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74" name="Line 42">
            <a:extLst>
              <a:ext uri="{FF2B5EF4-FFF2-40B4-BE49-F238E27FC236}">
                <a16:creationId xmlns:a16="http://schemas.microsoft.com/office/drawing/2014/main" id="{5BA07D5D-A6E4-7FF9-C049-5A0CAAF1D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0480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75" name="Line 43">
            <a:extLst>
              <a:ext uri="{FF2B5EF4-FFF2-40B4-BE49-F238E27FC236}">
                <a16:creationId xmlns:a16="http://schemas.microsoft.com/office/drawing/2014/main" id="{1309A278-D79F-C32D-5301-D70495DDD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76" name="Line 44">
            <a:extLst>
              <a:ext uri="{FF2B5EF4-FFF2-40B4-BE49-F238E27FC236}">
                <a16:creationId xmlns:a16="http://schemas.microsoft.com/office/drawing/2014/main" id="{CD3D3306-8731-B412-49D3-E8BE745A9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77" name="Text Box 45">
            <a:extLst>
              <a:ext uri="{FF2B5EF4-FFF2-40B4-BE49-F238E27FC236}">
                <a16:creationId xmlns:a16="http://schemas.microsoft.com/office/drawing/2014/main" id="{AC8586A2-9279-0E08-90B7-0E1A7554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0" y="303212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S</a:t>
            </a:r>
          </a:p>
        </p:txBody>
      </p:sp>
      <p:sp>
        <p:nvSpPr>
          <p:cNvPr id="376878" name="Text Box 46">
            <a:extLst>
              <a:ext uri="{FF2B5EF4-FFF2-40B4-BE49-F238E27FC236}">
                <a16:creationId xmlns:a16="http://schemas.microsoft.com/office/drawing/2014/main" id="{5E095410-E36D-E7E8-20EA-B0376E7FA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33369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,</a:t>
            </a:r>
          </a:p>
        </p:txBody>
      </p:sp>
      <p:sp>
        <p:nvSpPr>
          <p:cNvPr id="376879" name="Text Box 47">
            <a:extLst>
              <a:ext uri="{FF2B5EF4-FFF2-40B4-BE49-F238E27FC236}">
                <a16:creationId xmlns:a16="http://schemas.microsoft.com/office/drawing/2014/main" id="{AB7F5559-E4B9-8648-4C0A-25EC9645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4556125"/>
            <a:ext cx="277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)</a:t>
            </a:r>
          </a:p>
        </p:txBody>
      </p:sp>
      <p:sp>
        <p:nvSpPr>
          <p:cNvPr id="376880" name="Text Box 48">
            <a:extLst>
              <a:ext uri="{FF2B5EF4-FFF2-40B4-BE49-F238E27FC236}">
                <a16:creationId xmlns:a16="http://schemas.microsoft.com/office/drawing/2014/main" id="{20B7A427-0747-8885-2353-24277881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17367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sp>
        <p:nvSpPr>
          <p:cNvPr id="376881" name="Text Box 49">
            <a:extLst>
              <a:ext uri="{FF2B5EF4-FFF2-40B4-BE49-F238E27FC236}">
                <a16:creationId xmlns:a16="http://schemas.microsoft.com/office/drawing/2014/main" id="{D618C360-15D4-9DE8-75E2-8C6D7DC4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2590800"/>
            <a:ext cx="277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(</a:t>
            </a:r>
          </a:p>
        </p:txBody>
      </p:sp>
      <p:sp>
        <p:nvSpPr>
          <p:cNvPr id="376882" name="Text Box 50">
            <a:extLst>
              <a:ext uri="{FF2B5EF4-FFF2-40B4-BE49-F238E27FC236}">
                <a16:creationId xmlns:a16="http://schemas.microsoft.com/office/drawing/2014/main" id="{A759C353-CEC3-9D78-F136-5009C59E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386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7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7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6" grpId="0" animBg="1"/>
      <p:bldP spid="376847" grpId="0"/>
      <p:bldP spid="376851" grpId="0" animBg="1"/>
      <p:bldP spid="376852" grpId="0"/>
      <p:bldP spid="376853" grpId="0"/>
      <p:bldP spid="376855" grpId="0" animBg="1"/>
      <p:bldP spid="376856" grpId="0"/>
      <p:bldP spid="376858" grpId="0"/>
      <p:bldP spid="376860" grpId="0"/>
      <p:bldP spid="376861" grpId="0"/>
      <p:bldP spid="376863" grpId="0" animBg="1"/>
      <p:bldP spid="376864" grpId="0" animBg="1"/>
      <p:bldP spid="376865" grpId="0" animBg="1"/>
      <p:bldP spid="376866" grpId="0" animBg="1"/>
      <p:bldP spid="376867" grpId="0"/>
      <p:bldP spid="376868" grpId="0"/>
      <p:bldP spid="376869" grpId="0"/>
      <p:bldP spid="376870" grpId="0"/>
      <p:bldP spid="376877" grpId="0"/>
      <p:bldP spid="376878" grpId="0"/>
      <p:bldP spid="376879" grpId="0"/>
      <p:bldP spid="376880" grpId="0"/>
      <p:bldP spid="376881" grpId="0"/>
      <p:bldP spid="3768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579893A-5F35-76A0-9D26-577E79483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Example: LR(0) table</a:t>
            </a:r>
          </a:p>
        </p:txBody>
      </p:sp>
      <p:graphicFrame>
        <p:nvGraphicFramePr>
          <p:cNvPr id="384003" name="Group 3">
            <a:extLst>
              <a:ext uri="{FF2B5EF4-FFF2-40B4-BE49-F238E27FC236}">
                <a16:creationId xmlns:a16="http://schemas.microsoft.com/office/drawing/2014/main" id="{4D843B52-F1AF-5FAE-B4D4-3B4FDE9CA2DE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365625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153541344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87474818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16637622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91110387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09965683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5779729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2100523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0670247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1162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s\t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93789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93729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68912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87592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8473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255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7923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79674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48808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333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DAA9B74-938A-DD56-D610-8F172BDA4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LR(0) table construction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E670D74-9050-CE09-9A29-C9E149C6D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Construct LR(0)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Item I</a:t>
            </a:r>
            <a:r>
              <a:rPr lang="en-US" altLang="zh-CN" sz="2800" baseline="-25000"/>
              <a:t>i</a:t>
            </a:r>
            <a:r>
              <a:rPr lang="en-US" altLang="zh-CN" sz="2800"/>
              <a:t> becomes state 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Parsing actions at state i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[ A := </a:t>
            </a:r>
            <a:r>
              <a:rPr lang="en-US" altLang="zh-CN" sz="2400">
                <a:sym typeface="Symbol" pitchFamily="2" charset="2"/>
              </a:rPr>
              <a:t> </a:t>
            </a:r>
            <a:r>
              <a:rPr lang="en-US" altLang="zh-CN" sz="2400">
                <a:sym typeface="Wingdings 2" pitchFamily="2" charset="0"/>
              </a:rPr>
              <a:t> a</a:t>
            </a:r>
            <a:r>
              <a:rPr lang="en-US" altLang="zh-CN" sz="2400">
                <a:sym typeface="Symbol" pitchFamily="2" charset="2"/>
              </a:rPr>
              <a:t>  ]  </a:t>
            </a:r>
            <a:r>
              <a:rPr lang="en-US" altLang="zh-CN" sz="2400"/>
              <a:t>I</a:t>
            </a:r>
            <a:r>
              <a:rPr lang="en-US" altLang="zh-CN" sz="2400" baseline="-25000"/>
              <a:t>i</a:t>
            </a:r>
            <a:r>
              <a:rPr lang="en-US" altLang="zh-CN" sz="2400"/>
              <a:t>  and next(I</a:t>
            </a:r>
            <a:r>
              <a:rPr lang="en-US" altLang="zh-CN" sz="2400" baseline="-25000"/>
              <a:t>i</a:t>
            </a:r>
            <a:r>
              <a:rPr lang="en-US" altLang="zh-CN" sz="2400"/>
              <a:t>, a) = I</a:t>
            </a:r>
            <a:r>
              <a:rPr lang="en-US" altLang="zh-CN" sz="2400" baseline="-25000"/>
              <a:t>j</a:t>
            </a:r>
            <a:br>
              <a:rPr lang="en-US" altLang="zh-CN" sz="2400" baseline="-25000"/>
            </a:br>
            <a:r>
              <a:rPr lang="en-US" altLang="zh-CN" sz="2400"/>
              <a:t>then action[i, a] = </a:t>
            </a:r>
            <a:r>
              <a:rPr lang="en-US" altLang="zh-CN" sz="2400">
                <a:latin typeface="Verdana" panose="020B0604030504040204" pitchFamily="34" charset="0"/>
              </a:rPr>
              <a:t>“</a:t>
            </a:r>
            <a:r>
              <a:rPr lang="en-US" altLang="zh-CN" sz="2400">
                <a:solidFill>
                  <a:srgbClr val="0000FF"/>
                </a:solidFill>
              </a:rPr>
              <a:t>shift j</a:t>
            </a:r>
            <a:r>
              <a:rPr lang="en-US" altLang="zh-CN" sz="2400">
                <a:latin typeface="Verdana" panose="020B0604030504040204" pitchFamily="34" charset="0"/>
              </a:rPr>
              <a:t>”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[ A := </a:t>
            </a:r>
            <a:r>
              <a:rPr lang="en-US" altLang="zh-CN" sz="2400">
                <a:sym typeface="Symbol" pitchFamily="2" charset="2"/>
              </a:rPr>
              <a:t> </a:t>
            </a:r>
            <a:r>
              <a:rPr lang="en-US" altLang="zh-CN" sz="2400">
                <a:sym typeface="Wingdings 2" pitchFamily="2" charset="0"/>
              </a:rPr>
              <a:t> </a:t>
            </a:r>
            <a:r>
              <a:rPr lang="en-US" altLang="zh-CN" sz="2400">
                <a:sym typeface="Symbol" pitchFamily="2" charset="2"/>
              </a:rPr>
              <a:t>]  </a:t>
            </a:r>
            <a:r>
              <a:rPr lang="en-US" altLang="zh-CN" sz="2400"/>
              <a:t>I</a:t>
            </a:r>
            <a:r>
              <a:rPr lang="en-US" altLang="zh-CN" sz="2400" baseline="-25000"/>
              <a:t>i</a:t>
            </a:r>
            <a:r>
              <a:rPr lang="en-US" altLang="zh-CN" sz="2400"/>
              <a:t> and A </a:t>
            </a:r>
            <a:r>
              <a:rPr lang="en-US" altLang="zh-CN" sz="2400">
                <a:sym typeface="Symbol" pitchFamily="2" charset="2"/>
              </a:rPr>
              <a:t> S</a:t>
            </a:r>
            <a:r>
              <a:rPr lang="en-US" altLang="zh-CN" sz="2400">
                <a:latin typeface="Verdana" panose="020B0604030504040204" pitchFamily="34" charset="0"/>
                <a:sym typeface="Symbol" pitchFamily="2" charset="2"/>
              </a:rPr>
              <a:t>’</a:t>
            </a:r>
            <a:br>
              <a:rPr lang="en-US" altLang="zh-CN" sz="2400" baseline="-25000"/>
            </a:br>
            <a:r>
              <a:rPr lang="en-US" altLang="zh-CN" sz="2400"/>
              <a:t>then action[i, a] =</a:t>
            </a:r>
            <a:r>
              <a:rPr lang="en-US" altLang="zh-CN" sz="2400">
                <a:latin typeface="Verdana" panose="020B0604030504040204" pitchFamily="34" charset="0"/>
              </a:rPr>
              <a:t>“</a:t>
            </a:r>
            <a:r>
              <a:rPr lang="en-US" altLang="zh-CN" sz="2400">
                <a:solidFill>
                  <a:srgbClr val="0000FF"/>
                </a:solidFill>
              </a:rPr>
              <a:t>reduce by A := </a:t>
            </a:r>
            <a:r>
              <a:rPr lang="en-US" altLang="zh-CN" sz="2400">
                <a:solidFill>
                  <a:srgbClr val="0000FF"/>
                </a:solidFill>
                <a:sym typeface="Symbol" pitchFamily="2" charset="2"/>
              </a:rPr>
              <a:t></a:t>
            </a:r>
            <a:r>
              <a:rPr lang="en-US" altLang="zh-CN" sz="2400">
                <a:latin typeface="Verdana" panose="020B0604030504040204" pitchFamily="34" charset="0"/>
              </a:rPr>
              <a:t>”</a:t>
            </a:r>
            <a:r>
              <a:rPr lang="en-US" altLang="zh-CN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[ S</a:t>
            </a:r>
            <a:r>
              <a:rPr lang="en-US" altLang="zh-CN" sz="2400">
                <a:latin typeface="Verdana" panose="020B0604030504040204" pitchFamily="34" charset="0"/>
              </a:rPr>
              <a:t>’</a:t>
            </a:r>
            <a:r>
              <a:rPr lang="en-US" altLang="zh-CN" sz="2400"/>
              <a:t> := </a:t>
            </a:r>
            <a:r>
              <a:rPr lang="en-US" altLang="zh-CN" sz="2400">
                <a:sym typeface="Symbol" pitchFamily="2" charset="2"/>
              </a:rPr>
              <a:t>S </a:t>
            </a:r>
            <a:r>
              <a:rPr lang="en-US" altLang="zh-CN" sz="2400">
                <a:sym typeface="Wingdings 2" pitchFamily="2" charset="0"/>
              </a:rPr>
              <a:t> </a:t>
            </a:r>
            <a:r>
              <a:rPr lang="en-US" altLang="zh-CN" sz="2400">
                <a:sym typeface="Symbol" pitchFamily="2" charset="2"/>
              </a:rPr>
              <a:t>]  </a:t>
            </a:r>
            <a:r>
              <a:rPr lang="en-US" altLang="zh-CN" sz="2400"/>
              <a:t>I</a:t>
            </a:r>
            <a:r>
              <a:rPr lang="en-US" altLang="zh-CN" sz="2400" baseline="-25000"/>
              <a:t>i</a:t>
            </a:r>
            <a:r>
              <a:rPr lang="en-US" altLang="zh-CN" sz="2400"/>
              <a:t> </a:t>
            </a:r>
            <a:br>
              <a:rPr lang="en-US" altLang="zh-CN" sz="2400"/>
            </a:br>
            <a:r>
              <a:rPr lang="en-US" altLang="zh-CN" sz="2400"/>
              <a:t>then action[i, $] =</a:t>
            </a:r>
            <a:r>
              <a:rPr lang="en-US" altLang="zh-CN" sz="2400">
                <a:latin typeface="Verdana" panose="020B0604030504040204" pitchFamily="34" charset="0"/>
              </a:rPr>
              <a:t>“</a:t>
            </a:r>
            <a:r>
              <a:rPr lang="en-US" altLang="zh-CN" sz="2400">
                <a:solidFill>
                  <a:srgbClr val="0000FF"/>
                </a:solidFill>
              </a:rPr>
              <a:t>accept</a:t>
            </a:r>
            <a:r>
              <a:rPr lang="en-US" altLang="zh-CN" sz="2400">
                <a:latin typeface="Verdana" panose="020B0604030504040204" pitchFamily="34" charset="0"/>
              </a:rPr>
              <a:t>”</a:t>
            </a:r>
            <a:endParaRPr lang="en-US" altLang="zh-CN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99ECCC3-6B38-0094-661B-4119726CF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LR(0) table construction, cont</a:t>
            </a:r>
            <a:r>
              <a:rPr lang="en-US" altLang="zh-CN">
                <a:latin typeface="Verdana" panose="020B0604030504040204" pitchFamily="34" charset="0"/>
              </a:rPr>
              <a:t>’</a:t>
            </a:r>
            <a:r>
              <a:rPr lang="en-US" altLang="zh-CN"/>
              <a:t>d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D874E7E-68F7-84A4-93E0-786AE0FE6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GOTO table for non-terminals: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solidFill>
                  <a:srgbClr val="0000FF"/>
                </a:solidFill>
              </a:rPr>
              <a:t>GOTO[i, A] = j </a:t>
            </a:r>
            <a:r>
              <a:rPr lang="en-US" altLang="zh-CN"/>
              <a:t>if </a:t>
            </a:r>
            <a:r>
              <a:rPr lang="en-US" altLang="zh-CN">
                <a:solidFill>
                  <a:srgbClr val="0000FF"/>
                </a:solidFill>
              </a:rPr>
              <a:t>GOTO(I</a:t>
            </a:r>
            <a:r>
              <a:rPr lang="en-US" altLang="zh-CN" baseline="-25000">
                <a:solidFill>
                  <a:srgbClr val="0000FF"/>
                </a:solidFill>
              </a:rPr>
              <a:t>i</a:t>
            </a:r>
            <a:r>
              <a:rPr lang="en-US" altLang="zh-CN">
                <a:solidFill>
                  <a:srgbClr val="0000FF"/>
                </a:solidFill>
              </a:rPr>
              <a:t>, A) = I</a:t>
            </a:r>
            <a:r>
              <a:rPr lang="en-US" altLang="zh-CN" baseline="-25000">
                <a:solidFill>
                  <a:srgbClr val="0000FF"/>
                </a:solidFill>
              </a:rPr>
              <a:t>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Empty entries are </a:t>
            </a:r>
            <a:r>
              <a:rPr lang="en-US" altLang="zh-CN">
                <a:latin typeface="Verdana" panose="020B0604030504040204" pitchFamily="34" charset="0"/>
              </a:rPr>
              <a:t>“</a:t>
            </a:r>
            <a:r>
              <a:rPr lang="en-US" altLang="zh-CN">
                <a:solidFill>
                  <a:srgbClr val="0000FF"/>
                </a:solidFill>
              </a:rPr>
              <a:t>error</a:t>
            </a:r>
            <a:r>
              <a:rPr lang="en-US" altLang="zh-CN">
                <a:latin typeface="Verdana" panose="020B0604030504040204" pitchFamily="34" charset="0"/>
              </a:rPr>
              <a:t>”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Table-driven LR-parsing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figure 4.36 on text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FB63316-ED92-8BF4-448E-7B6A4E720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Problems with LR(0)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BBFCBF6-DFF7-0E16-B89B-E075AB1C4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every item of the form: </a:t>
            </a:r>
            <a:r>
              <a:rPr lang="en-US" altLang="zh-CN">
                <a:solidFill>
                  <a:srgbClr val="0000FF"/>
                </a:solidFill>
              </a:rPr>
              <a:t>X -&gt; </a:t>
            </a:r>
            <a:r>
              <a:rPr lang="en-US" altLang="zh-CN">
                <a:solidFill>
                  <a:srgbClr val="0000FF"/>
                </a:solidFill>
                <a:sym typeface="Symbol" pitchFamily="2" charset="2"/>
              </a:rPr>
              <a:t> </a:t>
            </a:r>
            <a:r>
              <a:rPr lang="en-US" altLang="zh-CN">
                <a:solidFill>
                  <a:srgbClr val="0000FF"/>
                </a:solidFill>
                <a:sym typeface="Wingdings 2" pitchFamily="2" charset="0"/>
              </a:rPr>
              <a:t> </a:t>
            </a:r>
          </a:p>
          <a:p>
            <a:pPr lvl="1" eaLnBrk="1" hangingPunct="1"/>
            <a:r>
              <a:rPr lang="en-US" altLang="zh-CN">
                <a:sym typeface="Wingdings 2" pitchFamily="2" charset="0"/>
              </a:rPr>
              <a:t>blindly reduce </a:t>
            </a:r>
            <a:r>
              <a:rPr lang="en-US" altLang="zh-CN">
                <a:solidFill>
                  <a:srgbClr val="0000FF"/>
                </a:solidFill>
                <a:sym typeface="Symbol" pitchFamily="2" charset="2"/>
              </a:rPr>
              <a:t></a:t>
            </a:r>
            <a:r>
              <a:rPr lang="en-US" altLang="zh-CN">
                <a:sym typeface="Wingdings 2" pitchFamily="2" charset="0"/>
              </a:rPr>
              <a:t> to </a:t>
            </a:r>
            <a:r>
              <a:rPr lang="en-US" altLang="zh-CN">
                <a:solidFill>
                  <a:srgbClr val="0000FF"/>
                </a:solidFill>
                <a:sym typeface="Wingdings 2" pitchFamily="2" charset="0"/>
              </a:rPr>
              <a:t>X</a:t>
            </a:r>
            <a:r>
              <a:rPr lang="en-US" altLang="zh-CN">
                <a:sym typeface="Wingdings 2" pitchFamily="2" charset="0"/>
              </a:rPr>
              <a:t>, followed with a </a:t>
            </a:r>
            <a:r>
              <a:rPr lang="en-US" altLang="zh-CN">
                <a:latin typeface="Verdana" panose="020B0604030504040204" pitchFamily="34" charset="0"/>
                <a:sym typeface="Wingdings 2" pitchFamily="2" charset="0"/>
              </a:rPr>
              <a:t>“</a:t>
            </a:r>
            <a:r>
              <a:rPr lang="en-US" altLang="zh-CN">
                <a:sym typeface="Wingdings 2" pitchFamily="2" charset="0"/>
              </a:rPr>
              <a:t>GOTO</a:t>
            </a:r>
            <a:r>
              <a:rPr lang="en-US" altLang="zh-CN">
                <a:latin typeface="Verdana" panose="020B0604030504040204" pitchFamily="34" charset="0"/>
                <a:sym typeface="Wingdings 2" pitchFamily="2" charset="0"/>
              </a:rPr>
              <a:t>”</a:t>
            </a:r>
            <a:endParaRPr lang="en-US" altLang="zh-CN">
              <a:sym typeface="Wingdings 2" pitchFamily="2" charset="0"/>
            </a:endParaRPr>
          </a:p>
          <a:p>
            <a:pPr lvl="1" eaLnBrk="1" hangingPunct="1"/>
            <a:r>
              <a:rPr lang="en-US" altLang="zh-CN">
                <a:sym typeface="Wingdings 2" pitchFamily="2" charset="0"/>
              </a:rPr>
              <a:t>may not miss any errors, but may postpone the detection of some errors</a:t>
            </a:r>
          </a:p>
          <a:p>
            <a:pPr lvl="2" eaLnBrk="1" hangingPunct="1"/>
            <a:r>
              <a:rPr lang="en-US" altLang="zh-CN">
                <a:sym typeface="Wingdings 2" pitchFamily="2" charset="0"/>
              </a:rPr>
              <a:t>try </a:t>
            </a:r>
            <a:r>
              <a:rPr lang="en-US" altLang="zh-CN">
                <a:latin typeface="Verdana" panose="020B0604030504040204" pitchFamily="34" charset="0"/>
                <a:sym typeface="Wingdings 2" pitchFamily="2" charset="0"/>
              </a:rPr>
              <a:t>“</a:t>
            </a:r>
            <a:r>
              <a:rPr lang="en-US" altLang="zh-CN">
                <a:solidFill>
                  <a:srgbClr val="0000FF"/>
                </a:solidFill>
                <a:sym typeface="Wingdings 2" pitchFamily="2" charset="0"/>
              </a:rPr>
              <a:t>x x y x</a:t>
            </a:r>
            <a:r>
              <a:rPr lang="en-US" altLang="zh-CN">
                <a:latin typeface="Verdana" panose="020B0604030504040204" pitchFamily="34" charset="0"/>
                <a:sym typeface="Wingdings 2" pitchFamily="2" charset="0"/>
              </a:rPr>
              <a:t>”</a:t>
            </a:r>
            <a:r>
              <a:rPr lang="en-US" altLang="zh-CN">
                <a:sym typeface="Wingdings 2" pitchFamily="2" charset="0"/>
              </a:rPr>
              <a:t> on our first example</a:t>
            </a:r>
          </a:p>
          <a:p>
            <a:pPr eaLnBrk="1" hangingPunct="1"/>
            <a:r>
              <a:rPr lang="en-US" altLang="zh-CN">
                <a:sym typeface="Wingdings 2" pitchFamily="2" charset="0"/>
              </a:rPr>
              <a:t>Another problem with LR(0) is that some grammars may have conflicts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2DE8F3E-5994-9BE4-932A-70689BE55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1st kind problem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1F699AF-DAA8-D837-4BC0-9630E31B01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1800"/>
              <a:t> 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310ED054-C10F-9383-86E4-0049CE05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25650"/>
            <a:ext cx="1295400" cy="10541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0: S’ -&gt; S$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1: S -&gt; x  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2: S -&gt; y</a:t>
            </a:r>
          </a:p>
        </p:txBody>
      </p:sp>
      <p:grpSp>
        <p:nvGrpSpPr>
          <p:cNvPr id="30725" name="Group 5">
            <a:extLst>
              <a:ext uri="{FF2B5EF4-FFF2-40B4-BE49-F238E27FC236}">
                <a16:creationId xmlns:a16="http://schemas.microsoft.com/office/drawing/2014/main" id="{E7557CA6-A825-3BCC-D814-2D2EC5C1349D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903413"/>
            <a:ext cx="1893887" cy="1054100"/>
            <a:chOff x="1159" y="798"/>
            <a:chExt cx="1385" cy="664"/>
          </a:xfrm>
        </p:grpSpPr>
        <p:sp>
          <p:nvSpPr>
            <p:cNvPr id="30802" name="Text Box 6">
              <a:extLst>
                <a:ext uri="{FF2B5EF4-FFF2-40B4-BE49-F238E27FC236}">
                  <a16:creationId xmlns:a16="http://schemas.microsoft.com/office/drawing/2014/main" id="{5E643EAA-646C-965C-D468-2BC26150F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S’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 S 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-&gt;  x 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-&gt;  y</a:t>
              </a:r>
            </a:p>
          </p:txBody>
        </p:sp>
        <p:sp>
          <p:nvSpPr>
            <p:cNvPr id="30803" name="Text Box 7">
              <a:extLst>
                <a:ext uri="{FF2B5EF4-FFF2-40B4-BE49-F238E27FC236}">
                  <a16:creationId xmlns:a16="http://schemas.microsoft.com/office/drawing/2014/main" id="{BE8A8452-F40F-296E-B4D0-FA2555811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798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30726" name="Group 8">
            <a:extLst>
              <a:ext uri="{FF2B5EF4-FFF2-40B4-BE49-F238E27FC236}">
                <a16:creationId xmlns:a16="http://schemas.microsoft.com/office/drawing/2014/main" id="{D877B8CB-D893-1330-7E3B-1735BF881127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3341688"/>
            <a:ext cx="1911350" cy="396875"/>
            <a:chOff x="1145" y="2430"/>
            <a:chExt cx="1399" cy="250"/>
          </a:xfrm>
        </p:grpSpPr>
        <p:sp>
          <p:nvSpPr>
            <p:cNvPr id="30800" name="Text Box 9">
              <a:extLst>
                <a:ext uri="{FF2B5EF4-FFF2-40B4-BE49-F238E27FC236}">
                  <a16:creationId xmlns:a16="http://schemas.microsoft.com/office/drawing/2014/main" id="{CF8F12D8-7247-FF6D-F5D3-67C0DCED6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S’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S  $</a:t>
              </a:r>
            </a:p>
          </p:txBody>
        </p:sp>
        <p:sp>
          <p:nvSpPr>
            <p:cNvPr id="30801" name="Text Box 10">
              <a:extLst>
                <a:ext uri="{FF2B5EF4-FFF2-40B4-BE49-F238E27FC236}">
                  <a16:creationId xmlns:a16="http://schemas.microsoft.com/office/drawing/2014/main" id="{D0047E89-62E8-F99D-3CF5-C99FFA52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43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grpSp>
        <p:nvGrpSpPr>
          <p:cNvPr id="30727" name="Group 11">
            <a:extLst>
              <a:ext uri="{FF2B5EF4-FFF2-40B4-BE49-F238E27FC236}">
                <a16:creationId xmlns:a16="http://schemas.microsoft.com/office/drawing/2014/main" id="{69219523-6F3E-E675-8124-BAFCE7C16E9D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2967038"/>
            <a:ext cx="461963" cy="401637"/>
            <a:chOff x="1712" y="1869"/>
            <a:chExt cx="291" cy="253"/>
          </a:xfrm>
        </p:grpSpPr>
        <p:cxnSp>
          <p:nvCxnSpPr>
            <p:cNvPr id="30798" name="AutoShape 12">
              <a:extLst>
                <a:ext uri="{FF2B5EF4-FFF2-40B4-BE49-F238E27FC236}">
                  <a16:creationId xmlns:a16="http://schemas.microsoft.com/office/drawing/2014/main" id="{2C2AF6A7-9E3C-7FEF-CDD1-4C9126999389}"/>
                </a:ext>
              </a:extLst>
            </p:cNvPr>
            <p:cNvCxnSpPr>
              <a:cxnSpLocks noChangeShapeType="1"/>
              <a:stCxn id="30802" idx="2"/>
              <a:endCxn id="30800" idx="0"/>
            </p:cNvCxnSpPr>
            <p:nvPr/>
          </p:nvCxnSpPr>
          <p:spPr bwMode="auto">
            <a:xfrm>
              <a:off x="1712" y="1869"/>
              <a:ext cx="1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99" name="Text Box 13">
              <a:extLst>
                <a:ext uri="{FF2B5EF4-FFF2-40B4-BE49-F238E27FC236}">
                  <a16:creationId xmlns:a16="http://schemas.microsoft.com/office/drawing/2014/main" id="{95B474C9-609F-B95E-CD76-F4BC18E6B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87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S</a:t>
              </a:r>
            </a:p>
          </p:txBody>
        </p:sp>
      </p:grpSp>
      <p:sp>
        <p:nvSpPr>
          <p:cNvPr id="30728" name="Text Box 14">
            <a:extLst>
              <a:ext uri="{FF2B5EF4-FFF2-40B4-BE49-F238E27FC236}">
                <a16:creationId xmlns:a16="http://schemas.microsoft.com/office/drawing/2014/main" id="{CD6697D9-776B-9FE6-B732-E23451F2C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33575"/>
            <a:ext cx="1524000" cy="1149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x  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 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S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y</a:t>
            </a:r>
          </a:p>
        </p:txBody>
      </p:sp>
      <p:sp>
        <p:nvSpPr>
          <p:cNvPr id="30729" name="Text Box 15">
            <a:extLst>
              <a:ext uri="{FF2B5EF4-FFF2-40B4-BE49-F238E27FC236}">
                <a16:creationId xmlns:a16="http://schemas.microsoft.com/office/drawing/2014/main" id="{4A4F4733-CC11-8281-C821-C5513E182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1584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2</a:t>
            </a:r>
          </a:p>
        </p:txBody>
      </p:sp>
      <p:grpSp>
        <p:nvGrpSpPr>
          <p:cNvPr id="30730" name="Group 16">
            <a:extLst>
              <a:ext uri="{FF2B5EF4-FFF2-40B4-BE49-F238E27FC236}">
                <a16:creationId xmlns:a16="http://schemas.microsoft.com/office/drawing/2014/main" id="{F55C6BEE-932B-2C9B-265A-2F159336E3F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676400"/>
            <a:ext cx="762000" cy="396875"/>
            <a:chOff x="2208" y="1056"/>
            <a:chExt cx="480" cy="250"/>
          </a:xfrm>
        </p:grpSpPr>
        <p:sp>
          <p:nvSpPr>
            <p:cNvPr id="30796" name="Text Box 17">
              <a:extLst>
                <a:ext uri="{FF2B5EF4-FFF2-40B4-BE49-F238E27FC236}">
                  <a16:creationId xmlns:a16="http://schemas.microsoft.com/office/drawing/2014/main" id="{D370F400-808D-B58A-85BA-09877AA5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1056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x</a:t>
              </a:r>
            </a:p>
          </p:txBody>
        </p:sp>
        <p:sp>
          <p:nvSpPr>
            <p:cNvPr id="30797" name="Line 18">
              <a:extLst>
                <a:ext uri="{FF2B5EF4-FFF2-40B4-BE49-F238E27FC236}">
                  <a16:creationId xmlns:a16="http://schemas.microsoft.com/office/drawing/2014/main" id="{ACD6935A-03CE-6241-6212-396EDEC69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1" name="Text Box 19">
            <a:extLst>
              <a:ext uri="{FF2B5EF4-FFF2-40B4-BE49-F238E27FC236}">
                <a16:creationId xmlns:a16="http://schemas.microsoft.com/office/drawing/2014/main" id="{3C5C45B6-DFFE-6BE5-B9BC-97ACE2BB6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0520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</a:rPr>
              <a:t>S -&gt; y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</p:txBody>
      </p:sp>
      <p:sp>
        <p:nvSpPr>
          <p:cNvPr id="30732" name="Text Box 20">
            <a:extLst>
              <a:ext uri="{FF2B5EF4-FFF2-40B4-BE49-F238E27FC236}">
                <a16:creationId xmlns:a16="http://schemas.microsoft.com/office/drawing/2014/main" id="{2EA8F21D-73E4-5116-4EDA-168A2AD0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30733" name="Line 21">
            <a:extLst>
              <a:ext uri="{FF2B5EF4-FFF2-40B4-BE49-F238E27FC236}">
                <a16:creationId xmlns:a16="http://schemas.microsoft.com/office/drawing/2014/main" id="{F70EE7F7-49CD-0641-8736-CAAB3DD1E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762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0734" name="AutoShape 22">
            <a:extLst>
              <a:ext uri="{FF2B5EF4-FFF2-40B4-BE49-F238E27FC236}">
                <a16:creationId xmlns:a16="http://schemas.microsoft.com/office/drawing/2014/main" id="{5C8C5781-D916-D805-41F2-57EBDD8D8FB0}"/>
              </a:ext>
            </a:extLst>
          </p:cNvPr>
          <p:cNvCxnSpPr>
            <a:cxnSpLocks noChangeShapeType="1"/>
            <a:stCxn id="30728" idx="2"/>
            <a:endCxn id="30731" idx="0"/>
          </p:cNvCxnSpPr>
          <p:nvPr/>
        </p:nvCxnSpPr>
        <p:spPr bwMode="auto">
          <a:xfrm>
            <a:off x="5029200" y="3092450"/>
            <a:ext cx="0" cy="403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5" name="Text Box 23">
            <a:extLst>
              <a:ext uri="{FF2B5EF4-FFF2-40B4-BE49-F238E27FC236}">
                <a16:creationId xmlns:a16="http://schemas.microsoft.com/office/drawing/2014/main" id="{6FE4EC87-358F-3F34-D390-30732705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48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y</a:t>
            </a:r>
          </a:p>
        </p:txBody>
      </p:sp>
      <p:sp>
        <p:nvSpPr>
          <p:cNvPr id="30736" name="Text Box 24">
            <a:extLst>
              <a:ext uri="{FF2B5EF4-FFF2-40B4-BE49-F238E27FC236}">
                <a16:creationId xmlns:a16="http://schemas.microsoft.com/office/drawing/2014/main" id="{ABAE3E1E-678A-D140-A257-56EF95C92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19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y</a:t>
            </a:r>
          </a:p>
        </p:txBody>
      </p:sp>
      <p:sp>
        <p:nvSpPr>
          <p:cNvPr id="30737" name="Freeform 25">
            <a:extLst>
              <a:ext uri="{FF2B5EF4-FFF2-40B4-BE49-F238E27FC236}">
                <a16:creationId xmlns:a16="http://schemas.microsoft.com/office/drawing/2014/main" id="{739ACE1A-A8D6-25B2-2AB4-C6EC5275251C}"/>
              </a:ext>
            </a:extLst>
          </p:cNvPr>
          <p:cNvSpPr>
            <a:spLocks/>
          </p:cNvSpPr>
          <p:nvPr/>
        </p:nvSpPr>
        <p:spPr bwMode="auto">
          <a:xfrm>
            <a:off x="5791200" y="2260600"/>
            <a:ext cx="622300" cy="787400"/>
          </a:xfrm>
          <a:custGeom>
            <a:avLst/>
            <a:gdLst>
              <a:gd name="T0" fmla="*/ 0 w 392"/>
              <a:gd name="T1" fmla="*/ 2147483647 h 496"/>
              <a:gd name="T2" fmla="*/ 2147483647 w 392"/>
              <a:gd name="T3" fmla="*/ 2147483647 h 496"/>
              <a:gd name="T4" fmla="*/ 2147483647 w 392"/>
              <a:gd name="T5" fmla="*/ 2147483647 h 496"/>
              <a:gd name="T6" fmla="*/ 0 w 392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496"/>
              <a:gd name="T14" fmla="*/ 392 w 392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496">
                <a:moveTo>
                  <a:pt x="0" y="480"/>
                </a:moveTo>
                <a:cubicBezTo>
                  <a:pt x="140" y="488"/>
                  <a:pt x="280" y="496"/>
                  <a:pt x="336" y="432"/>
                </a:cubicBezTo>
                <a:cubicBezTo>
                  <a:pt x="392" y="368"/>
                  <a:pt x="392" y="168"/>
                  <a:pt x="336" y="96"/>
                </a:cubicBezTo>
                <a:cubicBezTo>
                  <a:pt x="280" y="24"/>
                  <a:pt x="56" y="1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Text Box 26">
            <a:extLst>
              <a:ext uri="{FF2B5EF4-FFF2-40B4-BE49-F238E27FC236}">
                <a16:creationId xmlns:a16="http://schemas.microsoft.com/office/drawing/2014/main" id="{19DD3C1D-EE49-9B21-1E5E-12CE9742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86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graphicFrame>
        <p:nvGraphicFramePr>
          <p:cNvPr id="385051" name="Group 27">
            <a:extLst>
              <a:ext uri="{FF2B5EF4-FFF2-40B4-BE49-F238E27FC236}">
                <a16:creationId xmlns:a16="http://schemas.microsoft.com/office/drawing/2014/main" id="{CFBA08A0-B0BC-E623-233A-5CACBCDC0A7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95400" y="4038600"/>
          <a:ext cx="6248400" cy="27781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66647136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774219210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91315484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341518782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30787794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32753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state\symbol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1887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46258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57895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9549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468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84994"/>
                  </a:ext>
                </a:extLst>
              </a:tr>
            </a:tbl>
          </a:graphicData>
        </a:graphic>
      </p:graphicFrame>
      <p:sp>
        <p:nvSpPr>
          <p:cNvPr id="30787" name="Text Box 75">
            <a:extLst>
              <a:ext uri="{FF2B5EF4-FFF2-40B4-BE49-F238E27FC236}">
                <a16:creationId xmlns:a16="http://schemas.microsoft.com/office/drawing/2014/main" id="{EBF81F1E-15E5-0394-2F75-6FE4763EE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4945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solidFill>
                  <a:schemeClr val="hlink"/>
                </a:solidFill>
                <a:latin typeface="Comic Sans MS" panose="030F0902030302020204" pitchFamily="66" charset="0"/>
                <a:sym typeface="Wingdings 2" pitchFamily="2" charset="0"/>
              </a:rPr>
              <a:t>x S </a:t>
            </a:r>
          </a:p>
        </p:txBody>
      </p:sp>
      <p:sp>
        <p:nvSpPr>
          <p:cNvPr id="30788" name="Text Box 76">
            <a:extLst>
              <a:ext uri="{FF2B5EF4-FFF2-40B4-BE49-F238E27FC236}">
                <a16:creationId xmlns:a16="http://schemas.microsoft.com/office/drawing/2014/main" id="{C8B08A37-3330-97CE-B379-CFAAE347C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075" y="16002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5</a:t>
            </a:r>
          </a:p>
        </p:txBody>
      </p:sp>
      <p:grpSp>
        <p:nvGrpSpPr>
          <p:cNvPr id="30789" name="Group 77">
            <a:extLst>
              <a:ext uri="{FF2B5EF4-FFF2-40B4-BE49-F238E27FC236}">
                <a16:creationId xmlns:a16="http://schemas.microsoft.com/office/drawing/2014/main" id="{EDEF1577-BA9D-A56A-3C7E-A5D6BB4DA5E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676400"/>
            <a:ext cx="762000" cy="396875"/>
            <a:chOff x="2208" y="1056"/>
            <a:chExt cx="480" cy="250"/>
          </a:xfrm>
        </p:grpSpPr>
        <p:sp>
          <p:nvSpPr>
            <p:cNvPr id="30794" name="Text Box 78">
              <a:extLst>
                <a:ext uri="{FF2B5EF4-FFF2-40B4-BE49-F238E27FC236}">
                  <a16:creationId xmlns:a16="http://schemas.microsoft.com/office/drawing/2014/main" id="{A89CD404-07CB-ABDF-6A35-822BED10B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56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S</a:t>
              </a:r>
            </a:p>
          </p:txBody>
        </p:sp>
        <p:sp>
          <p:nvSpPr>
            <p:cNvPr id="30795" name="Line 79">
              <a:extLst>
                <a:ext uri="{FF2B5EF4-FFF2-40B4-BE49-F238E27FC236}">
                  <a16:creationId xmlns:a16="http://schemas.microsoft.com/office/drawing/2014/main" id="{548545EE-9B75-3EE7-9E29-BD2AA1A62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5104" name="Line 80">
            <a:extLst>
              <a:ext uri="{FF2B5EF4-FFF2-40B4-BE49-F238E27FC236}">
                <a16:creationId xmlns:a16="http://schemas.microsoft.com/office/drawing/2014/main" id="{881C0839-544E-7FAE-BEA2-A9BA4F312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105" name="Line 81">
            <a:extLst>
              <a:ext uri="{FF2B5EF4-FFF2-40B4-BE49-F238E27FC236}">
                <a16:creationId xmlns:a16="http://schemas.microsoft.com/office/drawing/2014/main" id="{A6D0AD68-01AF-2630-582D-259819465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7912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106" name="Line 82">
            <a:extLst>
              <a:ext uri="{FF2B5EF4-FFF2-40B4-BE49-F238E27FC236}">
                <a16:creationId xmlns:a16="http://schemas.microsoft.com/office/drawing/2014/main" id="{43E668C4-C0FD-DD19-6B24-183DF3CB8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66294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107" name="Line 83">
            <a:extLst>
              <a:ext uri="{FF2B5EF4-FFF2-40B4-BE49-F238E27FC236}">
                <a16:creationId xmlns:a16="http://schemas.microsoft.com/office/drawing/2014/main" id="{5208529C-9E1A-B425-DBEB-813DE156C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66294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D4B50C0-E681-3F04-27DF-206B73E4E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2nd kind problem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DADF305-F91C-1B22-5622-5CC9659D1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/>
              <a:t> 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8E0B3D15-EBC4-8672-E9C3-9F0EE3DB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25650"/>
            <a:ext cx="1295400" cy="14192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0: S -&gt; E$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1: E -&gt; T+E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2: E -&gt; 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3: T -&gt; x</a:t>
            </a: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EB6AD7EE-DD51-3BB7-4DC3-B328F60FDD12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903413"/>
            <a:ext cx="1893887" cy="1389062"/>
            <a:chOff x="1159" y="798"/>
            <a:chExt cx="1385" cy="875"/>
          </a:xfrm>
        </p:grpSpPr>
        <p:sp>
          <p:nvSpPr>
            <p:cNvPr id="31778" name="Text Box 6">
              <a:extLst>
                <a:ext uri="{FF2B5EF4-FFF2-40B4-BE49-F238E27FC236}">
                  <a16:creationId xmlns:a16="http://schemas.microsoft.com/office/drawing/2014/main" id="{EEEF6756-6226-B69E-4605-14E766EB0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 -&gt;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 E 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E -&gt;  T + 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E -&gt;  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T -&gt; </a:t>
              </a:r>
              <a:r>
                <a:rPr lang="en-US" altLang="zh-CN">
                  <a:sym typeface="Wingdings 2" pitchFamily="2" charset="0"/>
                </a:rPr>
                <a:t>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x</a:t>
              </a:r>
            </a:p>
          </p:txBody>
        </p:sp>
        <p:sp>
          <p:nvSpPr>
            <p:cNvPr id="31779" name="Text Box 7">
              <a:extLst>
                <a:ext uri="{FF2B5EF4-FFF2-40B4-BE49-F238E27FC236}">
                  <a16:creationId xmlns:a16="http://schemas.microsoft.com/office/drawing/2014/main" id="{CF72542B-B52B-1EF2-2399-04693A5A4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798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31750" name="Group 8">
            <a:extLst>
              <a:ext uri="{FF2B5EF4-FFF2-40B4-BE49-F238E27FC236}">
                <a16:creationId xmlns:a16="http://schemas.microsoft.com/office/drawing/2014/main" id="{88B7B677-8131-E617-8A87-DD3B4A2C93CA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3717925"/>
            <a:ext cx="1911350" cy="396875"/>
            <a:chOff x="1145" y="2430"/>
            <a:chExt cx="1399" cy="250"/>
          </a:xfrm>
        </p:grpSpPr>
        <p:sp>
          <p:nvSpPr>
            <p:cNvPr id="31776" name="Text Box 9">
              <a:extLst>
                <a:ext uri="{FF2B5EF4-FFF2-40B4-BE49-F238E27FC236}">
                  <a16:creationId xmlns:a16="http://schemas.microsoft.com/office/drawing/2014/main" id="{6B1FD0F5-8A00-74ED-97F9-C09960810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T -&gt; x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  </a:t>
              </a:r>
            </a:p>
          </p:txBody>
        </p:sp>
        <p:sp>
          <p:nvSpPr>
            <p:cNvPr id="31777" name="Text Box 10">
              <a:extLst>
                <a:ext uri="{FF2B5EF4-FFF2-40B4-BE49-F238E27FC236}">
                  <a16:creationId xmlns:a16="http://schemas.microsoft.com/office/drawing/2014/main" id="{38C00457-79E9-2AAA-9CD1-09C775F6A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43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5</a:t>
              </a:r>
            </a:p>
          </p:txBody>
        </p:sp>
      </p:grpSp>
      <p:grpSp>
        <p:nvGrpSpPr>
          <p:cNvPr id="31751" name="Group 11">
            <a:extLst>
              <a:ext uri="{FF2B5EF4-FFF2-40B4-BE49-F238E27FC236}">
                <a16:creationId xmlns:a16="http://schemas.microsoft.com/office/drawing/2014/main" id="{74BE5CED-12C9-6965-AD78-5E12523C4441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3332163"/>
            <a:ext cx="447675" cy="401637"/>
            <a:chOff x="1712" y="1869"/>
            <a:chExt cx="282" cy="253"/>
          </a:xfrm>
        </p:grpSpPr>
        <p:cxnSp>
          <p:nvCxnSpPr>
            <p:cNvPr id="31774" name="AutoShape 12">
              <a:extLst>
                <a:ext uri="{FF2B5EF4-FFF2-40B4-BE49-F238E27FC236}">
                  <a16:creationId xmlns:a16="http://schemas.microsoft.com/office/drawing/2014/main" id="{A3E70CF8-6BCA-F438-8BC6-176E7A284787}"/>
                </a:ext>
              </a:extLst>
            </p:cNvPr>
            <p:cNvCxnSpPr>
              <a:cxnSpLocks noChangeShapeType="1"/>
              <a:stCxn id="31778" idx="2"/>
              <a:endCxn id="31776" idx="0"/>
            </p:cNvCxnSpPr>
            <p:nvPr/>
          </p:nvCxnSpPr>
          <p:spPr bwMode="auto">
            <a:xfrm>
              <a:off x="1712" y="1869"/>
              <a:ext cx="1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5" name="Text Box 13">
              <a:extLst>
                <a:ext uri="{FF2B5EF4-FFF2-40B4-BE49-F238E27FC236}">
                  <a16:creationId xmlns:a16="http://schemas.microsoft.com/office/drawing/2014/main" id="{9828EF1E-3FD8-C0A0-41D3-C9067A230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1872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x</a:t>
              </a:r>
            </a:p>
          </p:txBody>
        </p:sp>
      </p:grpSp>
      <p:sp>
        <p:nvSpPr>
          <p:cNvPr id="31752" name="Text Box 14">
            <a:extLst>
              <a:ext uri="{FF2B5EF4-FFF2-40B4-BE49-F238E27FC236}">
                <a16:creationId xmlns:a16="http://schemas.microsoft.com/office/drawing/2014/main" id="{0E8E43D4-67F3-94AD-0A9A-9EC1DCC46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33575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E  $</a:t>
            </a:r>
          </a:p>
        </p:txBody>
      </p:sp>
      <p:sp>
        <p:nvSpPr>
          <p:cNvPr id="31753" name="Text Box 15">
            <a:extLst>
              <a:ext uri="{FF2B5EF4-FFF2-40B4-BE49-F238E27FC236}">
                <a16:creationId xmlns:a16="http://schemas.microsoft.com/office/drawing/2014/main" id="{C9F7184F-1030-F181-3DCA-7EF869F8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1584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2</a:t>
            </a:r>
          </a:p>
        </p:txBody>
      </p:sp>
      <p:grpSp>
        <p:nvGrpSpPr>
          <p:cNvPr id="31754" name="Group 16">
            <a:extLst>
              <a:ext uri="{FF2B5EF4-FFF2-40B4-BE49-F238E27FC236}">
                <a16:creationId xmlns:a16="http://schemas.microsoft.com/office/drawing/2014/main" id="{5FEF6CEA-301F-098A-2566-331BBB62B0E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676400"/>
            <a:ext cx="762000" cy="396875"/>
            <a:chOff x="2208" y="1056"/>
            <a:chExt cx="480" cy="250"/>
          </a:xfrm>
        </p:grpSpPr>
        <p:sp>
          <p:nvSpPr>
            <p:cNvPr id="31772" name="Text Box 17">
              <a:extLst>
                <a:ext uri="{FF2B5EF4-FFF2-40B4-BE49-F238E27FC236}">
                  <a16:creationId xmlns:a16="http://schemas.microsoft.com/office/drawing/2014/main" id="{CAB2755B-9165-C194-ECCD-C168ED3D4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1056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E</a:t>
              </a:r>
            </a:p>
          </p:txBody>
        </p:sp>
        <p:sp>
          <p:nvSpPr>
            <p:cNvPr id="31773" name="Line 18">
              <a:extLst>
                <a:ext uri="{FF2B5EF4-FFF2-40B4-BE49-F238E27FC236}">
                  <a16:creationId xmlns:a16="http://schemas.microsoft.com/office/drawing/2014/main" id="{B56FDAB0-4D6C-1E90-EBC4-7DC6061F7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5" name="Text Box 19">
            <a:extLst>
              <a:ext uri="{FF2B5EF4-FFF2-40B4-BE49-F238E27FC236}">
                <a16:creationId xmlns:a16="http://schemas.microsoft.com/office/drawing/2014/main" id="{0DD822E4-F979-55F2-F7DB-A6C86FEB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619375"/>
            <a:ext cx="1524000" cy="7524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Comic Sans MS" panose="030F0902030302020204" pitchFamily="66" charset="0"/>
              </a:rPr>
              <a:t>E -&gt; T </a:t>
            </a:r>
            <a:r>
              <a:rPr lang="en-US" altLang="zh-CN" sz="2000">
                <a:solidFill>
                  <a:srgbClr val="FF3300"/>
                </a:solidFill>
                <a:latin typeface="Comic Sans MS" panose="030F0902030302020204" pitchFamily="66" charset="0"/>
                <a:sym typeface="Wingdings 2" pitchFamily="2" charset="0"/>
              </a:rPr>
              <a:t> +E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Comic Sans MS" panose="030F0902030302020204" pitchFamily="66" charset="0"/>
                <a:sym typeface="Wingdings 2" pitchFamily="2" charset="0"/>
              </a:rPr>
              <a:t>E -&gt; T </a:t>
            </a:r>
            <a:r>
              <a:rPr lang="en-US" altLang="zh-CN">
                <a:solidFill>
                  <a:srgbClr val="FF3300"/>
                </a:solidFill>
                <a:sym typeface="Wingdings 2" pitchFamily="2" charset="0"/>
              </a:rPr>
              <a:t></a:t>
            </a:r>
            <a:r>
              <a:rPr lang="en-US" altLang="zh-CN">
                <a:sym typeface="Wingdings 2" pitchFamily="2" charset="0"/>
              </a:rPr>
              <a:t> </a:t>
            </a:r>
            <a:endParaRPr lang="en-US" altLang="zh-CN" sz="2000">
              <a:latin typeface="Comic Sans MS" panose="030F0902030302020204" pitchFamily="66" charset="0"/>
              <a:sym typeface="Wingdings 2" pitchFamily="2" charset="0"/>
            </a:endParaRPr>
          </a:p>
        </p:txBody>
      </p:sp>
      <p:sp>
        <p:nvSpPr>
          <p:cNvPr id="31756" name="Text Box 20">
            <a:extLst>
              <a:ext uri="{FF2B5EF4-FFF2-40B4-BE49-F238E27FC236}">
                <a16:creationId xmlns:a16="http://schemas.microsoft.com/office/drawing/2014/main" id="{0059C55A-F499-F12B-BBDD-2A344331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22701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31757" name="Text Box 21">
            <a:extLst>
              <a:ext uri="{FF2B5EF4-FFF2-40B4-BE49-F238E27FC236}">
                <a16:creationId xmlns:a16="http://schemas.microsoft.com/office/drawing/2014/main" id="{6DEE1300-7DBB-C113-0B54-C6BDF9210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22525"/>
            <a:ext cx="35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T</a:t>
            </a:r>
          </a:p>
        </p:txBody>
      </p:sp>
      <p:sp>
        <p:nvSpPr>
          <p:cNvPr id="31758" name="Line 22">
            <a:extLst>
              <a:ext uri="{FF2B5EF4-FFF2-40B4-BE49-F238E27FC236}">
                <a16:creationId xmlns:a16="http://schemas.microsoft.com/office/drawing/2014/main" id="{741DB422-A2B4-9768-A932-D867DA3C7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Text Box 23">
            <a:extLst>
              <a:ext uri="{FF2B5EF4-FFF2-40B4-BE49-F238E27FC236}">
                <a16:creationId xmlns:a16="http://schemas.microsoft.com/office/drawing/2014/main" id="{F0F637D5-D545-A044-63B9-80E013E23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759200"/>
            <a:ext cx="1524000" cy="1546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-&gt; T+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E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T+E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E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T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</a:t>
            </a:r>
          </a:p>
        </p:txBody>
      </p:sp>
      <p:sp>
        <p:nvSpPr>
          <p:cNvPr id="31760" name="Text Box 24">
            <a:extLst>
              <a:ext uri="{FF2B5EF4-FFF2-40B4-BE49-F238E27FC236}">
                <a16:creationId xmlns:a16="http://schemas.microsoft.com/office/drawing/2014/main" id="{D23E2152-6031-AEB6-66B5-7DB6AF26A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4</a:t>
            </a:r>
          </a:p>
        </p:txBody>
      </p:sp>
      <p:cxnSp>
        <p:nvCxnSpPr>
          <p:cNvPr id="31761" name="AutoShape 25">
            <a:extLst>
              <a:ext uri="{FF2B5EF4-FFF2-40B4-BE49-F238E27FC236}">
                <a16:creationId xmlns:a16="http://schemas.microsoft.com/office/drawing/2014/main" id="{79544669-1BF4-2FAE-7625-2D95352083E1}"/>
              </a:ext>
            </a:extLst>
          </p:cNvPr>
          <p:cNvCxnSpPr>
            <a:cxnSpLocks noChangeShapeType="1"/>
            <a:stCxn id="31755" idx="2"/>
            <a:endCxn id="31759" idx="0"/>
          </p:cNvCxnSpPr>
          <p:nvPr/>
        </p:nvCxnSpPr>
        <p:spPr bwMode="auto">
          <a:xfrm>
            <a:off x="5029200" y="3381375"/>
            <a:ext cx="0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Text Box 26">
            <a:extLst>
              <a:ext uri="{FF2B5EF4-FFF2-40B4-BE49-F238E27FC236}">
                <a16:creationId xmlns:a16="http://schemas.microsoft.com/office/drawing/2014/main" id="{E8795A9F-3D8D-1EBA-6D16-5EF15F23C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3352800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</a:rPr>
              <a:t>+</a:t>
            </a:r>
          </a:p>
        </p:txBody>
      </p:sp>
      <p:sp>
        <p:nvSpPr>
          <p:cNvPr id="31763" name="Text Box 31">
            <a:extLst>
              <a:ext uri="{FF2B5EF4-FFF2-40B4-BE49-F238E27FC236}">
                <a16:creationId xmlns:a16="http://schemas.microsoft.com/office/drawing/2014/main" id="{564D8967-7176-CA87-5970-67D88CAA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21640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-&gt; T+E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 </a:t>
            </a:r>
            <a:r>
              <a:rPr lang="en-US" altLang="zh-CN">
                <a:sym typeface="Wingdings 2" pitchFamily="2" charset="0"/>
              </a:rPr>
              <a:t></a:t>
            </a:r>
            <a:endParaRPr lang="en-US" altLang="zh-CN" sz="2000">
              <a:latin typeface="Comic Sans MS" panose="030F0902030302020204" pitchFamily="66" charset="0"/>
              <a:sym typeface="Wingdings 2" pitchFamily="2" charset="0"/>
            </a:endParaRPr>
          </a:p>
        </p:txBody>
      </p:sp>
      <p:sp>
        <p:nvSpPr>
          <p:cNvPr id="31764" name="Text Box 37">
            <a:extLst>
              <a:ext uri="{FF2B5EF4-FFF2-40B4-BE49-F238E27FC236}">
                <a16:creationId xmlns:a16="http://schemas.microsoft.com/office/drawing/2014/main" id="{C3F77ADA-D39D-6B48-BAAB-803CBF80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9624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6</a:t>
            </a:r>
          </a:p>
        </p:txBody>
      </p:sp>
      <p:sp>
        <p:nvSpPr>
          <p:cNvPr id="31765" name="Line 39">
            <a:extLst>
              <a:ext uri="{FF2B5EF4-FFF2-40B4-BE49-F238E27FC236}">
                <a16:creationId xmlns:a16="http://schemas.microsoft.com/office/drawing/2014/main" id="{46939CE4-D5C1-F4DD-2D62-7A213DEDD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38" y="4343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Text Box 50">
            <a:extLst>
              <a:ext uri="{FF2B5EF4-FFF2-40B4-BE49-F238E27FC236}">
                <a16:creationId xmlns:a16="http://schemas.microsoft.com/office/drawing/2014/main" id="{1B7CD730-37B1-1087-6837-19C297EE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4038600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31767" name="Line 53">
            <a:extLst>
              <a:ext uri="{FF2B5EF4-FFF2-40B4-BE49-F238E27FC236}">
                <a16:creationId xmlns:a16="http://schemas.microsoft.com/office/drawing/2014/main" id="{60BC81E3-9807-8837-6FCF-0E50F5A353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352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Text Box 54">
            <a:extLst>
              <a:ext uri="{FF2B5EF4-FFF2-40B4-BE49-F238E27FC236}">
                <a16:creationId xmlns:a16="http://schemas.microsoft.com/office/drawing/2014/main" id="{75A67FDB-E635-B3B4-A383-B4A9B71E6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352800"/>
            <a:ext cx="35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T</a:t>
            </a:r>
          </a:p>
        </p:txBody>
      </p:sp>
      <p:sp>
        <p:nvSpPr>
          <p:cNvPr id="31769" name="Line 55">
            <a:extLst>
              <a:ext uri="{FF2B5EF4-FFF2-40B4-BE49-F238E27FC236}">
                <a16:creationId xmlns:a16="http://schemas.microsoft.com/office/drawing/2014/main" id="{CFEC3828-61CF-059D-CBEB-1D527A3BD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962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Text Box 56">
            <a:extLst>
              <a:ext uri="{FF2B5EF4-FFF2-40B4-BE49-F238E27FC236}">
                <a16:creationId xmlns:a16="http://schemas.microsoft.com/office/drawing/2014/main" id="{7EF50F27-5494-F13A-C329-6F3BF80B4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35655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sp>
        <p:nvSpPr>
          <p:cNvPr id="341049" name="Text Box 57">
            <a:extLst>
              <a:ext uri="{FF2B5EF4-FFF2-40B4-BE49-F238E27FC236}">
                <a16:creationId xmlns:a16="http://schemas.microsoft.com/office/drawing/2014/main" id="{75CF4277-0EDD-83C1-0165-4D4DCBAAD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4325"/>
            <a:ext cx="42672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 shift-reduce conflict (on state 3)!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8460456-6462-B63A-C31B-1DCF30ECD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093435B-2ADD-BF9B-67FC-7F6CB618B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parser translates the token sequence into abstract syntax trees</a:t>
            </a:r>
          </a:p>
          <a:p>
            <a:pPr lvl="1" eaLnBrk="1" hangingPunct="1"/>
            <a:r>
              <a:rPr lang="en-US" altLang="zh-CN"/>
              <a:t>Token sequence:</a:t>
            </a:r>
          </a:p>
          <a:p>
            <a:pPr lvl="2" eaLnBrk="1" hangingPunct="1"/>
            <a:r>
              <a:rPr lang="en-US" altLang="zh-CN"/>
              <a:t>returned from the lexer </a:t>
            </a:r>
          </a:p>
          <a:p>
            <a:pPr lvl="1" eaLnBrk="1" hangingPunct="1"/>
            <a:r>
              <a:rPr lang="en-US" altLang="zh-CN"/>
              <a:t>abstract syntax trees:</a:t>
            </a:r>
          </a:p>
          <a:p>
            <a:pPr lvl="2" eaLnBrk="1" hangingPunct="1"/>
            <a:r>
              <a:rPr lang="en-US" altLang="zh-CN"/>
              <a:t>compiler internal data structures</a:t>
            </a:r>
          </a:p>
          <a:p>
            <a:pPr eaLnBrk="1" hangingPunct="1"/>
            <a:r>
              <a:rPr lang="en-US" altLang="zh-CN"/>
              <a:t>Must take account of the program </a:t>
            </a:r>
            <a:r>
              <a:rPr lang="en-US" altLang="zh-CN">
                <a:solidFill>
                  <a:schemeClr val="folHlink"/>
                </a:solidFill>
              </a:rPr>
              <a:t>syntax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192BFD2-3291-C37F-FDB0-968326E09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LR(0) Parse Table</a:t>
            </a:r>
          </a:p>
        </p:txBody>
      </p:sp>
      <p:graphicFrame>
        <p:nvGraphicFramePr>
          <p:cNvPr id="346292" name="Group 180">
            <a:extLst>
              <a:ext uri="{FF2B5EF4-FFF2-40B4-BE49-F238E27FC236}">
                <a16:creationId xmlns:a16="http://schemas.microsoft.com/office/drawing/2014/main" id="{228C3286-DC05-2E4D-997C-C197616434B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5829300" cy="31750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15517413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08744446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92418309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68649191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33737562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25992444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3899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s\t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15357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23809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4979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s4, r2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8920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1640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3580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97282"/>
                  </a:ext>
                </a:extLst>
              </a:tr>
            </a:tbl>
          </a:graphicData>
        </a:graphic>
      </p:graphicFrame>
      <p:sp>
        <p:nvSpPr>
          <p:cNvPr id="346293" name="Text Box 181">
            <a:extLst>
              <a:ext uri="{FF2B5EF4-FFF2-40B4-BE49-F238E27FC236}">
                <a16:creationId xmlns:a16="http://schemas.microsoft.com/office/drawing/2014/main" id="{0C1703F0-EBD5-4AD4-9961-5765029D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4325"/>
            <a:ext cx="4267200" cy="1006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Similar reason for this problem: the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reduce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action should </a:t>
            </a:r>
            <a:r>
              <a:rPr lang="en-US" altLang="zh-CN" sz="2000">
                <a:solidFill>
                  <a:schemeClr val="hlink"/>
                </a:solidFill>
              </a:rPr>
              <a:t>NOT</a:t>
            </a:r>
            <a:r>
              <a:rPr lang="en-US" altLang="zh-CN" sz="2000"/>
              <a:t> be filled into </a:t>
            </a:r>
            <a:r>
              <a:rPr lang="en-US" altLang="zh-CN" sz="2000">
                <a:solidFill>
                  <a:srgbClr val="0000FF"/>
                </a:solidFill>
              </a:rPr>
              <a:t>action[3, ‘+’]</a:t>
            </a:r>
            <a:r>
              <a:rPr lang="en-US" altLang="zh-CN" sz="20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29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1A4AB60-A90E-5F7D-1993-CB92B7A51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SLR table construction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E937C1A-6DC1-2238-045B-2A083934B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Construct LR(0) Items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Item I</a:t>
            </a:r>
            <a:r>
              <a:rPr lang="en-US" altLang="zh-CN" sz="2800" baseline="-25000"/>
              <a:t>i</a:t>
            </a:r>
            <a:r>
              <a:rPr lang="en-US" altLang="zh-CN" sz="2800"/>
              <a:t> becomes state 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Parsing actions at state i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[ A := </a:t>
            </a:r>
            <a:r>
              <a:rPr lang="en-US" altLang="zh-CN" sz="2400">
                <a:sym typeface="Symbol" pitchFamily="2" charset="2"/>
              </a:rPr>
              <a:t> </a:t>
            </a:r>
            <a:r>
              <a:rPr lang="en-US" altLang="zh-CN" sz="2400">
                <a:sym typeface="Wingdings 2" pitchFamily="2" charset="0"/>
              </a:rPr>
              <a:t> a</a:t>
            </a:r>
            <a:r>
              <a:rPr lang="en-US" altLang="zh-CN" sz="2400">
                <a:sym typeface="Symbol" pitchFamily="2" charset="2"/>
              </a:rPr>
              <a:t>  ]  </a:t>
            </a:r>
            <a:r>
              <a:rPr lang="en-US" altLang="zh-CN" sz="2400"/>
              <a:t>I</a:t>
            </a:r>
            <a:r>
              <a:rPr lang="en-US" altLang="zh-CN" sz="2400" baseline="-25000"/>
              <a:t>i</a:t>
            </a:r>
            <a:r>
              <a:rPr lang="en-US" altLang="zh-CN" sz="2400"/>
              <a:t>  and goto(I</a:t>
            </a:r>
            <a:r>
              <a:rPr lang="en-US" altLang="zh-CN" sz="2400" baseline="-25000"/>
              <a:t>i</a:t>
            </a:r>
            <a:r>
              <a:rPr lang="en-US" altLang="zh-CN" sz="2400"/>
              <a:t>, a) = I</a:t>
            </a:r>
            <a:r>
              <a:rPr lang="en-US" altLang="zh-CN" sz="2400" baseline="-25000"/>
              <a:t>j</a:t>
            </a:r>
            <a:br>
              <a:rPr lang="en-US" altLang="zh-CN" sz="2400" baseline="-25000"/>
            </a:br>
            <a:r>
              <a:rPr lang="en-US" altLang="zh-CN" sz="2400"/>
              <a:t>then action[i,a] = </a:t>
            </a:r>
            <a:r>
              <a:rPr lang="en-US" altLang="zh-CN" sz="2400">
                <a:latin typeface="Verdana" panose="020B0604030504040204" pitchFamily="34" charset="0"/>
              </a:rPr>
              <a:t>“</a:t>
            </a:r>
            <a:r>
              <a:rPr lang="en-US" altLang="zh-CN" sz="2400"/>
              <a:t>shift j</a:t>
            </a:r>
            <a:r>
              <a:rPr lang="en-US" altLang="zh-CN" sz="2400">
                <a:latin typeface="Verdana" panose="020B0604030504040204" pitchFamily="34" charset="0"/>
              </a:rPr>
              <a:t>”</a:t>
            </a:r>
            <a:endParaRPr lang="en-US" altLang="zh-CN" sz="240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[ A := </a:t>
            </a:r>
            <a:r>
              <a:rPr lang="en-US" altLang="zh-CN" sz="2400">
                <a:sym typeface="Symbol" pitchFamily="2" charset="2"/>
              </a:rPr>
              <a:t> </a:t>
            </a:r>
            <a:r>
              <a:rPr lang="en-US" altLang="zh-CN" sz="2400">
                <a:sym typeface="Wingdings 2" pitchFamily="2" charset="0"/>
              </a:rPr>
              <a:t> </a:t>
            </a:r>
            <a:r>
              <a:rPr lang="en-US" altLang="zh-CN" sz="2400">
                <a:sym typeface="Symbol" pitchFamily="2" charset="2"/>
              </a:rPr>
              <a:t>]  </a:t>
            </a:r>
            <a:r>
              <a:rPr lang="en-US" altLang="zh-CN" sz="2400"/>
              <a:t>I</a:t>
            </a:r>
            <a:r>
              <a:rPr lang="en-US" altLang="zh-CN" sz="2400" baseline="-25000"/>
              <a:t>i</a:t>
            </a:r>
            <a:r>
              <a:rPr lang="en-US" altLang="zh-CN" sz="2400"/>
              <a:t> and A </a:t>
            </a:r>
            <a:r>
              <a:rPr lang="en-US" altLang="zh-CN" sz="2400">
                <a:sym typeface="Symbol" pitchFamily="2" charset="2"/>
              </a:rPr>
              <a:t> S</a:t>
            </a:r>
            <a:r>
              <a:rPr lang="en-US" altLang="zh-CN" sz="2400">
                <a:latin typeface="Verdana" panose="020B0604030504040204" pitchFamily="34" charset="0"/>
                <a:sym typeface="Symbol" pitchFamily="2" charset="2"/>
              </a:rPr>
              <a:t>’</a:t>
            </a:r>
            <a:br>
              <a:rPr lang="en-US" altLang="zh-CN" sz="2400" baseline="-25000"/>
            </a:br>
            <a:r>
              <a:rPr lang="en-US" altLang="zh-CN" sz="2400"/>
              <a:t>then action[i,a] =</a:t>
            </a:r>
            <a:r>
              <a:rPr lang="en-US" altLang="zh-CN" sz="2400">
                <a:latin typeface="Verdana" panose="020B0604030504040204" pitchFamily="34" charset="0"/>
              </a:rPr>
              <a:t>“</a:t>
            </a:r>
            <a:r>
              <a:rPr lang="en-US" altLang="zh-CN" sz="2400"/>
              <a:t>reduce by A := </a:t>
            </a:r>
            <a:r>
              <a:rPr lang="en-US" altLang="zh-CN" sz="2400">
                <a:sym typeface="Symbol" pitchFamily="2" charset="2"/>
              </a:rPr>
              <a:t></a:t>
            </a:r>
            <a:r>
              <a:rPr lang="en-US" altLang="zh-CN" sz="2400">
                <a:latin typeface="Verdana" panose="020B0604030504040204" pitchFamily="34" charset="0"/>
              </a:rPr>
              <a:t>”</a:t>
            </a:r>
            <a:r>
              <a:rPr lang="en-US" altLang="zh-CN" sz="2400"/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only for all a </a:t>
            </a:r>
            <a:r>
              <a:rPr lang="en-US" altLang="zh-CN" sz="2400">
                <a:solidFill>
                  <a:schemeClr val="folHlink"/>
                </a:solidFill>
                <a:sym typeface="Symbol" pitchFamily="2" charset="2"/>
              </a:rPr>
              <a:t> FOLLOW(A)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[ S</a:t>
            </a:r>
            <a:r>
              <a:rPr lang="en-US" altLang="zh-CN" sz="2400">
                <a:latin typeface="Verdana" panose="020B0604030504040204" pitchFamily="34" charset="0"/>
              </a:rPr>
              <a:t>’</a:t>
            </a:r>
            <a:r>
              <a:rPr lang="en-US" altLang="zh-CN" sz="2400"/>
              <a:t> := </a:t>
            </a:r>
            <a:r>
              <a:rPr lang="en-US" altLang="zh-CN" sz="2400">
                <a:sym typeface="Symbol" pitchFamily="2" charset="2"/>
              </a:rPr>
              <a:t>S </a:t>
            </a:r>
            <a:r>
              <a:rPr lang="en-US" altLang="zh-CN" sz="2400">
                <a:sym typeface="Wingdings 2" pitchFamily="2" charset="0"/>
              </a:rPr>
              <a:t> </a:t>
            </a:r>
            <a:r>
              <a:rPr lang="en-US" altLang="zh-CN" sz="2400">
                <a:sym typeface="Symbol" pitchFamily="2" charset="2"/>
              </a:rPr>
              <a:t>]  </a:t>
            </a:r>
            <a:r>
              <a:rPr lang="en-US" altLang="zh-CN" sz="2400"/>
              <a:t>I</a:t>
            </a:r>
            <a:r>
              <a:rPr lang="en-US" altLang="zh-CN" sz="2400" baseline="-25000"/>
              <a:t>i</a:t>
            </a:r>
            <a:r>
              <a:rPr lang="en-US" altLang="zh-CN" sz="2400"/>
              <a:t> </a:t>
            </a:r>
            <a:br>
              <a:rPr lang="en-US" altLang="zh-CN" sz="2400"/>
            </a:br>
            <a:r>
              <a:rPr lang="en-US" altLang="zh-CN" sz="2400"/>
              <a:t>then action[i,$] =</a:t>
            </a:r>
            <a:r>
              <a:rPr lang="en-US" altLang="zh-CN" sz="2400">
                <a:latin typeface="Verdana" panose="020B0604030504040204" pitchFamily="34" charset="0"/>
              </a:rPr>
              <a:t>“</a:t>
            </a:r>
            <a:r>
              <a:rPr lang="en-US" altLang="zh-CN" sz="2400"/>
              <a:t>accept</a:t>
            </a:r>
            <a:r>
              <a:rPr lang="en-US" altLang="zh-CN" sz="2400">
                <a:latin typeface="Verdana" panose="020B0604030504040204" pitchFamily="34" charset="0"/>
              </a:rPr>
              <a:t>”</a:t>
            </a: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GOTO table as before</a:t>
            </a:r>
            <a:endParaRPr lang="en-US" altLang="zh-CN" sz="2800" baseline="-25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19A8403-C93B-A10E-883C-88009820B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Follow set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4314D12-E48E-D398-B5D4-6DBDD373A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/>
              <a:t> 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A21B385E-4ED4-1ED1-6594-6BCD3D68D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25650"/>
            <a:ext cx="1295400" cy="14192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0: S -&gt; E$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1: E -&gt; T+E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2: E -&gt; 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3: T -&gt; x</a:t>
            </a:r>
          </a:p>
        </p:txBody>
      </p:sp>
      <p:grpSp>
        <p:nvGrpSpPr>
          <p:cNvPr id="34821" name="Group 5">
            <a:extLst>
              <a:ext uri="{FF2B5EF4-FFF2-40B4-BE49-F238E27FC236}">
                <a16:creationId xmlns:a16="http://schemas.microsoft.com/office/drawing/2014/main" id="{6B318EBC-4D98-4E2A-2646-D7F41BE9A446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903413"/>
            <a:ext cx="1893887" cy="1389062"/>
            <a:chOff x="1159" y="798"/>
            <a:chExt cx="1385" cy="875"/>
          </a:xfrm>
        </p:grpSpPr>
        <p:sp>
          <p:nvSpPr>
            <p:cNvPr id="34850" name="Text Box 6">
              <a:extLst>
                <a:ext uri="{FF2B5EF4-FFF2-40B4-BE49-F238E27FC236}">
                  <a16:creationId xmlns:a16="http://schemas.microsoft.com/office/drawing/2014/main" id="{EF884D8A-0728-D144-18E9-5F032E637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 -&gt;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 E 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E -&gt;  T + 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E -&gt;  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T -&gt; </a:t>
              </a:r>
              <a:r>
                <a:rPr lang="en-US" altLang="zh-CN">
                  <a:sym typeface="Wingdings 2" pitchFamily="2" charset="0"/>
                </a:rPr>
                <a:t>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x</a:t>
              </a:r>
            </a:p>
          </p:txBody>
        </p:sp>
        <p:sp>
          <p:nvSpPr>
            <p:cNvPr id="34851" name="Text Box 7">
              <a:extLst>
                <a:ext uri="{FF2B5EF4-FFF2-40B4-BE49-F238E27FC236}">
                  <a16:creationId xmlns:a16="http://schemas.microsoft.com/office/drawing/2014/main" id="{83801FEE-35E3-A0F4-D553-4B466FD58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798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34822" name="Group 8">
            <a:extLst>
              <a:ext uri="{FF2B5EF4-FFF2-40B4-BE49-F238E27FC236}">
                <a16:creationId xmlns:a16="http://schemas.microsoft.com/office/drawing/2014/main" id="{51A7F3B7-97F0-33AB-0FDE-563DF7EDFEA9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3717925"/>
            <a:ext cx="1911350" cy="396875"/>
            <a:chOff x="1145" y="2430"/>
            <a:chExt cx="1399" cy="250"/>
          </a:xfrm>
        </p:grpSpPr>
        <p:sp>
          <p:nvSpPr>
            <p:cNvPr id="34848" name="Text Box 9">
              <a:extLst>
                <a:ext uri="{FF2B5EF4-FFF2-40B4-BE49-F238E27FC236}">
                  <a16:creationId xmlns:a16="http://schemas.microsoft.com/office/drawing/2014/main" id="{72B3380D-CC6D-9B17-D2F3-737A54BE6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T -&gt; x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  </a:t>
              </a:r>
            </a:p>
          </p:txBody>
        </p:sp>
        <p:sp>
          <p:nvSpPr>
            <p:cNvPr id="34849" name="Text Box 10">
              <a:extLst>
                <a:ext uri="{FF2B5EF4-FFF2-40B4-BE49-F238E27FC236}">
                  <a16:creationId xmlns:a16="http://schemas.microsoft.com/office/drawing/2014/main" id="{CBE59494-1081-8D9B-35DD-D10342032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43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5</a:t>
              </a:r>
            </a:p>
          </p:txBody>
        </p:sp>
      </p:grpSp>
      <p:grpSp>
        <p:nvGrpSpPr>
          <p:cNvPr id="34823" name="Group 11">
            <a:extLst>
              <a:ext uri="{FF2B5EF4-FFF2-40B4-BE49-F238E27FC236}">
                <a16:creationId xmlns:a16="http://schemas.microsoft.com/office/drawing/2014/main" id="{A58B6106-E022-DFBD-E426-AB0B8725A8AF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3332163"/>
            <a:ext cx="447675" cy="401637"/>
            <a:chOff x="1712" y="1869"/>
            <a:chExt cx="282" cy="253"/>
          </a:xfrm>
        </p:grpSpPr>
        <p:cxnSp>
          <p:nvCxnSpPr>
            <p:cNvPr id="34846" name="AutoShape 12">
              <a:extLst>
                <a:ext uri="{FF2B5EF4-FFF2-40B4-BE49-F238E27FC236}">
                  <a16:creationId xmlns:a16="http://schemas.microsoft.com/office/drawing/2014/main" id="{82EE220C-6EA2-A191-3295-0B0176EA808D}"/>
                </a:ext>
              </a:extLst>
            </p:cNvPr>
            <p:cNvCxnSpPr>
              <a:cxnSpLocks noChangeShapeType="1"/>
              <a:stCxn id="34850" idx="2"/>
              <a:endCxn id="34848" idx="0"/>
            </p:cNvCxnSpPr>
            <p:nvPr/>
          </p:nvCxnSpPr>
          <p:spPr bwMode="auto">
            <a:xfrm>
              <a:off x="1712" y="1869"/>
              <a:ext cx="1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7" name="Text Box 13">
              <a:extLst>
                <a:ext uri="{FF2B5EF4-FFF2-40B4-BE49-F238E27FC236}">
                  <a16:creationId xmlns:a16="http://schemas.microsoft.com/office/drawing/2014/main" id="{D2AEA093-B380-56C0-D49B-46C6DED7E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1872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x</a:t>
              </a:r>
            </a:p>
          </p:txBody>
        </p:sp>
      </p:grpSp>
      <p:sp>
        <p:nvSpPr>
          <p:cNvPr id="34824" name="Text Box 14">
            <a:extLst>
              <a:ext uri="{FF2B5EF4-FFF2-40B4-BE49-F238E27FC236}">
                <a16:creationId xmlns:a16="http://schemas.microsoft.com/office/drawing/2014/main" id="{191B236F-1269-C249-C022-749EFA091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33575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-&gt;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E  $</a:t>
            </a:r>
          </a:p>
        </p:txBody>
      </p:sp>
      <p:sp>
        <p:nvSpPr>
          <p:cNvPr id="34825" name="Text Box 15">
            <a:extLst>
              <a:ext uri="{FF2B5EF4-FFF2-40B4-BE49-F238E27FC236}">
                <a16:creationId xmlns:a16="http://schemas.microsoft.com/office/drawing/2014/main" id="{4FB30FCA-9C48-C5D3-FBA9-5474A32F5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1584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2</a:t>
            </a:r>
          </a:p>
        </p:txBody>
      </p:sp>
      <p:grpSp>
        <p:nvGrpSpPr>
          <p:cNvPr id="34826" name="Group 16">
            <a:extLst>
              <a:ext uri="{FF2B5EF4-FFF2-40B4-BE49-F238E27FC236}">
                <a16:creationId xmlns:a16="http://schemas.microsoft.com/office/drawing/2014/main" id="{E739AB67-00C6-790B-56C4-9B835C13634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676400"/>
            <a:ext cx="762000" cy="396875"/>
            <a:chOff x="2208" y="1056"/>
            <a:chExt cx="480" cy="250"/>
          </a:xfrm>
        </p:grpSpPr>
        <p:sp>
          <p:nvSpPr>
            <p:cNvPr id="34844" name="Text Box 17">
              <a:extLst>
                <a:ext uri="{FF2B5EF4-FFF2-40B4-BE49-F238E27FC236}">
                  <a16:creationId xmlns:a16="http://schemas.microsoft.com/office/drawing/2014/main" id="{32A843F4-691A-FDB5-2631-B84BB6EBD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1056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E</a:t>
              </a:r>
            </a:p>
          </p:txBody>
        </p:sp>
        <p:sp>
          <p:nvSpPr>
            <p:cNvPr id="34845" name="Line 18">
              <a:extLst>
                <a:ext uri="{FF2B5EF4-FFF2-40B4-BE49-F238E27FC236}">
                  <a16:creationId xmlns:a16="http://schemas.microsoft.com/office/drawing/2014/main" id="{AE993CF8-1F1D-A92F-E061-8D56930E4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7" name="Text Box 19">
            <a:extLst>
              <a:ext uri="{FF2B5EF4-FFF2-40B4-BE49-F238E27FC236}">
                <a16:creationId xmlns:a16="http://schemas.microsoft.com/office/drawing/2014/main" id="{2CB91496-7FD4-E11E-FE4B-D015D9FD7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619375"/>
            <a:ext cx="1524000" cy="7524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Comic Sans MS" panose="030F0902030302020204" pitchFamily="66" charset="0"/>
              </a:rPr>
              <a:t>E -&gt; T </a:t>
            </a:r>
            <a:r>
              <a:rPr lang="en-US" altLang="zh-CN" sz="2000">
                <a:solidFill>
                  <a:srgbClr val="FF3300"/>
                </a:solidFill>
                <a:latin typeface="Comic Sans MS" panose="030F0902030302020204" pitchFamily="66" charset="0"/>
                <a:sym typeface="Wingdings 2" pitchFamily="2" charset="0"/>
              </a:rPr>
              <a:t> +E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Comic Sans MS" panose="030F0902030302020204" pitchFamily="66" charset="0"/>
                <a:sym typeface="Wingdings 2" pitchFamily="2" charset="0"/>
              </a:rPr>
              <a:t>E -&gt; T </a:t>
            </a:r>
            <a:r>
              <a:rPr lang="en-US" altLang="zh-CN">
                <a:solidFill>
                  <a:srgbClr val="FF3300"/>
                </a:solidFill>
                <a:sym typeface="Wingdings 2" pitchFamily="2" charset="0"/>
              </a:rPr>
              <a:t></a:t>
            </a:r>
            <a:r>
              <a:rPr lang="en-US" altLang="zh-CN">
                <a:sym typeface="Wingdings 2" pitchFamily="2" charset="0"/>
              </a:rPr>
              <a:t> </a:t>
            </a:r>
            <a:endParaRPr lang="en-US" altLang="zh-CN" sz="2000">
              <a:latin typeface="Comic Sans MS" panose="030F0902030302020204" pitchFamily="66" charset="0"/>
              <a:sym typeface="Wingdings 2" pitchFamily="2" charset="0"/>
            </a:endParaRPr>
          </a:p>
        </p:txBody>
      </p:sp>
      <p:sp>
        <p:nvSpPr>
          <p:cNvPr id="34828" name="Text Box 20">
            <a:extLst>
              <a:ext uri="{FF2B5EF4-FFF2-40B4-BE49-F238E27FC236}">
                <a16:creationId xmlns:a16="http://schemas.microsoft.com/office/drawing/2014/main" id="{2750A000-33E4-2C93-0D48-F461E60E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22701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34829" name="Text Box 21">
            <a:extLst>
              <a:ext uri="{FF2B5EF4-FFF2-40B4-BE49-F238E27FC236}">
                <a16:creationId xmlns:a16="http://schemas.microsoft.com/office/drawing/2014/main" id="{2EF71100-00B9-0FAE-5E25-6FE3B04E0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22525"/>
            <a:ext cx="35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T</a:t>
            </a:r>
          </a:p>
        </p:txBody>
      </p:sp>
      <p:sp>
        <p:nvSpPr>
          <p:cNvPr id="34830" name="Line 22">
            <a:extLst>
              <a:ext uri="{FF2B5EF4-FFF2-40B4-BE49-F238E27FC236}">
                <a16:creationId xmlns:a16="http://schemas.microsoft.com/office/drawing/2014/main" id="{97E183F2-C887-C47C-BC0D-7AAE7E680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Text Box 23">
            <a:extLst>
              <a:ext uri="{FF2B5EF4-FFF2-40B4-BE49-F238E27FC236}">
                <a16:creationId xmlns:a16="http://schemas.microsoft.com/office/drawing/2014/main" id="{E6AD443B-BB86-D166-C8BC-6B0F928BE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759200"/>
            <a:ext cx="1524000" cy="1546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-&gt; T+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E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T+E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E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T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</a:t>
            </a:r>
          </a:p>
        </p:txBody>
      </p:sp>
      <p:sp>
        <p:nvSpPr>
          <p:cNvPr id="34832" name="Text Box 24">
            <a:extLst>
              <a:ext uri="{FF2B5EF4-FFF2-40B4-BE49-F238E27FC236}">
                <a16:creationId xmlns:a16="http://schemas.microsoft.com/office/drawing/2014/main" id="{601E7FAA-6744-D066-A535-44A722B68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4</a:t>
            </a:r>
          </a:p>
        </p:txBody>
      </p:sp>
      <p:cxnSp>
        <p:nvCxnSpPr>
          <p:cNvPr id="34833" name="AutoShape 25">
            <a:extLst>
              <a:ext uri="{FF2B5EF4-FFF2-40B4-BE49-F238E27FC236}">
                <a16:creationId xmlns:a16="http://schemas.microsoft.com/office/drawing/2014/main" id="{F528E6B9-D356-7E3C-D2BD-B7F517DDF951}"/>
              </a:ext>
            </a:extLst>
          </p:cNvPr>
          <p:cNvCxnSpPr>
            <a:cxnSpLocks noChangeShapeType="1"/>
            <a:stCxn id="34827" idx="2"/>
            <a:endCxn id="34831" idx="0"/>
          </p:cNvCxnSpPr>
          <p:nvPr/>
        </p:nvCxnSpPr>
        <p:spPr bwMode="auto">
          <a:xfrm>
            <a:off x="5029200" y="3381375"/>
            <a:ext cx="0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4" name="Text Box 26">
            <a:extLst>
              <a:ext uri="{FF2B5EF4-FFF2-40B4-BE49-F238E27FC236}">
                <a16:creationId xmlns:a16="http://schemas.microsoft.com/office/drawing/2014/main" id="{6DC740CA-1538-5EA3-9104-8433C4B1A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3352800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+</a:t>
            </a:r>
          </a:p>
        </p:txBody>
      </p:sp>
      <p:sp>
        <p:nvSpPr>
          <p:cNvPr id="34835" name="Text Box 27">
            <a:extLst>
              <a:ext uri="{FF2B5EF4-FFF2-40B4-BE49-F238E27FC236}">
                <a16:creationId xmlns:a16="http://schemas.microsoft.com/office/drawing/2014/main" id="{90FF048D-BC6E-F9B6-84F6-3701242C5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216400"/>
            <a:ext cx="15240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-&gt; T+E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 </a:t>
            </a:r>
            <a:r>
              <a:rPr lang="en-US" altLang="zh-CN">
                <a:sym typeface="Wingdings 2" pitchFamily="2" charset="0"/>
              </a:rPr>
              <a:t></a:t>
            </a:r>
            <a:endParaRPr lang="en-US" altLang="zh-CN" sz="2000">
              <a:latin typeface="Comic Sans MS" panose="030F0902030302020204" pitchFamily="66" charset="0"/>
              <a:sym typeface="Wingdings 2" pitchFamily="2" charset="0"/>
            </a:endParaRPr>
          </a:p>
        </p:txBody>
      </p:sp>
      <p:sp>
        <p:nvSpPr>
          <p:cNvPr id="34836" name="Text Box 28">
            <a:extLst>
              <a:ext uri="{FF2B5EF4-FFF2-40B4-BE49-F238E27FC236}">
                <a16:creationId xmlns:a16="http://schemas.microsoft.com/office/drawing/2014/main" id="{50EAE5AC-A586-AC6B-83FD-CC9CEF3D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9624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6</a:t>
            </a:r>
          </a:p>
        </p:txBody>
      </p:sp>
      <p:sp>
        <p:nvSpPr>
          <p:cNvPr id="34837" name="Line 29">
            <a:extLst>
              <a:ext uri="{FF2B5EF4-FFF2-40B4-BE49-F238E27FC236}">
                <a16:creationId xmlns:a16="http://schemas.microsoft.com/office/drawing/2014/main" id="{A4156FD1-E458-184F-D9BB-4545F54D1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38" y="4343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8" name="Text Box 30">
            <a:extLst>
              <a:ext uri="{FF2B5EF4-FFF2-40B4-BE49-F238E27FC236}">
                <a16:creationId xmlns:a16="http://schemas.microsoft.com/office/drawing/2014/main" id="{F563AFAF-CFC8-1A52-B018-06375BDC5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4038600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34839" name="Line 31">
            <a:extLst>
              <a:ext uri="{FF2B5EF4-FFF2-40B4-BE49-F238E27FC236}">
                <a16:creationId xmlns:a16="http://schemas.microsoft.com/office/drawing/2014/main" id="{E9FB68C2-08B2-AAED-825C-328D577DD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3528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0" name="Text Box 32">
            <a:extLst>
              <a:ext uri="{FF2B5EF4-FFF2-40B4-BE49-F238E27FC236}">
                <a16:creationId xmlns:a16="http://schemas.microsoft.com/office/drawing/2014/main" id="{C0A0E875-8DC4-E696-4FD6-5CBCB07A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352800"/>
            <a:ext cx="35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T</a:t>
            </a:r>
          </a:p>
        </p:txBody>
      </p:sp>
      <p:sp>
        <p:nvSpPr>
          <p:cNvPr id="34841" name="Line 33">
            <a:extLst>
              <a:ext uri="{FF2B5EF4-FFF2-40B4-BE49-F238E27FC236}">
                <a16:creationId xmlns:a16="http://schemas.microsoft.com/office/drawing/2014/main" id="{7319E299-CC05-7D2E-8DD3-37E5FAE23A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962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2" name="Text Box 34">
            <a:extLst>
              <a:ext uri="{FF2B5EF4-FFF2-40B4-BE49-F238E27FC236}">
                <a16:creationId xmlns:a16="http://schemas.microsoft.com/office/drawing/2014/main" id="{FB29E138-FD9C-F42E-3735-33B79967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35655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sp>
        <p:nvSpPr>
          <p:cNvPr id="386083" name="Text Box 35">
            <a:extLst>
              <a:ext uri="{FF2B5EF4-FFF2-40B4-BE49-F238E27FC236}">
                <a16:creationId xmlns:a16="http://schemas.microsoft.com/office/drawing/2014/main" id="{ADECAAC0-468C-CEFE-543C-C086BD404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4325"/>
            <a:ext cx="4267200" cy="854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Follow (E) = {$}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Follow (T) = {+, $}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380F2B4-7480-F4E3-C03F-2579981BE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LR(0) Table with Follow</a:t>
            </a:r>
          </a:p>
        </p:txBody>
      </p:sp>
      <p:graphicFrame>
        <p:nvGraphicFramePr>
          <p:cNvPr id="387075" name="Group 3">
            <a:extLst>
              <a:ext uri="{FF2B5EF4-FFF2-40B4-BE49-F238E27FC236}">
                <a16:creationId xmlns:a16="http://schemas.microsoft.com/office/drawing/2014/main" id="{5BF71081-0DCA-BC92-B8AB-32180D203CA3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5829300" cy="31750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88377423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09183473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10276948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5827669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97583079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33140414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6926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s\t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30465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13350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67919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s4,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7750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7139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34780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579795"/>
                  </a:ext>
                </a:extLst>
              </a:tr>
            </a:tbl>
          </a:graphicData>
        </a:graphic>
      </p:graphicFrame>
      <p:sp>
        <p:nvSpPr>
          <p:cNvPr id="35905" name="Line 66">
            <a:extLst>
              <a:ext uri="{FF2B5EF4-FFF2-40B4-BE49-F238E27FC236}">
                <a16:creationId xmlns:a16="http://schemas.microsoft.com/office/drawing/2014/main" id="{6C4D2601-6ACA-8CBF-CB63-8545377C5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100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06" name="Line 67">
            <a:extLst>
              <a:ext uri="{FF2B5EF4-FFF2-40B4-BE49-F238E27FC236}">
                <a16:creationId xmlns:a16="http://schemas.microsoft.com/office/drawing/2014/main" id="{1CA5BA39-0CDA-F0AF-E137-E7A5B98A1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07" name="Line 68">
            <a:extLst>
              <a:ext uri="{FF2B5EF4-FFF2-40B4-BE49-F238E27FC236}">
                <a16:creationId xmlns:a16="http://schemas.microsoft.com/office/drawing/2014/main" id="{9DF07B02-536A-C6E6-54C5-5FFBAEC37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5720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08" name="Line 69">
            <a:extLst>
              <a:ext uri="{FF2B5EF4-FFF2-40B4-BE49-F238E27FC236}">
                <a16:creationId xmlns:a16="http://schemas.microsoft.com/office/drawing/2014/main" id="{FAA3653B-0AF5-5010-9F77-45451C039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9530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09" name="Line 70">
            <a:extLst>
              <a:ext uri="{FF2B5EF4-FFF2-40B4-BE49-F238E27FC236}">
                <a16:creationId xmlns:a16="http://schemas.microsoft.com/office/drawing/2014/main" id="{1082B629-A384-B573-83D3-BC30B6635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9530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2B5D516-7706-96C2-5D8A-6E1861C9E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Problems with SLR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8DECCC0-515B-D22D-A8CD-47A5506F7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every item of the form: </a:t>
            </a:r>
            <a:r>
              <a:rPr lang="en-US" altLang="zh-CN">
                <a:solidFill>
                  <a:srgbClr val="0000FF"/>
                </a:solidFill>
              </a:rPr>
              <a:t>X -&gt; </a:t>
            </a:r>
            <a:r>
              <a:rPr lang="en-US" altLang="zh-CN">
                <a:solidFill>
                  <a:srgbClr val="0000FF"/>
                </a:solidFill>
                <a:sym typeface="Symbol" pitchFamily="2" charset="2"/>
              </a:rPr>
              <a:t> </a:t>
            </a:r>
            <a:r>
              <a:rPr lang="en-US" altLang="zh-CN">
                <a:solidFill>
                  <a:srgbClr val="0000FF"/>
                </a:solidFill>
                <a:sym typeface="Wingdings 2" pitchFamily="2" charset="0"/>
              </a:rPr>
              <a:t> </a:t>
            </a:r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  <a:sym typeface="Wingdings 2" pitchFamily="2" charset="0"/>
              </a:rPr>
              <a:t>reduce</a:t>
            </a:r>
            <a:r>
              <a:rPr lang="en-US" altLang="zh-CN">
                <a:sym typeface="Wingdings 2" pitchFamily="2" charset="0"/>
              </a:rPr>
              <a:t>, iff the next token </a:t>
            </a:r>
            <a:r>
              <a:rPr lang="en-US" altLang="zh-CN">
                <a:solidFill>
                  <a:srgbClr val="0000FF"/>
                </a:solidFill>
                <a:sym typeface="Wingdings 2" pitchFamily="2" charset="0"/>
              </a:rPr>
              <a:t>t </a:t>
            </a:r>
            <a:r>
              <a:rPr lang="el-GR" altLang="zh-CN">
                <a:solidFill>
                  <a:srgbClr val="0000FF"/>
                </a:solidFill>
                <a:sym typeface="Wingdings 2" pitchFamily="2" charset="0"/>
              </a:rPr>
              <a:t>ϵ</a:t>
            </a:r>
            <a:r>
              <a:rPr lang="en-US" altLang="zh-CN">
                <a:solidFill>
                  <a:srgbClr val="0000FF"/>
                </a:solidFill>
                <a:sym typeface="Wingdings 2" pitchFamily="2" charset="0"/>
              </a:rPr>
              <a:t> FOLLOW(X)</a:t>
            </a:r>
          </a:p>
          <a:p>
            <a:pPr lvl="1" eaLnBrk="1" hangingPunct="1"/>
            <a:r>
              <a:rPr lang="en-US" altLang="zh-CN">
                <a:sym typeface="Wingdings 2" pitchFamily="2" charset="0"/>
              </a:rPr>
              <a:t>often, this resolves shift-reduce conflicts as presented above</a:t>
            </a:r>
          </a:p>
          <a:p>
            <a:pPr eaLnBrk="1" hangingPunct="1"/>
            <a:r>
              <a:rPr lang="en-US" altLang="zh-CN">
                <a:sym typeface="Wingdings 2" pitchFamily="2" charset="0"/>
              </a:rPr>
              <a:t>However, there exist conflicts that can NOT be resolved by SLR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01855FE-34D1-8C09-ACBF-E93FB0275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Problems with SLR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6ABA851-60FA-894D-8D40-0EAC4BC41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/>
              <a:t> 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C94BD2AA-3FE9-FC5A-3538-0141D600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30450"/>
            <a:ext cx="1295400" cy="21494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S’ := S$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:=	L =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L :=	</a:t>
            </a:r>
            <a:r>
              <a:rPr lang="en-US" altLang="zh-CN" sz="2000" b="1">
                <a:latin typeface="Courier New" panose="02070309020205020404" pitchFamily="49" charset="0"/>
              </a:rPr>
              <a:t>*</a:t>
            </a:r>
            <a:r>
              <a:rPr lang="en-US" altLang="zh-CN" sz="2000">
                <a:latin typeface="Comic Sans MS" panose="030F0902030302020204" pitchFamily="66" charset="0"/>
              </a:rPr>
              <a:t>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</a:t>
            </a:r>
            <a:r>
              <a:rPr lang="en-US" altLang="zh-CN" sz="2000" b="1">
                <a:latin typeface="Courier New" panose="02070309020205020404" pitchFamily="49" charset="0"/>
              </a:rPr>
              <a:t>id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R :=	L</a:t>
            </a:r>
          </a:p>
        </p:txBody>
      </p:sp>
      <p:grpSp>
        <p:nvGrpSpPr>
          <p:cNvPr id="37893" name="Group 5">
            <a:extLst>
              <a:ext uri="{FF2B5EF4-FFF2-40B4-BE49-F238E27FC236}">
                <a16:creationId xmlns:a16="http://schemas.microsoft.com/office/drawing/2014/main" id="{46EA16ED-2156-EB5F-87D6-BB901BD8C146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1876425"/>
            <a:ext cx="2195512" cy="2058988"/>
            <a:chOff x="1161" y="798"/>
            <a:chExt cx="1383" cy="1297"/>
          </a:xfrm>
        </p:grpSpPr>
        <p:sp>
          <p:nvSpPr>
            <p:cNvPr id="37945" name="Text Box 6">
              <a:extLst>
                <a:ext uri="{FF2B5EF4-FFF2-40B4-BE49-F238E27FC236}">
                  <a16:creationId xmlns:a16="http://schemas.microsoft.com/office/drawing/2014/main" id="{30E42288-8AB3-46CF-5483-0AB662384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1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 S 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L = R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R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</a:t>
              </a:r>
            </a:p>
          </p:txBody>
        </p:sp>
        <p:sp>
          <p:nvSpPr>
            <p:cNvPr id="37946" name="Text Box 7">
              <a:extLst>
                <a:ext uri="{FF2B5EF4-FFF2-40B4-BE49-F238E27FC236}">
                  <a16:creationId xmlns:a16="http://schemas.microsoft.com/office/drawing/2014/main" id="{9905C56E-E806-2720-E825-E84A01FB0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" y="79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0</a:t>
              </a:r>
            </a:p>
          </p:txBody>
        </p:sp>
      </p:grpSp>
      <p:grpSp>
        <p:nvGrpSpPr>
          <p:cNvPr id="37894" name="Group 8">
            <a:extLst>
              <a:ext uri="{FF2B5EF4-FFF2-40B4-BE49-F238E27FC236}">
                <a16:creationId xmlns:a16="http://schemas.microsoft.com/office/drawing/2014/main" id="{748B3C7B-EADB-966D-BCC3-1E80F500687B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543425"/>
            <a:ext cx="2174875" cy="396875"/>
            <a:chOff x="1174" y="2430"/>
            <a:chExt cx="1370" cy="250"/>
          </a:xfrm>
        </p:grpSpPr>
        <p:sp>
          <p:nvSpPr>
            <p:cNvPr id="37943" name="Text Box 9">
              <a:extLst>
                <a:ext uri="{FF2B5EF4-FFF2-40B4-BE49-F238E27FC236}">
                  <a16:creationId xmlns:a16="http://schemas.microsoft.com/office/drawing/2014/main" id="{484FB0F4-4FF3-F193-08B5-2B46FE143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 $</a:t>
              </a:r>
            </a:p>
          </p:txBody>
        </p:sp>
        <p:sp>
          <p:nvSpPr>
            <p:cNvPr id="37944" name="Text Box 10">
              <a:extLst>
                <a:ext uri="{FF2B5EF4-FFF2-40B4-BE49-F238E27FC236}">
                  <a16:creationId xmlns:a16="http://schemas.microsoft.com/office/drawing/2014/main" id="{5476C17D-F93F-FA50-467B-120F4DB23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430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37895" name="Group 11">
            <a:extLst>
              <a:ext uri="{FF2B5EF4-FFF2-40B4-BE49-F238E27FC236}">
                <a16:creationId xmlns:a16="http://schemas.microsoft.com/office/drawing/2014/main" id="{E9588AF6-04A0-25F9-BC47-250ED8E49E70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5334000"/>
            <a:ext cx="2195512" cy="720725"/>
            <a:chOff x="1113" y="2736"/>
            <a:chExt cx="1383" cy="454"/>
          </a:xfrm>
        </p:grpSpPr>
        <p:sp>
          <p:nvSpPr>
            <p:cNvPr id="37941" name="Text Box 12">
              <a:extLst>
                <a:ext uri="{FF2B5EF4-FFF2-40B4-BE49-F238E27FC236}">
                  <a16:creationId xmlns:a16="http://schemas.microsoft.com/office/drawing/2014/main" id="{9A5BE195-B9E9-C557-DF7A-4C0BD017C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152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Comic Sans MS" panose="030F0902030302020204" pitchFamily="66" charset="0"/>
                  <a:sym typeface="Wingdings 2" pitchFamily="2" charset="0"/>
                </a:rPr>
                <a:t>S := L  = R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Comic Sans MS" panose="030F0902030302020204" pitchFamily="66" charset="0"/>
                  <a:sym typeface="Wingdings 2" pitchFamily="2" charset="0"/>
                </a:rPr>
                <a:t>R := L </a:t>
              </a:r>
            </a:p>
          </p:txBody>
        </p:sp>
        <p:sp>
          <p:nvSpPr>
            <p:cNvPr id="37942" name="Text Box 13">
              <a:extLst>
                <a:ext uri="{FF2B5EF4-FFF2-40B4-BE49-F238E27FC236}">
                  <a16:creationId xmlns:a16="http://schemas.microsoft.com/office/drawing/2014/main" id="{5FEC3487-0322-A8A1-E60D-B1F5A850E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276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2</a:t>
              </a:r>
            </a:p>
          </p:txBody>
        </p:sp>
      </p:grpSp>
      <p:grpSp>
        <p:nvGrpSpPr>
          <p:cNvPr id="37896" name="Group 14">
            <a:extLst>
              <a:ext uri="{FF2B5EF4-FFF2-40B4-BE49-F238E27FC236}">
                <a16:creationId xmlns:a16="http://schemas.microsoft.com/office/drawing/2014/main" id="{5CAB94C4-6FA0-1EC1-EC07-E1F00C0607C5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6477000"/>
            <a:ext cx="2195512" cy="444500"/>
            <a:chOff x="1113" y="3456"/>
            <a:chExt cx="1383" cy="280"/>
          </a:xfrm>
        </p:grpSpPr>
        <p:sp>
          <p:nvSpPr>
            <p:cNvPr id="37939" name="Text Box 15">
              <a:extLst>
                <a:ext uri="{FF2B5EF4-FFF2-40B4-BE49-F238E27FC236}">
                  <a16:creationId xmlns:a16="http://schemas.microsoft.com/office/drawing/2014/main" id="{C0499A95-B1D4-1936-807A-5DBF66394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56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R </a:t>
              </a:r>
            </a:p>
          </p:txBody>
        </p:sp>
        <p:sp>
          <p:nvSpPr>
            <p:cNvPr id="37940" name="Text Box 16">
              <a:extLst>
                <a:ext uri="{FF2B5EF4-FFF2-40B4-BE49-F238E27FC236}">
                  <a16:creationId xmlns:a16="http://schemas.microsoft.com/office/drawing/2014/main" id="{F8AFE40C-9424-0B13-CF4A-C2CC7C580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348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3</a:t>
              </a:r>
            </a:p>
          </p:txBody>
        </p:sp>
      </p:grpSp>
      <p:grpSp>
        <p:nvGrpSpPr>
          <p:cNvPr id="37897" name="Group 17">
            <a:extLst>
              <a:ext uri="{FF2B5EF4-FFF2-40B4-BE49-F238E27FC236}">
                <a16:creationId xmlns:a16="http://schemas.microsoft.com/office/drawing/2014/main" id="{182330F0-BA4D-C1E1-FFB4-57248088869B}"/>
              </a:ext>
            </a:extLst>
          </p:cNvPr>
          <p:cNvGrpSpPr>
            <a:grpSpLocks/>
          </p:cNvGrpSpPr>
          <p:nvPr/>
        </p:nvGrpSpPr>
        <p:grpSpPr bwMode="auto">
          <a:xfrm>
            <a:off x="4433888" y="2057400"/>
            <a:ext cx="2195512" cy="1360488"/>
            <a:chOff x="2745" y="720"/>
            <a:chExt cx="1383" cy="857"/>
          </a:xfrm>
        </p:grpSpPr>
        <p:sp>
          <p:nvSpPr>
            <p:cNvPr id="37937" name="Text Box 18">
              <a:extLst>
                <a:ext uri="{FF2B5EF4-FFF2-40B4-BE49-F238E27FC236}">
                  <a16:creationId xmlns:a16="http://schemas.microsoft.com/office/drawing/2014/main" id="{05287A97-8A6A-ABE2-8DD5-E7DDD030D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720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*  R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</a:t>
              </a:r>
            </a:p>
          </p:txBody>
        </p:sp>
        <p:sp>
          <p:nvSpPr>
            <p:cNvPr id="37938" name="Text Box 19">
              <a:extLst>
                <a:ext uri="{FF2B5EF4-FFF2-40B4-BE49-F238E27FC236}">
                  <a16:creationId xmlns:a16="http://schemas.microsoft.com/office/drawing/2014/main" id="{C0D88A6C-D2A0-A926-E2BD-2CBA3970A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75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grpSp>
        <p:nvGrpSpPr>
          <p:cNvPr id="37898" name="Group 20">
            <a:extLst>
              <a:ext uri="{FF2B5EF4-FFF2-40B4-BE49-F238E27FC236}">
                <a16:creationId xmlns:a16="http://schemas.microsoft.com/office/drawing/2014/main" id="{D2CF7348-6A1E-627B-8AA4-CBD54CC85673}"/>
              </a:ext>
            </a:extLst>
          </p:cNvPr>
          <p:cNvGrpSpPr>
            <a:grpSpLocks/>
          </p:cNvGrpSpPr>
          <p:nvPr/>
        </p:nvGrpSpPr>
        <p:grpSpPr bwMode="auto">
          <a:xfrm>
            <a:off x="4433888" y="4114800"/>
            <a:ext cx="2195512" cy="444500"/>
            <a:chOff x="2745" y="1872"/>
            <a:chExt cx="1383" cy="280"/>
          </a:xfrm>
        </p:grpSpPr>
        <p:sp>
          <p:nvSpPr>
            <p:cNvPr id="37935" name="Text Box 21">
              <a:extLst>
                <a:ext uri="{FF2B5EF4-FFF2-40B4-BE49-F238E27FC236}">
                  <a16:creationId xmlns:a16="http://schemas.microsoft.com/office/drawing/2014/main" id="{BB35426E-3241-43FF-C864-F6D6ACBB2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872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id </a:t>
              </a:r>
            </a:p>
          </p:txBody>
        </p:sp>
        <p:sp>
          <p:nvSpPr>
            <p:cNvPr id="37936" name="Text Box 22">
              <a:extLst>
                <a:ext uri="{FF2B5EF4-FFF2-40B4-BE49-F238E27FC236}">
                  <a16:creationId xmlns:a16="http://schemas.microsoft.com/office/drawing/2014/main" id="{29729A9D-C5F1-16B6-CA88-2442132B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190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5</a:t>
              </a:r>
            </a:p>
          </p:txBody>
        </p:sp>
      </p:grpSp>
      <p:grpSp>
        <p:nvGrpSpPr>
          <p:cNvPr id="37899" name="Group 23">
            <a:extLst>
              <a:ext uri="{FF2B5EF4-FFF2-40B4-BE49-F238E27FC236}">
                <a16:creationId xmlns:a16="http://schemas.microsoft.com/office/drawing/2014/main" id="{18B050CE-1A48-6583-0322-CDC17042EFED}"/>
              </a:ext>
            </a:extLst>
          </p:cNvPr>
          <p:cNvGrpSpPr>
            <a:grpSpLocks/>
          </p:cNvGrpSpPr>
          <p:nvPr/>
        </p:nvGrpSpPr>
        <p:grpSpPr bwMode="auto">
          <a:xfrm>
            <a:off x="4433888" y="5029200"/>
            <a:ext cx="2195512" cy="1360488"/>
            <a:chOff x="2697" y="2304"/>
            <a:chExt cx="1383" cy="857"/>
          </a:xfrm>
        </p:grpSpPr>
        <p:sp>
          <p:nvSpPr>
            <p:cNvPr id="37933" name="Text Box 24">
              <a:extLst>
                <a:ext uri="{FF2B5EF4-FFF2-40B4-BE49-F238E27FC236}">
                  <a16:creationId xmlns:a16="http://schemas.microsoft.com/office/drawing/2014/main" id="{CD8E2235-734C-C998-0100-CA40E96BA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=  R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</a:t>
              </a:r>
            </a:p>
          </p:txBody>
        </p:sp>
        <p:sp>
          <p:nvSpPr>
            <p:cNvPr id="37934" name="Text Box 25">
              <a:extLst>
                <a:ext uri="{FF2B5EF4-FFF2-40B4-BE49-F238E27FC236}">
                  <a16:creationId xmlns:a16="http://schemas.microsoft.com/office/drawing/2014/main" id="{9090A294-809B-CC9D-7180-DA0922FE9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7" y="233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6</a:t>
              </a:r>
            </a:p>
          </p:txBody>
        </p:sp>
      </p:grpSp>
      <p:grpSp>
        <p:nvGrpSpPr>
          <p:cNvPr id="37900" name="Group 26">
            <a:extLst>
              <a:ext uri="{FF2B5EF4-FFF2-40B4-BE49-F238E27FC236}">
                <a16:creationId xmlns:a16="http://schemas.microsoft.com/office/drawing/2014/main" id="{FD5E10CE-44B5-D64D-A027-4C72A7A16EB0}"/>
              </a:ext>
            </a:extLst>
          </p:cNvPr>
          <p:cNvGrpSpPr>
            <a:grpSpLocks/>
          </p:cNvGrpSpPr>
          <p:nvPr/>
        </p:nvGrpSpPr>
        <p:grpSpPr bwMode="auto">
          <a:xfrm>
            <a:off x="6989763" y="2438400"/>
            <a:ext cx="1773237" cy="444500"/>
            <a:chOff x="2669" y="3504"/>
            <a:chExt cx="1411" cy="280"/>
          </a:xfrm>
        </p:grpSpPr>
        <p:sp>
          <p:nvSpPr>
            <p:cNvPr id="37931" name="Text Box 27">
              <a:extLst>
                <a:ext uri="{FF2B5EF4-FFF2-40B4-BE49-F238E27FC236}">
                  <a16:creationId xmlns:a16="http://schemas.microsoft.com/office/drawing/2014/main" id="{0DDC42BF-5730-ACA8-5E9E-D9E9ED637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504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* R </a:t>
              </a:r>
            </a:p>
          </p:txBody>
        </p:sp>
        <p:sp>
          <p:nvSpPr>
            <p:cNvPr id="37932" name="Text Box 28">
              <a:extLst>
                <a:ext uri="{FF2B5EF4-FFF2-40B4-BE49-F238E27FC236}">
                  <a16:creationId xmlns:a16="http://schemas.microsoft.com/office/drawing/2014/main" id="{450EAD77-87AF-1C51-2E43-23D8506DA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" y="3534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7</a:t>
              </a:r>
            </a:p>
          </p:txBody>
        </p:sp>
      </p:grpSp>
      <p:grpSp>
        <p:nvGrpSpPr>
          <p:cNvPr id="37901" name="Group 29">
            <a:extLst>
              <a:ext uri="{FF2B5EF4-FFF2-40B4-BE49-F238E27FC236}">
                <a16:creationId xmlns:a16="http://schemas.microsoft.com/office/drawing/2014/main" id="{71854BDE-F212-EE95-B062-B17A2A3789AE}"/>
              </a:ext>
            </a:extLst>
          </p:cNvPr>
          <p:cNvGrpSpPr>
            <a:grpSpLocks/>
          </p:cNvGrpSpPr>
          <p:nvPr/>
        </p:nvGrpSpPr>
        <p:grpSpPr bwMode="auto">
          <a:xfrm>
            <a:off x="6996113" y="4191000"/>
            <a:ext cx="1843087" cy="444500"/>
            <a:chOff x="4115" y="1632"/>
            <a:chExt cx="1405" cy="280"/>
          </a:xfrm>
        </p:grpSpPr>
        <p:sp>
          <p:nvSpPr>
            <p:cNvPr id="37929" name="Text Box 30">
              <a:extLst>
                <a:ext uri="{FF2B5EF4-FFF2-40B4-BE49-F238E27FC236}">
                  <a16:creationId xmlns:a16="http://schemas.microsoft.com/office/drawing/2014/main" id="{8B49B5C0-495C-88DA-09EB-66650F973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32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L </a:t>
              </a:r>
            </a:p>
          </p:txBody>
        </p:sp>
        <p:sp>
          <p:nvSpPr>
            <p:cNvPr id="37930" name="Text Box 31">
              <a:extLst>
                <a:ext uri="{FF2B5EF4-FFF2-40B4-BE49-F238E27FC236}">
                  <a16:creationId xmlns:a16="http://schemas.microsoft.com/office/drawing/2014/main" id="{BF49A78B-A988-25CF-9373-7FF5A8CF2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" y="1662"/>
              <a:ext cx="2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8</a:t>
              </a:r>
            </a:p>
          </p:txBody>
        </p:sp>
      </p:grpSp>
      <p:grpSp>
        <p:nvGrpSpPr>
          <p:cNvPr id="37902" name="Group 32">
            <a:extLst>
              <a:ext uri="{FF2B5EF4-FFF2-40B4-BE49-F238E27FC236}">
                <a16:creationId xmlns:a16="http://schemas.microsoft.com/office/drawing/2014/main" id="{8DE64024-2A7D-A4FC-2779-961D94FC896A}"/>
              </a:ext>
            </a:extLst>
          </p:cNvPr>
          <p:cNvGrpSpPr>
            <a:grpSpLocks/>
          </p:cNvGrpSpPr>
          <p:nvPr/>
        </p:nvGrpSpPr>
        <p:grpSpPr bwMode="auto">
          <a:xfrm>
            <a:off x="6796088" y="6019800"/>
            <a:ext cx="2195512" cy="444500"/>
            <a:chOff x="4089" y="2064"/>
            <a:chExt cx="1383" cy="280"/>
          </a:xfrm>
        </p:grpSpPr>
        <p:sp>
          <p:nvSpPr>
            <p:cNvPr id="37927" name="Text Box 33">
              <a:extLst>
                <a:ext uri="{FF2B5EF4-FFF2-40B4-BE49-F238E27FC236}">
                  <a16:creationId xmlns:a16="http://schemas.microsoft.com/office/drawing/2014/main" id="{1EB1C744-9A6B-C114-8CD1-01E0A3420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64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= R </a:t>
              </a:r>
            </a:p>
          </p:txBody>
        </p:sp>
        <p:sp>
          <p:nvSpPr>
            <p:cNvPr id="37928" name="Text Box 34">
              <a:extLst>
                <a:ext uri="{FF2B5EF4-FFF2-40B4-BE49-F238E27FC236}">
                  <a16:creationId xmlns:a16="http://schemas.microsoft.com/office/drawing/2014/main" id="{75FCBFF3-5A00-9A80-E1CA-EA3E98832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09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9</a:t>
              </a:r>
            </a:p>
          </p:txBody>
        </p:sp>
      </p:grpSp>
      <p:cxnSp>
        <p:nvCxnSpPr>
          <p:cNvPr id="37903" name="AutoShape 35">
            <a:extLst>
              <a:ext uri="{FF2B5EF4-FFF2-40B4-BE49-F238E27FC236}">
                <a16:creationId xmlns:a16="http://schemas.microsoft.com/office/drawing/2014/main" id="{3290C3E4-D2EE-BC66-6D82-475E5770E12C}"/>
              </a:ext>
            </a:extLst>
          </p:cNvPr>
          <p:cNvCxnSpPr>
            <a:cxnSpLocks noChangeShapeType="1"/>
            <a:stCxn id="37945" idx="2"/>
            <a:endCxn id="37943" idx="0"/>
          </p:cNvCxnSpPr>
          <p:nvPr/>
        </p:nvCxnSpPr>
        <p:spPr bwMode="auto">
          <a:xfrm>
            <a:off x="2971800" y="3944938"/>
            <a:ext cx="52388" cy="617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36">
            <a:extLst>
              <a:ext uri="{FF2B5EF4-FFF2-40B4-BE49-F238E27FC236}">
                <a16:creationId xmlns:a16="http://schemas.microsoft.com/office/drawing/2014/main" id="{68081CC2-89BA-6D34-78DC-65422F1432D8}"/>
              </a:ext>
            </a:extLst>
          </p:cNvPr>
          <p:cNvCxnSpPr>
            <a:cxnSpLocks noChangeShapeType="1"/>
            <a:stCxn id="37945" idx="1"/>
            <a:endCxn id="37941" idx="1"/>
          </p:cNvCxnSpPr>
          <p:nvPr/>
        </p:nvCxnSpPr>
        <p:spPr bwMode="auto">
          <a:xfrm rot="10800000" flipH="1" flipV="1">
            <a:off x="2047875" y="2921000"/>
            <a:ext cx="152400" cy="2773363"/>
          </a:xfrm>
          <a:prstGeom prst="curvedConnector3">
            <a:avLst>
              <a:gd name="adj1" fmla="val -14375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37">
            <a:extLst>
              <a:ext uri="{FF2B5EF4-FFF2-40B4-BE49-F238E27FC236}">
                <a16:creationId xmlns:a16="http://schemas.microsoft.com/office/drawing/2014/main" id="{682DC5A5-23C4-979F-50C8-F44333A93CD6}"/>
              </a:ext>
            </a:extLst>
          </p:cNvPr>
          <p:cNvCxnSpPr>
            <a:cxnSpLocks noChangeShapeType="1"/>
            <a:stCxn id="37945" idx="1"/>
            <a:endCxn id="37939" idx="1"/>
          </p:cNvCxnSpPr>
          <p:nvPr/>
        </p:nvCxnSpPr>
        <p:spPr bwMode="auto">
          <a:xfrm rot="10800000" flipH="1" flipV="1">
            <a:off x="2047875" y="2921000"/>
            <a:ext cx="152400" cy="3733800"/>
          </a:xfrm>
          <a:prstGeom prst="curvedConnector3">
            <a:avLst>
              <a:gd name="adj1" fmla="val -14375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38">
            <a:extLst>
              <a:ext uri="{FF2B5EF4-FFF2-40B4-BE49-F238E27FC236}">
                <a16:creationId xmlns:a16="http://schemas.microsoft.com/office/drawing/2014/main" id="{19E8E9AB-9297-68AE-31F3-DFEFCEF4FD4A}"/>
              </a:ext>
            </a:extLst>
          </p:cNvPr>
          <p:cNvCxnSpPr>
            <a:cxnSpLocks noChangeShapeType="1"/>
            <a:stCxn id="37945" idx="3"/>
            <a:endCxn id="37937" idx="1"/>
          </p:cNvCxnSpPr>
          <p:nvPr/>
        </p:nvCxnSpPr>
        <p:spPr bwMode="auto">
          <a:xfrm flipV="1">
            <a:off x="3895725" y="2738438"/>
            <a:ext cx="895350" cy="1825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39">
            <a:extLst>
              <a:ext uri="{FF2B5EF4-FFF2-40B4-BE49-F238E27FC236}">
                <a16:creationId xmlns:a16="http://schemas.microsoft.com/office/drawing/2014/main" id="{AF9029BC-D70B-E34E-702C-779A61C788D2}"/>
              </a:ext>
            </a:extLst>
          </p:cNvPr>
          <p:cNvCxnSpPr>
            <a:cxnSpLocks noChangeShapeType="1"/>
            <a:stCxn id="37945" idx="3"/>
            <a:endCxn id="37936" idx="3"/>
          </p:cNvCxnSpPr>
          <p:nvPr/>
        </p:nvCxnSpPr>
        <p:spPr bwMode="auto">
          <a:xfrm>
            <a:off x="3895725" y="2921000"/>
            <a:ext cx="877888" cy="1439863"/>
          </a:xfrm>
          <a:prstGeom prst="curvedConnector3">
            <a:avLst>
              <a:gd name="adj1" fmla="val 12604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40">
            <a:extLst>
              <a:ext uri="{FF2B5EF4-FFF2-40B4-BE49-F238E27FC236}">
                <a16:creationId xmlns:a16="http://schemas.microsoft.com/office/drawing/2014/main" id="{16BB031F-685E-22FE-B065-DC9A36980D54}"/>
              </a:ext>
            </a:extLst>
          </p:cNvPr>
          <p:cNvCxnSpPr>
            <a:cxnSpLocks noChangeShapeType="1"/>
            <a:stCxn id="37941" idx="3"/>
            <a:endCxn id="37933" idx="1"/>
          </p:cNvCxnSpPr>
          <p:nvPr/>
        </p:nvCxnSpPr>
        <p:spPr bwMode="auto">
          <a:xfrm>
            <a:off x="4048125" y="5694363"/>
            <a:ext cx="742950" cy="158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41">
            <a:extLst>
              <a:ext uri="{FF2B5EF4-FFF2-40B4-BE49-F238E27FC236}">
                <a16:creationId xmlns:a16="http://schemas.microsoft.com/office/drawing/2014/main" id="{4EA26B0D-CA81-D5A9-04E6-96A2FB0A9753}"/>
              </a:ext>
            </a:extLst>
          </p:cNvPr>
          <p:cNvCxnSpPr>
            <a:cxnSpLocks noChangeShapeType="1"/>
            <a:stCxn id="37937" idx="3"/>
            <a:endCxn id="37931" idx="0"/>
          </p:cNvCxnSpPr>
          <p:nvPr/>
        </p:nvCxnSpPr>
        <p:spPr bwMode="auto">
          <a:xfrm flipV="1">
            <a:off x="6638925" y="2428875"/>
            <a:ext cx="1400175" cy="309563"/>
          </a:xfrm>
          <a:prstGeom prst="curvedConnector4">
            <a:avLst>
              <a:gd name="adj1" fmla="val 23810"/>
              <a:gd name="adj2" fmla="val 17076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42">
            <a:extLst>
              <a:ext uri="{FF2B5EF4-FFF2-40B4-BE49-F238E27FC236}">
                <a16:creationId xmlns:a16="http://schemas.microsoft.com/office/drawing/2014/main" id="{53A28745-DB45-EA57-DB4A-92E58E9AB9F0}"/>
              </a:ext>
            </a:extLst>
          </p:cNvPr>
          <p:cNvCxnSpPr>
            <a:cxnSpLocks noChangeShapeType="1"/>
            <a:stCxn id="37937" idx="2"/>
            <a:endCxn id="37935" idx="0"/>
          </p:cNvCxnSpPr>
          <p:nvPr/>
        </p:nvCxnSpPr>
        <p:spPr bwMode="auto">
          <a:xfrm rot="5400000">
            <a:off x="5376069" y="3766344"/>
            <a:ext cx="6778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43">
            <a:extLst>
              <a:ext uri="{FF2B5EF4-FFF2-40B4-BE49-F238E27FC236}">
                <a16:creationId xmlns:a16="http://schemas.microsoft.com/office/drawing/2014/main" id="{04F54B17-47DF-B37C-8B02-BC9A1E94DD5B}"/>
              </a:ext>
            </a:extLst>
          </p:cNvPr>
          <p:cNvCxnSpPr>
            <a:cxnSpLocks noChangeShapeType="1"/>
            <a:stCxn id="37933" idx="0"/>
            <a:endCxn id="37935" idx="2"/>
          </p:cNvCxnSpPr>
          <p:nvPr/>
        </p:nvCxnSpPr>
        <p:spPr bwMode="auto">
          <a:xfrm rot="-5400000">
            <a:off x="5445125" y="4749800"/>
            <a:ext cx="539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44">
            <a:extLst>
              <a:ext uri="{FF2B5EF4-FFF2-40B4-BE49-F238E27FC236}">
                <a16:creationId xmlns:a16="http://schemas.microsoft.com/office/drawing/2014/main" id="{B964A5A9-4FEF-C3E7-91EE-8CA2ECB0F2F8}"/>
              </a:ext>
            </a:extLst>
          </p:cNvPr>
          <p:cNvCxnSpPr>
            <a:cxnSpLocks noChangeShapeType="1"/>
            <a:stCxn id="37933" idx="3"/>
            <a:endCxn id="37927" idx="0"/>
          </p:cNvCxnSpPr>
          <p:nvPr/>
        </p:nvCxnSpPr>
        <p:spPr bwMode="auto">
          <a:xfrm>
            <a:off x="6638925" y="5710238"/>
            <a:ext cx="1438275" cy="3000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45">
            <a:extLst>
              <a:ext uri="{FF2B5EF4-FFF2-40B4-BE49-F238E27FC236}">
                <a16:creationId xmlns:a16="http://schemas.microsoft.com/office/drawing/2014/main" id="{8FC58307-0C64-CBF4-A0F5-5F3E6CFD1EEB}"/>
              </a:ext>
            </a:extLst>
          </p:cNvPr>
          <p:cNvCxnSpPr>
            <a:cxnSpLocks noChangeShapeType="1"/>
            <a:stCxn id="37937" idx="3"/>
            <a:endCxn id="37929" idx="0"/>
          </p:cNvCxnSpPr>
          <p:nvPr/>
        </p:nvCxnSpPr>
        <p:spPr bwMode="auto">
          <a:xfrm>
            <a:off x="6638925" y="2738438"/>
            <a:ext cx="1444625" cy="14430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46">
            <a:extLst>
              <a:ext uri="{FF2B5EF4-FFF2-40B4-BE49-F238E27FC236}">
                <a16:creationId xmlns:a16="http://schemas.microsoft.com/office/drawing/2014/main" id="{5A5C669C-CF3D-FFA2-EEB4-FC62C35E5C6F}"/>
              </a:ext>
            </a:extLst>
          </p:cNvPr>
          <p:cNvCxnSpPr>
            <a:cxnSpLocks noChangeShapeType="1"/>
            <a:stCxn id="37933" idx="3"/>
            <a:endCxn id="37929" idx="2"/>
          </p:cNvCxnSpPr>
          <p:nvPr/>
        </p:nvCxnSpPr>
        <p:spPr bwMode="auto">
          <a:xfrm flipV="1">
            <a:off x="6638925" y="4556125"/>
            <a:ext cx="1444625" cy="115411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47">
            <a:extLst>
              <a:ext uri="{FF2B5EF4-FFF2-40B4-BE49-F238E27FC236}">
                <a16:creationId xmlns:a16="http://schemas.microsoft.com/office/drawing/2014/main" id="{F6A85140-0696-EEBA-A46C-EFB047E80D14}"/>
              </a:ext>
            </a:extLst>
          </p:cNvPr>
          <p:cNvCxnSpPr>
            <a:cxnSpLocks noChangeShapeType="1"/>
            <a:stCxn id="37933" idx="3"/>
            <a:endCxn id="37937" idx="3"/>
          </p:cNvCxnSpPr>
          <p:nvPr/>
        </p:nvCxnSpPr>
        <p:spPr bwMode="auto">
          <a:xfrm flipV="1">
            <a:off x="6638925" y="2738438"/>
            <a:ext cx="1588" cy="2971800"/>
          </a:xfrm>
          <a:prstGeom prst="curvedConnector3">
            <a:avLst>
              <a:gd name="adj1" fmla="val 13800005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48">
            <a:extLst>
              <a:ext uri="{FF2B5EF4-FFF2-40B4-BE49-F238E27FC236}">
                <a16:creationId xmlns:a16="http://schemas.microsoft.com/office/drawing/2014/main" id="{43B6D089-8C2F-7A39-E009-D6CBD74642D4}"/>
              </a:ext>
            </a:extLst>
          </p:cNvPr>
          <p:cNvCxnSpPr>
            <a:cxnSpLocks noChangeShapeType="1"/>
            <a:stCxn id="37937" idx="3"/>
            <a:endCxn id="37937" idx="0"/>
          </p:cNvCxnSpPr>
          <p:nvPr/>
        </p:nvCxnSpPr>
        <p:spPr bwMode="auto">
          <a:xfrm flipH="1" flipV="1">
            <a:off x="5715000" y="2047875"/>
            <a:ext cx="923925" cy="690563"/>
          </a:xfrm>
          <a:prstGeom prst="curvedConnector4">
            <a:avLst>
              <a:gd name="adj1" fmla="val -23713"/>
              <a:gd name="adj2" fmla="val 13172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Text Box 49">
            <a:extLst>
              <a:ext uri="{FF2B5EF4-FFF2-40B4-BE49-F238E27FC236}">
                <a16:creationId xmlns:a16="http://schemas.microsoft.com/office/drawing/2014/main" id="{AA917374-A1B3-1BB4-2C86-425560D1F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67400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37918" name="Text Box 50">
            <a:extLst>
              <a:ext uri="{FF2B5EF4-FFF2-40B4-BE49-F238E27FC236}">
                <a16:creationId xmlns:a16="http://schemas.microsoft.com/office/drawing/2014/main" id="{D77AFDF0-D779-C961-0B0E-01FA4CB45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576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37919" name="Text Box 51">
            <a:extLst>
              <a:ext uri="{FF2B5EF4-FFF2-40B4-BE49-F238E27FC236}">
                <a16:creationId xmlns:a16="http://schemas.microsoft.com/office/drawing/2014/main" id="{5F021E30-D250-2468-0F1C-9234C1FA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3217863"/>
            <a:ext cx="404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id</a:t>
            </a:r>
          </a:p>
        </p:txBody>
      </p:sp>
      <p:sp>
        <p:nvSpPr>
          <p:cNvPr id="37920" name="Text Box 52">
            <a:extLst>
              <a:ext uri="{FF2B5EF4-FFF2-40B4-BE49-F238E27FC236}">
                <a16:creationId xmlns:a16="http://schemas.microsoft.com/office/drawing/2014/main" id="{581F9910-9FEA-E45B-4183-729431D4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486025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*</a:t>
            </a:r>
          </a:p>
        </p:txBody>
      </p:sp>
      <p:sp>
        <p:nvSpPr>
          <p:cNvPr id="37921" name="Text Box 53">
            <a:extLst>
              <a:ext uri="{FF2B5EF4-FFF2-40B4-BE49-F238E27FC236}">
                <a16:creationId xmlns:a16="http://schemas.microsoft.com/office/drawing/2014/main" id="{73789C99-B398-1AB9-EA58-B8F62541D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1724025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*</a:t>
            </a:r>
          </a:p>
        </p:txBody>
      </p:sp>
      <p:sp>
        <p:nvSpPr>
          <p:cNvPr id="37922" name="Text Box 54">
            <a:extLst>
              <a:ext uri="{FF2B5EF4-FFF2-40B4-BE49-F238E27FC236}">
                <a16:creationId xmlns:a16="http://schemas.microsoft.com/office/drawing/2014/main" id="{E1B266B3-0C1A-840A-9E03-5A0263F2D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075" y="1800225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37923" name="Text Box 55">
            <a:extLst>
              <a:ext uri="{FF2B5EF4-FFF2-40B4-BE49-F238E27FC236}">
                <a16:creationId xmlns:a16="http://schemas.microsoft.com/office/drawing/2014/main" id="{5924A8D3-54DE-7DCC-3AE3-C43001F63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8" y="33242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37924" name="Text Box 56">
            <a:extLst>
              <a:ext uri="{FF2B5EF4-FFF2-40B4-BE49-F238E27FC236}">
                <a16:creationId xmlns:a16="http://schemas.microsoft.com/office/drawing/2014/main" id="{2BA44108-2941-2FCF-F90F-E009B084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288" y="51530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37925" name="Text Box 57">
            <a:extLst>
              <a:ext uri="{FF2B5EF4-FFF2-40B4-BE49-F238E27FC236}">
                <a16:creationId xmlns:a16="http://schemas.microsoft.com/office/drawing/2014/main" id="{DC10252B-85F2-A512-DD3B-E1EECACB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5762625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=</a:t>
            </a:r>
          </a:p>
        </p:txBody>
      </p:sp>
      <p:sp>
        <p:nvSpPr>
          <p:cNvPr id="37926" name="Text Box 58">
            <a:extLst>
              <a:ext uri="{FF2B5EF4-FFF2-40B4-BE49-F238E27FC236}">
                <a16:creationId xmlns:a16="http://schemas.microsoft.com/office/drawing/2014/main" id="{5A1EE005-3F27-5994-7CCD-882CB353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7363" y="40989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B711EAA-3910-DBB4-1007-F9D2246AC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Problems with SLR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ADA1F69-24E0-6D8D-8E44-D6E91019F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Reduce on ALL terminals in FOLLOW set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400"/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400"/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400"/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400"/>
          </a:p>
          <a:p>
            <a:pPr eaLnBrk="1" hangingPunct="1">
              <a:lnSpc>
                <a:spcPct val="80000"/>
              </a:lnSpc>
            </a:pPr>
            <a:endParaRPr lang="en-US" altLang="zh-CN" sz="2400"/>
          </a:p>
          <a:p>
            <a:pPr eaLnBrk="1" hangingPunct="1">
              <a:lnSpc>
                <a:spcPct val="80000"/>
              </a:lnSpc>
            </a:pP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FOLLOW(R) = FOLLOW(L)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Especially, we have </a:t>
            </a:r>
            <a:r>
              <a:rPr lang="en-US" altLang="zh-CN" sz="2400">
                <a:latin typeface="Verdana" panose="020B0604030504040204" pitchFamily="34" charset="0"/>
              </a:rPr>
              <a:t>‘</a:t>
            </a:r>
            <a:r>
              <a:rPr lang="en-US" altLang="zh-CN" sz="2400"/>
              <a:t>=</a:t>
            </a:r>
            <a:r>
              <a:rPr lang="en-US" altLang="zh-CN" sz="2400">
                <a:latin typeface="Verdana" panose="020B0604030504040204" pitchFamily="34" charset="0"/>
              </a:rPr>
              <a:t>‘</a:t>
            </a:r>
            <a:r>
              <a:rPr lang="en-US" altLang="zh-CN" sz="2400"/>
              <a:t> ϵ FOLLOW(R)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Thus, there exists a shift-reduce conflict in state 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Why does this happen, and how to solve this?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77951B4D-650F-7A9C-6C54-005C9EA0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1447800" cy="17843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:=	L =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L :=	</a:t>
            </a:r>
            <a:r>
              <a:rPr lang="en-US" altLang="zh-CN" sz="2000" b="1">
                <a:latin typeface="Courier New" panose="02070309020205020404" pitchFamily="49" charset="0"/>
              </a:rPr>
              <a:t>*</a:t>
            </a:r>
            <a:r>
              <a:rPr lang="en-US" altLang="zh-CN" sz="2000">
                <a:latin typeface="Comic Sans MS" panose="030F0902030302020204" pitchFamily="66" charset="0"/>
              </a:rPr>
              <a:t>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</a:t>
            </a:r>
            <a:r>
              <a:rPr lang="en-US" altLang="zh-CN" sz="2000" b="1">
                <a:latin typeface="Courier New" panose="02070309020205020404" pitchFamily="49" charset="0"/>
              </a:rPr>
              <a:t>id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R :=	L</a:t>
            </a:r>
          </a:p>
        </p:txBody>
      </p:sp>
      <p:grpSp>
        <p:nvGrpSpPr>
          <p:cNvPr id="38917" name="Group 5">
            <a:extLst>
              <a:ext uri="{FF2B5EF4-FFF2-40B4-BE49-F238E27FC236}">
                <a16:creationId xmlns:a16="http://schemas.microsoft.com/office/drawing/2014/main" id="{EFD9F0EE-9892-4218-93EE-189A860F0D84}"/>
              </a:ext>
            </a:extLst>
          </p:cNvPr>
          <p:cNvGrpSpPr>
            <a:grpSpLocks/>
          </p:cNvGrpSpPr>
          <p:nvPr/>
        </p:nvGrpSpPr>
        <p:grpSpPr bwMode="auto">
          <a:xfrm>
            <a:off x="4129088" y="2632075"/>
            <a:ext cx="2195512" cy="720725"/>
            <a:chOff x="1113" y="2736"/>
            <a:chExt cx="1383" cy="454"/>
          </a:xfrm>
        </p:grpSpPr>
        <p:sp>
          <p:nvSpPr>
            <p:cNvPr id="38918" name="Text Box 6">
              <a:extLst>
                <a:ext uri="{FF2B5EF4-FFF2-40B4-BE49-F238E27FC236}">
                  <a16:creationId xmlns:a16="http://schemas.microsoft.com/office/drawing/2014/main" id="{BD515F0A-3D57-343D-73FC-3E8EC6393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152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Comic Sans MS" panose="030F0902030302020204" pitchFamily="66" charset="0"/>
                  <a:sym typeface="Wingdings 2" pitchFamily="2" charset="0"/>
                </a:rPr>
                <a:t>S := L  = R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Comic Sans MS" panose="030F0902030302020204" pitchFamily="66" charset="0"/>
                  <a:sym typeface="Wingdings 2" pitchFamily="2" charset="0"/>
                </a:rPr>
                <a:t>R := L </a:t>
              </a:r>
            </a:p>
          </p:txBody>
        </p:sp>
        <p:sp>
          <p:nvSpPr>
            <p:cNvPr id="38919" name="Text Box 7">
              <a:extLst>
                <a:ext uri="{FF2B5EF4-FFF2-40B4-BE49-F238E27FC236}">
                  <a16:creationId xmlns:a16="http://schemas.microsoft.com/office/drawing/2014/main" id="{4FF599CE-46BC-7F57-2377-D199C4622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276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AE088A7-B060-14FB-C5C0-6F73F4C14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LR(1) Items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C45C546-95F2-2DF7-ADBB-3A8BB8E4C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[</a:t>
            </a:r>
            <a:r>
              <a:rPr lang="en-US" altLang="zh-CN">
                <a:solidFill>
                  <a:srgbClr val="0000FF"/>
                </a:solidFill>
              </a:rPr>
              <a:t>X := </a:t>
            </a:r>
            <a:r>
              <a:rPr lang="en-US" altLang="zh-CN">
                <a:solidFill>
                  <a:srgbClr val="0000FF"/>
                </a:solidFill>
                <a:sym typeface="Symbol" pitchFamily="2" charset="2"/>
              </a:rPr>
              <a:t> </a:t>
            </a:r>
            <a:r>
              <a:rPr lang="en-US" altLang="zh-CN">
                <a:solidFill>
                  <a:srgbClr val="0000FF"/>
                </a:solidFill>
                <a:sym typeface="Wingdings 2" pitchFamily="2" charset="0"/>
              </a:rPr>
              <a:t> </a:t>
            </a:r>
            <a:r>
              <a:rPr lang="en-US" altLang="zh-CN">
                <a:solidFill>
                  <a:srgbClr val="0000FF"/>
                </a:solidFill>
                <a:sym typeface="Symbol" pitchFamily="2" charset="2"/>
              </a:rPr>
              <a:t>,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sym typeface="Symbol" pitchFamily="2" charset="2"/>
              </a:rPr>
              <a:t>a</a:t>
            </a:r>
            <a:r>
              <a:rPr lang="en-US" altLang="zh-CN">
                <a:sym typeface="Symbol" pitchFamily="2" charset="2"/>
              </a:rPr>
              <a:t>] means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 is at top of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Input string is derivable from 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a</a:t>
            </a:r>
            <a:endParaRPr lang="en-US" altLang="zh-CN">
              <a:latin typeface="Courier New" panose="02070309020205020404" pitchFamily="49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In other words, when we reduce X := ,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a</a:t>
            </a:r>
            <a:r>
              <a:rPr lang="en-US" altLang="zh-CN">
                <a:sym typeface="Symbol" pitchFamily="2" charset="2"/>
              </a:rPr>
              <a:t> had better be the look ahead symbol.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Or, put </a:t>
            </a:r>
            <a:r>
              <a:rPr lang="en-US" altLang="zh-CN">
                <a:latin typeface="Verdana" panose="020B0604030504040204" pitchFamily="34" charset="0"/>
                <a:sym typeface="Symbol" pitchFamily="2" charset="2"/>
              </a:rPr>
              <a:t>‘</a:t>
            </a:r>
            <a:r>
              <a:rPr lang="en-US" altLang="zh-CN">
                <a:solidFill>
                  <a:srgbClr val="0000FF"/>
                </a:solidFill>
                <a:sym typeface="Symbol" pitchFamily="2" charset="2"/>
              </a:rPr>
              <a:t>reduce by X := </a:t>
            </a:r>
            <a:r>
              <a:rPr lang="en-US" altLang="zh-CN">
                <a:latin typeface="Verdana" panose="020B0604030504040204" pitchFamily="34" charset="0"/>
                <a:sym typeface="Symbol" pitchFamily="2" charset="2"/>
              </a:rPr>
              <a:t>’</a:t>
            </a:r>
            <a:r>
              <a:rPr lang="en-US" altLang="zh-CN">
                <a:sym typeface="Symbol" pitchFamily="2" charset="2"/>
              </a:rPr>
              <a:t> in 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action[</a:t>
            </a:r>
            <a:r>
              <a:rPr lang="en-US" altLang="zh-CN" b="1">
                <a:sym typeface="Symbol" pitchFamily="2" charset="2"/>
              </a:rPr>
              <a:t>s, </a:t>
            </a:r>
            <a:r>
              <a:rPr lang="en-US" altLang="zh-CN" b="1">
                <a:solidFill>
                  <a:schemeClr val="hlink"/>
                </a:solidFill>
                <a:sym typeface="Symbol" pitchFamily="2" charset="2"/>
              </a:rPr>
              <a:t>a</a:t>
            </a:r>
            <a:r>
              <a:rPr lang="en-US" altLang="zh-CN" b="1">
                <a:latin typeface="Courier New" panose="02070309020205020404" pitchFamily="49" charset="0"/>
                <a:sym typeface="Symbol" pitchFamily="2" charset="2"/>
              </a:rPr>
              <a:t>] </a:t>
            </a:r>
            <a:r>
              <a:rPr lang="en-US" altLang="zh-CN">
                <a:sym typeface="Symbol" pitchFamily="2" charset="2"/>
              </a:rPr>
              <a:t>only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AB7B0D5-F0BA-1937-9F5B-B838D71C0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LR(1) table construction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A4F2E98-984D-3045-48BA-7665963A9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Construct LR(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/>
              <a:t>) Items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/>
              <a:t>Item I</a:t>
            </a:r>
            <a:r>
              <a:rPr lang="en-US" altLang="zh-CN" sz="2400" baseline="-25000"/>
              <a:t>i</a:t>
            </a:r>
            <a:r>
              <a:rPr lang="en-US" altLang="zh-CN" sz="2400"/>
              <a:t> becomes state i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/>
              <a:t>Parsing actions at state i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[ A := </a:t>
            </a:r>
            <a:r>
              <a:rPr lang="en-US" altLang="zh-CN" sz="2400">
                <a:sym typeface="Symbol" pitchFamily="2" charset="2"/>
              </a:rPr>
              <a:t> </a:t>
            </a:r>
            <a:r>
              <a:rPr lang="en-US" altLang="zh-CN" sz="2400">
                <a:sym typeface="Wingdings 2" pitchFamily="2" charset="0"/>
              </a:rPr>
              <a:t> a</a:t>
            </a:r>
            <a:r>
              <a:rPr lang="en-US" altLang="zh-CN" sz="2400">
                <a:sym typeface="Symbol" pitchFamily="2" charset="2"/>
              </a:rPr>
              <a:t>  </a:t>
            </a:r>
            <a:r>
              <a:rPr lang="en-US" altLang="zh-CN" sz="2400">
                <a:solidFill>
                  <a:schemeClr val="hlink"/>
                </a:solidFill>
                <a:sym typeface="Symbol" pitchFamily="2" charset="2"/>
              </a:rPr>
              <a:t>,b</a:t>
            </a:r>
            <a:r>
              <a:rPr lang="en-US" altLang="zh-CN" sz="2400">
                <a:sym typeface="Symbol" pitchFamily="2" charset="2"/>
              </a:rPr>
              <a:t>]  </a:t>
            </a:r>
            <a:r>
              <a:rPr lang="en-US" altLang="zh-CN" sz="2400"/>
              <a:t>I</a:t>
            </a:r>
            <a:r>
              <a:rPr lang="en-US" altLang="zh-CN" sz="2400" baseline="-25000"/>
              <a:t>i</a:t>
            </a:r>
            <a:r>
              <a:rPr lang="en-US" altLang="zh-CN" sz="2400"/>
              <a:t>  and goto(I</a:t>
            </a:r>
            <a:r>
              <a:rPr lang="en-US" altLang="zh-CN" sz="2400" baseline="-25000"/>
              <a:t>i</a:t>
            </a:r>
            <a:r>
              <a:rPr lang="en-US" altLang="zh-CN" sz="2400"/>
              <a:t>, a) = I</a:t>
            </a:r>
            <a:r>
              <a:rPr lang="en-US" altLang="zh-CN" sz="2400" baseline="-25000"/>
              <a:t>j</a:t>
            </a:r>
            <a:br>
              <a:rPr lang="en-US" altLang="zh-CN" sz="2400" baseline="-25000"/>
            </a:br>
            <a:r>
              <a:rPr lang="en-US" altLang="zh-CN" sz="2400"/>
              <a:t>then action[i, a] = </a:t>
            </a:r>
            <a:r>
              <a:rPr lang="en-US" altLang="zh-CN" sz="2400">
                <a:latin typeface="Verdana" panose="020B0604030504040204" pitchFamily="34" charset="0"/>
              </a:rPr>
              <a:t>“</a:t>
            </a:r>
            <a:r>
              <a:rPr lang="en-US" altLang="zh-CN" sz="2400"/>
              <a:t>shift j</a:t>
            </a:r>
            <a:r>
              <a:rPr lang="en-US" altLang="zh-CN" sz="2400">
                <a:latin typeface="Verdana" panose="020B0604030504040204" pitchFamily="34" charset="0"/>
              </a:rPr>
              <a:t>”</a:t>
            </a:r>
            <a:endParaRPr lang="en-US" altLang="zh-CN" sz="240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[ A := </a:t>
            </a:r>
            <a:r>
              <a:rPr lang="en-US" altLang="zh-CN" sz="2400">
                <a:sym typeface="Symbol" pitchFamily="2" charset="2"/>
              </a:rPr>
              <a:t> </a:t>
            </a:r>
            <a:r>
              <a:rPr lang="en-US" altLang="zh-CN" sz="2400">
                <a:sym typeface="Wingdings 2" pitchFamily="2" charset="0"/>
              </a:rPr>
              <a:t> </a:t>
            </a:r>
            <a:r>
              <a:rPr lang="en-US" altLang="zh-CN" sz="2400">
                <a:solidFill>
                  <a:schemeClr val="hlink"/>
                </a:solidFill>
                <a:sym typeface="Wingdings 2" pitchFamily="2" charset="0"/>
              </a:rPr>
              <a:t>,b</a:t>
            </a:r>
            <a:r>
              <a:rPr lang="en-US" altLang="zh-CN" sz="2400">
                <a:sym typeface="Symbol" pitchFamily="2" charset="2"/>
              </a:rPr>
              <a:t>]  </a:t>
            </a:r>
            <a:r>
              <a:rPr lang="en-US" altLang="zh-CN" sz="2400"/>
              <a:t>I</a:t>
            </a:r>
            <a:r>
              <a:rPr lang="en-US" altLang="zh-CN" sz="2400" baseline="-25000"/>
              <a:t>i</a:t>
            </a:r>
            <a:r>
              <a:rPr lang="en-US" altLang="zh-CN" sz="2400"/>
              <a:t> and A </a:t>
            </a:r>
            <a:r>
              <a:rPr lang="en-US" altLang="zh-CN" sz="2400">
                <a:sym typeface="Symbol" pitchFamily="2" charset="2"/>
              </a:rPr>
              <a:t> S</a:t>
            </a:r>
            <a:r>
              <a:rPr lang="en-US" altLang="zh-CN" sz="2400">
                <a:latin typeface="Verdana" panose="020B0604030504040204" pitchFamily="34" charset="0"/>
                <a:sym typeface="Symbol" pitchFamily="2" charset="2"/>
              </a:rPr>
              <a:t>’</a:t>
            </a:r>
            <a:br>
              <a:rPr lang="en-US" altLang="zh-CN" sz="2400" baseline="-25000"/>
            </a:br>
            <a:r>
              <a:rPr lang="en-US" altLang="zh-CN" sz="2400"/>
              <a:t>then action[i, a] =</a:t>
            </a:r>
            <a:r>
              <a:rPr lang="en-US" altLang="zh-CN" sz="2400">
                <a:latin typeface="Verdana" panose="020B0604030504040204" pitchFamily="34" charset="0"/>
              </a:rPr>
              <a:t>“</a:t>
            </a:r>
            <a:r>
              <a:rPr lang="en-US" altLang="zh-CN" sz="2400"/>
              <a:t>reduce by A := </a:t>
            </a:r>
            <a:r>
              <a:rPr lang="en-US" altLang="zh-CN" sz="2400">
                <a:sym typeface="Symbol" pitchFamily="2" charset="2"/>
              </a:rPr>
              <a:t></a:t>
            </a:r>
            <a:r>
              <a:rPr lang="en-US" altLang="zh-CN" sz="2400">
                <a:latin typeface="Verdana" panose="020B0604030504040204" pitchFamily="34" charset="0"/>
              </a:rPr>
              <a:t>”</a:t>
            </a:r>
            <a:r>
              <a:rPr lang="en-US" altLang="zh-CN" sz="2400"/>
              <a:t> for </a:t>
            </a:r>
            <a:r>
              <a:rPr lang="en-US" altLang="zh-CN" sz="2400">
                <a:solidFill>
                  <a:schemeClr val="hlink"/>
                </a:solidFill>
              </a:rPr>
              <a:t>b</a:t>
            </a:r>
            <a:endParaRPr lang="en-US" altLang="zh-CN" sz="2400">
              <a:solidFill>
                <a:schemeClr val="hlink"/>
              </a:solidFill>
              <a:sym typeface="Symbol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[ S</a:t>
            </a:r>
            <a:r>
              <a:rPr lang="en-US" altLang="zh-CN" sz="2400">
                <a:latin typeface="Verdana" panose="020B0604030504040204" pitchFamily="34" charset="0"/>
              </a:rPr>
              <a:t>’</a:t>
            </a:r>
            <a:r>
              <a:rPr lang="en-US" altLang="zh-CN" sz="2400"/>
              <a:t> := </a:t>
            </a:r>
            <a:r>
              <a:rPr lang="en-US" altLang="zh-CN" sz="2400">
                <a:sym typeface="Symbol" pitchFamily="2" charset="2"/>
              </a:rPr>
              <a:t>S </a:t>
            </a:r>
            <a:r>
              <a:rPr lang="en-US" altLang="zh-CN" sz="2400">
                <a:sym typeface="Wingdings 2" pitchFamily="2" charset="0"/>
              </a:rPr>
              <a:t>  </a:t>
            </a:r>
            <a:r>
              <a:rPr lang="en-US" altLang="zh-CN" sz="2400">
                <a:solidFill>
                  <a:schemeClr val="hlink"/>
                </a:solidFill>
                <a:sym typeface="Wingdings 2" pitchFamily="2" charset="0"/>
              </a:rPr>
              <a:t>,$</a:t>
            </a:r>
            <a:r>
              <a:rPr lang="en-US" altLang="zh-CN" sz="2400">
                <a:sym typeface="Symbol" pitchFamily="2" charset="2"/>
              </a:rPr>
              <a:t>]  </a:t>
            </a:r>
            <a:r>
              <a:rPr lang="en-US" altLang="zh-CN" sz="2400"/>
              <a:t>I</a:t>
            </a:r>
            <a:r>
              <a:rPr lang="en-US" altLang="zh-CN" sz="2400" baseline="-25000"/>
              <a:t>i</a:t>
            </a:r>
            <a:r>
              <a:rPr lang="en-US" altLang="zh-CN" sz="2400"/>
              <a:t> </a:t>
            </a:r>
            <a:br>
              <a:rPr lang="en-US" altLang="zh-CN" sz="2400"/>
            </a:br>
            <a:r>
              <a:rPr lang="en-US" altLang="zh-CN" sz="2400"/>
              <a:t>then action[i, $] =</a:t>
            </a:r>
            <a:r>
              <a:rPr lang="en-US" altLang="zh-CN" sz="2400">
                <a:latin typeface="Verdana" panose="020B0604030504040204" pitchFamily="34" charset="0"/>
              </a:rPr>
              <a:t>“</a:t>
            </a:r>
            <a:r>
              <a:rPr lang="en-US" altLang="zh-CN" sz="2400"/>
              <a:t>accept</a:t>
            </a:r>
            <a:r>
              <a:rPr lang="en-US" altLang="zh-CN" sz="2400">
                <a:latin typeface="Verdana" panose="020B0604030504040204" pitchFamily="34" charset="0"/>
              </a:rPr>
              <a:t>”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/>
              <a:t>GOTO table as before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/>
              <a:t>Initial state is from Item containing [S</a:t>
            </a:r>
            <a:r>
              <a:rPr lang="en-US" altLang="zh-CN" sz="2400">
                <a:latin typeface="Verdana" panose="020B0604030504040204" pitchFamily="34" charset="0"/>
              </a:rPr>
              <a:t>’</a:t>
            </a:r>
            <a:r>
              <a:rPr lang="en-US" altLang="zh-CN" sz="2400"/>
              <a:t> := </a:t>
            </a:r>
            <a:r>
              <a:rPr lang="en-US" altLang="zh-CN" sz="2400">
                <a:sym typeface="Wingdings 2" pitchFamily="2" charset="0"/>
              </a:rPr>
              <a:t>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2" charset="2"/>
              </a:rPr>
              <a:t>S </a:t>
            </a:r>
            <a:r>
              <a:rPr lang="en-US" altLang="zh-CN" sz="2400">
                <a:solidFill>
                  <a:schemeClr val="hlink"/>
                </a:solidFill>
                <a:sym typeface="Symbol" pitchFamily="2" charset="2"/>
              </a:rPr>
              <a:t>,$</a:t>
            </a:r>
            <a:r>
              <a:rPr lang="en-US" altLang="zh-CN" sz="2400">
                <a:sym typeface="Symbol" pitchFamily="2" charset="2"/>
              </a:rPr>
              <a:t>]</a:t>
            </a:r>
            <a:endParaRPr lang="en-US" altLang="zh-CN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6AD7891-4EEC-3939-8358-65D4D2D49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LR(1) Items (part)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6EA26CC-7492-2D04-77D6-208C0C98B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/>
              <a:t> 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D0E4E33D-C6E4-81C9-6C04-6B63D62BC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30450"/>
            <a:ext cx="1295400" cy="21494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S’ := S$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:=	L =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L :=	</a:t>
            </a:r>
            <a:r>
              <a:rPr lang="en-US" altLang="zh-CN" sz="2000" b="1">
                <a:latin typeface="Courier New" panose="02070309020205020404" pitchFamily="49" charset="0"/>
              </a:rPr>
              <a:t>*</a:t>
            </a:r>
            <a:r>
              <a:rPr lang="en-US" altLang="zh-CN" sz="2000">
                <a:latin typeface="Comic Sans MS" panose="030F0902030302020204" pitchFamily="66" charset="0"/>
              </a:rPr>
              <a:t>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</a:t>
            </a:r>
            <a:r>
              <a:rPr lang="en-US" altLang="zh-CN" sz="2000" b="1">
                <a:latin typeface="Courier New" panose="02070309020205020404" pitchFamily="49" charset="0"/>
              </a:rPr>
              <a:t>id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R :=	L</a:t>
            </a:r>
          </a:p>
        </p:txBody>
      </p:sp>
      <p:grpSp>
        <p:nvGrpSpPr>
          <p:cNvPr id="41989" name="Group 5">
            <a:extLst>
              <a:ext uri="{FF2B5EF4-FFF2-40B4-BE49-F238E27FC236}">
                <a16:creationId xmlns:a16="http://schemas.microsoft.com/office/drawing/2014/main" id="{58E717D4-6628-C4DC-6963-EDC3F1241EB9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1876425"/>
            <a:ext cx="2195512" cy="2058988"/>
            <a:chOff x="1161" y="798"/>
            <a:chExt cx="1383" cy="1297"/>
          </a:xfrm>
        </p:grpSpPr>
        <p:sp>
          <p:nvSpPr>
            <p:cNvPr id="42003" name="Text Box 6">
              <a:extLst>
                <a:ext uri="{FF2B5EF4-FFF2-40B4-BE49-F238E27FC236}">
                  <a16:creationId xmlns:a16="http://schemas.microsoft.com/office/drawing/2014/main" id="{2EEE85A1-820D-EEE8-3CE1-2038463BE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1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 S     </a:t>
              </a:r>
              <a:r>
                <a:rPr lang="en-US" altLang="zh-CN" sz="2000">
                  <a:solidFill>
                    <a:schemeClr val="accent2"/>
                  </a:solidFill>
                  <a:latin typeface="Comic Sans MS" panose="030F0902030302020204" pitchFamily="66" charset="0"/>
                  <a:sym typeface="Wingdings 2" pitchFamily="2" charset="0"/>
                </a:rPr>
                <a:t>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L = R</a:t>
              </a:r>
              <a:r>
                <a:rPr lang="en-US" altLang="zh-CN" sz="2000">
                  <a:solidFill>
                    <a:schemeClr val="accent2"/>
                  </a:solidFill>
                  <a:latin typeface="Comic Sans MS" panose="030F0902030302020204" pitchFamily="66" charset="0"/>
                  <a:sym typeface="Wingdings 2" pitchFamily="2" charset="0"/>
                </a:rPr>
                <a:t>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R      </a:t>
              </a:r>
              <a:r>
                <a:rPr lang="en-US" altLang="zh-CN" sz="2000">
                  <a:solidFill>
                    <a:schemeClr val="accent2"/>
                  </a:solidFill>
                  <a:latin typeface="Comic Sans MS" panose="030F0902030302020204" pitchFamily="66" charset="0"/>
                  <a:sym typeface="Wingdings 2" pitchFamily="2" charset="0"/>
                </a:rPr>
                <a:t>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</a:t>
              </a:r>
              <a:r>
                <a:rPr lang="en-US" altLang="zh-CN" sz="2000">
                  <a:solidFill>
                    <a:schemeClr val="accent2"/>
                  </a:solidFill>
                  <a:latin typeface="Comic Sans MS" panose="030F0902030302020204" pitchFamily="66" charset="0"/>
                  <a:sym typeface="Wingdings 2" pitchFamily="2" charset="0"/>
                </a:rPr>
                <a:t>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</a:t>
              </a:r>
              <a:r>
                <a:rPr lang="en-US" altLang="zh-CN" sz="2000">
                  <a:solidFill>
                    <a:schemeClr val="accent2"/>
                  </a:solidFill>
                  <a:latin typeface="Comic Sans MS" panose="030F0902030302020204" pitchFamily="66" charset="0"/>
                  <a:sym typeface="Wingdings 2" pitchFamily="2" charset="0"/>
                </a:rPr>
                <a:t>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</a:t>
              </a:r>
              <a:r>
                <a:rPr lang="en-US" altLang="zh-CN" sz="2000">
                  <a:solidFill>
                    <a:schemeClr val="accent2"/>
                  </a:solidFill>
                  <a:latin typeface="Comic Sans MS" panose="030F0902030302020204" pitchFamily="66" charset="0"/>
                  <a:sym typeface="Wingdings 2" pitchFamily="2" charset="0"/>
                </a:rPr>
                <a:t> ,$</a:t>
              </a:r>
            </a:p>
          </p:txBody>
        </p:sp>
        <p:sp>
          <p:nvSpPr>
            <p:cNvPr id="42004" name="Text Box 7">
              <a:extLst>
                <a:ext uri="{FF2B5EF4-FFF2-40B4-BE49-F238E27FC236}">
                  <a16:creationId xmlns:a16="http://schemas.microsoft.com/office/drawing/2014/main" id="{133574B3-A363-3912-32CE-F1EA1DCEF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" y="79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0</a:t>
              </a:r>
            </a:p>
          </p:txBody>
        </p:sp>
      </p:grpSp>
      <p:grpSp>
        <p:nvGrpSpPr>
          <p:cNvPr id="41990" name="Group 8">
            <a:extLst>
              <a:ext uri="{FF2B5EF4-FFF2-40B4-BE49-F238E27FC236}">
                <a16:creationId xmlns:a16="http://schemas.microsoft.com/office/drawing/2014/main" id="{0150189B-BF9C-8171-8095-E2FA398D1C70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543425"/>
            <a:ext cx="2174875" cy="396875"/>
            <a:chOff x="1174" y="2430"/>
            <a:chExt cx="1370" cy="250"/>
          </a:xfrm>
        </p:grpSpPr>
        <p:sp>
          <p:nvSpPr>
            <p:cNvPr id="42001" name="Text Box 9">
              <a:extLst>
                <a:ext uri="{FF2B5EF4-FFF2-40B4-BE49-F238E27FC236}">
                  <a16:creationId xmlns:a16="http://schemas.microsoft.com/office/drawing/2014/main" id="{38A558FF-ACDF-B096-1E91-4346BCDCA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     </a:t>
              </a:r>
              <a:r>
                <a:rPr lang="en-US" altLang="zh-CN" sz="2000">
                  <a:solidFill>
                    <a:schemeClr val="accent2"/>
                  </a:solidFill>
                  <a:latin typeface="Comic Sans MS" panose="030F0902030302020204" pitchFamily="66" charset="0"/>
                  <a:sym typeface="Wingdings 2" pitchFamily="2" charset="0"/>
                </a:rPr>
                <a:t>,$</a:t>
              </a:r>
            </a:p>
          </p:txBody>
        </p:sp>
        <p:sp>
          <p:nvSpPr>
            <p:cNvPr id="42002" name="Text Box 10">
              <a:extLst>
                <a:ext uri="{FF2B5EF4-FFF2-40B4-BE49-F238E27FC236}">
                  <a16:creationId xmlns:a16="http://schemas.microsoft.com/office/drawing/2014/main" id="{7D7C1989-BF5E-69A2-455A-2FE3631D3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430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41991" name="Group 11">
            <a:extLst>
              <a:ext uri="{FF2B5EF4-FFF2-40B4-BE49-F238E27FC236}">
                <a16:creationId xmlns:a16="http://schemas.microsoft.com/office/drawing/2014/main" id="{0F92DD00-8C9D-E159-C180-ACAF85739F4B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5334000"/>
            <a:ext cx="2195512" cy="720725"/>
            <a:chOff x="1113" y="2736"/>
            <a:chExt cx="1383" cy="454"/>
          </a:xfrm>
        </p:grpSpPr>
        <p:sp>
          <p:nvSpPr>
            <p:cNvPr id="41999" name="Text Box 12">
              <a:extLst>
                <a:ext uri="{FF2B5EF4-FFF2-40B4-BE49-F238E27FC236}">
                  <a16:creationId xmlns:a16="http://schemas.microsoft.com/office/drawing/2014/main" id="{D398CAFB-28E1-CB52-BE70-82B48C641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152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S := L= R </a:t>
              </a:r>
              <a:r>
                <a:rPr lang="en-US" altLang="zh-CN" sz="2000">
                  <a:solidFill>
                    <a:schemeClr val="accent2"/>
                  </a:solidFill>
                  <a:latin typeface="Comic Sans MS" panose="030F0902030302020204" pitchFamily="66" charset="0"/>
                  <a:sym typeface="Wingdings 2" pitchFamily="2" charset="0"/>
                </a:rPr>
                <a:t>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R := L      </a:t>
              </a:r>
              <a:r>
                <a:rPr lang="en-US" altLang="zh-CN" sz="2000">
                  <a:solidFill>
                    <a:schemeClr val="accent2"/>
                  </a:solidFill>
                  <a:latin typeface="Comic Sans MS" panose="030F0902030302020204" pitchFamily="66" charset="0"/>
                  <a:sym typeface="Wingdings 2" pitchFamily="2" charset="0"/>
                </a:rPr>
                <a:t>,$</a:t>
              </a:r>
            </a:p>
          </p:txBody>
        </p:sp>
        <p:sp>
          <p:nvSpPr>
            <p:cNvPr id="42000" name="Text Box 13">
              <a:extLst>
                <a:ext uri="{FF2B5EF4-FFF2-40B4-BE49-F238E27FC236}">
                  <a16:creationId xmlns:a16="http://schemas.microsoft.com/office/drawing/2014/main" id="{AD69C61B-4EC0-E997-1AB3-3C4F4067D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276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2</a:t>
              </a:r>
            </a:p>
          </p:txBody>
        </p:sp>
      </p:grpSp>
      <p:cxnSp>
        <p:nvCxnSpPr>
          <p:cNvPr id="41992" name="AutoShape 35">
            <a:extLst>
              <a:ext uri="{FF2B5EF4-FFF2-40B4-BE49-F238E27FC236}">
                <a16:creationId xmlns:a16="http://schemas.microsoft.com/office/drawing/2014/main" id="{EA537F31-E541-2C83-B113-8E5D33582D19}"/>
              </a:ext>
            </a:extLst>
          </p:cNvPr>
          <p:cNvCxnSpPr>
            <a:cxnSpLocks noChangeShapeType="1"/>
            <a:stCxn id="42003" idx="2"/>
            <a:endCxn id="42001" idx="0"/>
          </p:cNvCxnSpPr>
          <p:nvPr/>
        </p:nvCxnSpPr>
        <p:spPr bwMode="auto">
          <a:xfrm>
            <a:off x="2971800" y="3944938"/>
            <a:ext cx="52388" cy="617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AutoShape 36">
            <a:extLst>
              <a:ext uri="{FF2B5EF4-FFF2-40B4-BE49-F238E27FC236}">
                <a16:creationId xmlns:a16="http://schemas.microsoft.com/office/drawing/2014/main" id="{23AB3B63-6B24-EE4D-1349-B3413C0901C8}"/>
              </a:ext>
            </a:extLst>
          </p:cNvPr>
          <p:cNvCxnSpPr>
            <a:cxnSpLocks noChangeShapeType="1"/>
            <a:stCxn id="42003" idx="1"/>
            <a:endCxn id="41999" idx="1"/>
          </p:cNvCxnSpPr>
          <p:nvPr/>
        </p:nvCxnSpPr>
        <p:spPr bwMode="auto">
          <a:xfrm rot="10800000" flipH="1" flipV="1">
            <a:off x="2047875" y="2921000"/>
            <a:ext cx="152400" cy="2773363"/>
          </a:xfrm>
          <a:prstGeom prst="curvedConnector3">
            <a:avLst>
              <a:gd name="adj1" fmla="val -14375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AutoShape 37">
            <a:extLst>
              <a:ext uri="{FF2B5EF4-FFF2-40B4-BE49-F238E27FC236}">
                <a16:creationId xmlns:a16="http://schemas.microsoft.com/office/drawing/2014/main" id="{9D91E8E1-E186-0389-A1F1-12713ACC4A87}"/>
              </a:ext>
            </a:extLst>
          </p:cNvPr>
          <p:cNvCxnSpPr>
            <a:cxnSpLocks noChangeShapeType="1"/>
            <a:stCxn id="42003" idx="1"/>
          </p:cNvCxnSpPr>
          <p:nvPr/>
        </p:nvCxnSpPr>
        <p:spPr bwMode="auto">
          <a:xfrm rot="10800000" flipH="1" flipV="1">
            <a:off x="2047875" y="2921000"/>
            <a:ext cx="152400" cy="3733800"/>
          </a:xfrm>
          <a:prstGeom prst="curvedConnector3">
            <a:avLst>
              <a:gd name="adj1" fmla="val -14375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AutoShape 38">
            <a:extLst>
              <a:ext uri="{FF2B5EF4-FFF2-40B4-BE49-F238E27FC236}">
                <a16:creationId xmlns:a16="http://schemas.microsoft.com/office/drawing/2014/main" id="{48F8B5A7-900A-BBD8-C671-9B301BA68091}"/>
              </a:ext>
            </a:extLst>
          </p:cNvPr>
          <p:cNvCxnSpPr>
            <a:cxnSpLocks noChangeShapeType="1"/>
            <a:stCxn id="42003" idx="3"/>
          </p:cNvCxnSpPr>
          <p:nvPr/>
        </p:nvCxnSpPr>
        <p:spPr bwMode="auto">
          <a:xfrm flipV="1">
            <a:off x="3895725" y="2738438"/>
            <a:ext cx="895350" cy="1825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39">
            <a:extLst>
              <a:ext uri="{FF2B5EF4-FFF2-40B4-BE49-F238E27FC236}">
                <a16:creationId xmlns:a16="http://schemas.microsoft.com/office/drawing/2014/main" id="{6933AD6E-5F60-D3E8-B315-2367FB5D8655}"/>
              </a:ext>
            </a:extLst>
          </p:cNvPr>
          <p:cNvCxnSpPr>
            <a:cxnSpLocks noChangeShapeType="1"/>
            <a:stCxn id="42003" idx="3"/>
          </p:cNvCxnSpPr>
          <p:nvPr/>
        </p:nvCxnSpPr>
        <p:spPr bwMode="auto">
          <a:xfrm>
            <a:off x="3895725" y="2921000"/>
            <a:ext cx="877888" cy="1439863"/>
          </a:xfrm>
          <a:prstGeom prst="curvedConnector3">
            <a:avLst>
              <a:gd name="adj1" fmla="val 12604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40">
            <a:extLst>
              <a:ext uri="{FF2B5EF4-FFF2-40B4-BE49-F238E27FC236}">
                <a16:creationId xmlns:a16="http://schemas.microsoft.com/office/drawing/2014/main" id="{B5AA4D0A-957F-E96D-C09A-D2EAB2D76628}"/>
              </a:ext>
            </a:extLst>
          </p:cNvPr>
          <p:cNvCxnSpPr>
            <a:cxnSpLocks noChangeShapeType="1"/>
            <a:stCxn id="41999" idx="3"/>
          </p:cNvCxnSpPr>
          <p:nvPr/>
        </p:nvCxnSpPr>
        <p:spPr bwMode="auto">
          <a:xfrm>
            <a:off x="4048125" y="5694363"/>
            <a:ext cx="742950" cy="158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8" name="Text Box 50">
            <a:extLst>
              <a:ext uri="{FF2B5EF4-FFF2-40B4-BE49-F238E27FC236}">
                <a16:creationId xmlns:a16="http://schemas.microsoft.com/office/drawing/2014/main" id="{BD71EB72-369A-D4C1-094A-7F82A40C5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576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5043E1-67F1-F6F3-38EE-AADCCAFC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Conceptually</a:t>
            </a:r>
          </a:p>
        </p:txBody>
      </p:sp>
      <p:sp>
        <p:nvSpPr>
          <p:cNvPr id="6147" name="AutoShape 4">
            <a:extLst>
              <a:ext uri="{FF2B5EF4-FFF2-40B4-BE49-F238E27FC236}">
                <a16:creationId xmlns:a16="http://schemas.microsoft.com/office/drawing/2014/main" id="{A36594FB-7911-1BE1-6ED2-4EAE9A61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token sequence</a:t>
            </a:r>
          </a:p>
        </p:txBody>
      </p:sp>
      <p:sp>
        <p:nvSpPr>
          <p:cNvPr id="6148" name="AutoShape 5">
            <a:extLst>
              <a:ext uri="{FF2B5EF4-FFF2-40B4-BE49-F238E27FC236}">
                <a16:creationId xmlns:a16="http://schemas.microsoft.com/office/drawing/2014/main" id="{90EB53C2-82C0-2E4F-1C70-DBB981407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20256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syntax tree</a:t>
            </a:r>
          </a:p>
        </p:txBody>
      </p:sp>
      <p:sp>
        <p:nvSpPr>
          <p:cNvPr id="6149" name="AutoShape 6">
            <a:extLst>
              <a:ext uri="{FF2B5EF4-FFF2-40B4-BE49-F238E27FC236}">
                <a16:creationId xmlns:a16="http://schemas.microsoft.com/office/drawing/2014/main" id="{A42C3E9E-17D6-3091-2C5D-4B35273C0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cxnSp>
        <p:nvCxnSpPr>
          <p:cNvPr id="6150" name="AutoShape 7">
            <a:extLst>
              <a:ext uri="{FF2B5EF4-FFF2-40B4-BE49-F238E27FC236}">
                <a16:creationId xmlns:a16="http://schemas.microsoft.com/office/drawing/2014/main" id="{13EDA30B-33A1-9349-6630-FF9124314439}"/>
              </a:ext>
            </a:extLst>
          </p:cNvPr>
          <p:cNvCxnSpPr>
            <a:cxnSpLocks noChangeShapeType="1"/>
            <a:stCxn id="6147" idx="3"/>
            <a:endCxn id="6149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AutoShape 8">
            <a:extLst>
              <a:ext uri="{FF2B5EF4-FFF2-40B4-BE49-F238E27FC236}">
                <a16:creationId xmlns:a16="http://schemas.microsoft.com/office/drawing/2014/main" id="{A8B24FBD-5598-F7E4-64BD-EDE4024931D6}"/>
              </a:ext>
            </a:extLst>
          </p:cNvPr>
          <p:cNvCxnSpPr>
            <a:cxnSpLocks noChangeShapeType="1"/>
            <a:stCxn id="6149" idx="3"/>
            <a:endCxn id="6148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 Box 9">
            <a:extLst>
              <a:ext uri="{FF2B5EF4-FFF2-40B4-BE49-F238E27FC236}">
                <a16:creationId xmlns:a16="http://schemas.microsoft.com/office/drawing/2014/main" id="{A7251C26-B917-BA85-EE59-74B5099DA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language syntax</a:t>
            </a:r>
          </a:p>
        </p:txBody>
      </p:sp>
      <p:sp>
        <p:nvSpPr>
          <p:cNvPr id="6153" name="Line 10">
            <a:extLst>
              <a:ext uri="{FF2B5EF4-FFF2-40B4-BE49-F238E27FC236}">
                <a16:creationId xmlns:a16="http://schemas.microsoft.com/office/drawing/2014/main" id="{7E309CAC-19C6-24AF-41A4-AD56B5692F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343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>
            <a:extLst>
              <a:ext uri="{FF2B5EF4-FFF2-40B4-BE49-F238E27FC236}">
                <a16:creationId xmlns:a16="http://schemas.microsoft.com/office/drawing/2014/main" id="{1EBCFE1F-A9AC-C809-6B98-0827984E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66950"/>
            <a:ext cx="1295400" cy="17843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:=	L =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L :=	</a:t>
            </a:r>
            <a:r>
              <a:rPr lang="en-US" altLang="zh-CN" sz="2000" b="1">
                <a:latin typeface="Courier New" panose="02070309020205020404" pitchFamily="49" charset="0"/>
              </a:rPr>
              <a:t>*</a:t>
            </a:r>
            <a:r>
              <a:rPr lang="en-US" altLang="zh-CN" sz="2000">
                <a:latin typeface="Comic Sans MS" panose="030F0902030302020204" pitchFamily="66" charset="0"/>
              </a:rPr>
              <a:t>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</a:t>
            </a:r>
            <a:r>
              <a:rPr lang="en-US" altLang="zh-CN" sz="2000" b="1">
                <a:latin typeface="Courier New" panose="02070309020205020404" pitchFamily="49" charset="0"/>
              </a:rPr>
              <a:t>id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R :=	L</a:t>
            </a:r>
          </a:p>
        </p:txBody>
      </p:sp>
      <p:grpSp>
        <p:nvGrpSpPr>
          <p:cNvPr id="43011" name="Group 4">
            <a:extLst>
              <a:ext uri="{FF2B5EF4-FFF2-40B4-BE49-F238E27FC236}">
                <a16:creationId xmlns:a16="http://schemas.microsoft.com/office/drawing/2014/main" id="{2C258C52-AE2F-A5DD-422F-4DF3D1E516E4}"/>
              </a:ext>
            </a:extLst>
          </p:cNvPr>
          <p:cNvGrpSpPr>
            <a:grpSpLocks/>
          </p:cNvGrpSpPr>
          <p:nvPr/>
        </p:nvGrpSpPr>
        <p:grpSpPr bwMode="auto">
          <a:xfrm>
            <a:off x="1555750" y="1889125"/>
            <a:ext cx="2406650" cy="2058988"/>
            <a:chOff x="1171" y="798"/>
            <a:chExt cx="1373" cy="1297"/>
          </a:xfrm>
        </p:grpSpPr>
        <p:sp>
          <p:nvSpPr>
            <p:cNvPr id="43068" name="Text Box 5">
              <a:extLst>
                <a:ext uri="{FF2B5EF4-FFF2-40B4-BE49-F238E27FC236}">
                  <a16:creationId xmlns:a16="http://schemas.microsoft.com/office/drawing/2014/main" id="{1381DC0E-0C4D-8225-E96F-5F93833B9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1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 S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L = R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R 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,$</a:t>
              </a:r>
            </a:p>
          </p:txBody>
        </p:sp>
        <p:sp>
          <p:nvSpPr>
            <p:cNvPr id="43069" name="Text Box 6">
              <a:extLst>
                <a:ext uri="{FF2B5EF4-FFF2-40B4-BE49-F238E27FC236}">
                  <a16:creationId xmlns:a16="http://schemas.microsoft.com/office/drawing/2014/main" id="{E7E2E724-360B-FAB8-A774-941A9FEBD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" y="798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0</a:t>
              </a:r>
            </a:p>
          </p:txBody>
        </p:sp>
      </p:grpSp>
      <p:grpSp>
        <p:nvGrpSpPr>
          <p:cNvPr id="43012" name="Group 7">
            <a:extLst>
              <a:ext uri="{FF2B5EF4-FFF2-40B4-BE49-F238E27FC236}">
                <a16:creationId xmlns:a16="http://schemas.microsoft.com/office/drawing/2014/main" id="{7E32DB5B-7385-98CA-E480-F87A32AEAF21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4556125"/>
            <a:ext cx="2174875" cy="396875"/>
            <a:chOff x="1174" y="2430"/>
            <a:chExt cx="1370" cy="250"/>
          </a:xfrm>
        </p:grpSpPr>
        <p:sp>
          <p:nvSpPr>
            <p:cNvPr id="43066" name="Text Box 8">
              <a:extLst>
                <a:ext uri="{FF2B5EF4-FFF2-40B4-BE49-F238E27FC236}">
                  <a16:creationId xmlns:a16="http://schemas.microsoft.com/office/drawing/2014/main" id="{8882F5FF-6659-85F5-CD72-67560BF8D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    ,$</a:t>
              </a:r>
            </a:p>
          </p:txBody>
        </p:sp>
        <p:sp>
          <p:nvSpPr>
            <p:cNvPr id="43067" name="Text Box 9">
              <a:extLst>
                <a:ext uri="{FF2B5EF4-FFF2-40B4-BE49-F238E27FC236}">
                  <a16:creationId xmlns:a16="http://schemas.microsoft.com/office/drawing/2014/main" id="{19C3C87C-BD00-4396-11E9-39A24FB36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430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43013" name="Group 10">
            <a:extLst>
              <a:ext uri="{FF2B5EF4-FFF2-40B4-BE49-F238E27FC236}">
                <a16:creationId xmlns:a16="http://schemas.microsoft.com/office/drawing/2014/main" id="{161638AA-49F0-5BEC-88DE-5EEE2E11BD92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5346700"/>
            <a:ext cx="2336800" cy="720725"/>
            <a:chOff x="1120" y="2736"/>
            <a:chExt cx="1376" cy="454"/>
          </a:xfrm>
        </p:grpSpPr>
        <p:sp>
          <p:nvSpPr>
            <p:cNvPr id="43064" name="Text Box 11">
              <a:extLst>
                <a:ext uri="{FF2B5EF4-FFF2-40B4-BE49-F238E27FC236}">
                  <a16:creationId xmlns:a16="http://schemas.microsoft.com/office/drawing/2014/main" id="{0E54DBA3-5211-9863-FF03-BE31C649D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152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 = R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L         ,$</a:t>
              </a:r>
            </a:p>
          </p:txBody>
        </p:sp>
        <p:sp>
          <p:nvSpPr>
            <p:cNvPr id="43065" name="Text Box 12">
              <a:extLst>
                <a:ext uri="{FF2B5EF4-FFF2-40B4-BE49-F238E27FC236}">
                  <a16:creationId xmlns:a16="http://schemas.microsoft.com/office/drawing/2014/main" id="{2B7AD92C-55AB-B174-FEFC-407C8682E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766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2</a:t>
              </a:r>
            </a:p>
          </p:txBody>
        </p:sp>
      </p:grpSp>
      <p:grpSp>
        <p:nvGrpSpPr>
          <p:cNvPr id="43014" name="Group 13">
            <a:extLst>
              <a:ext uri="{FF2B5EF4-FFF2-40B4-BE49-F238E27FC236}">
                <a16:creationId xmlns:a16="http://schemas.microsoft.com/office/drawing/2014/main" id="{292E62C3-2A18-475E-366B-EFAA67920DDE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489700"/>
            <a:ext cx="2195512" cy="444500"/>
            <a:chOff x="1113" y="3456"/>
            <a:chExt cx="1383" cy="280"/>
          </a:xfrm>
        </p:grpSpPr>
        <p:sp>
          <p:nvSpPr>
            <p:cNvPr id="43062" name="Text Box 14">
              <a:extLst>
                <a:ext uri="{FF2B5EF4-FFF2-40B4-BE49-F238E27FC236}">
                  <a16:creationId xmlns:a16="http://schemas.microsoft.com/office/drawing/2014/main" id="{2D8A8FB7-ABF2-0206-42A2-7186B05A7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56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R      ,$</a:t>
              </a:r>
            </a:p>
          </p:txBody>
        </p:sp>
        <p:sp>
          <p:nvSpPr>
            <p:cNvPr id="43063" name="Text Box 15">
              <a:extLst>
                <a:ext uri="{FF2B5EF4-FFF2-40B4-BE49-F238E27FC236}">
                  <a16:creationId xmlns:a16="http://schemas.microsoft.com/office/drawing/2014/main" id="{EE4F04CA-6795-8806-80CB-B3AD44F6C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348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3</a:t>
              </a:r>
            </a:p>
          </p:txBody>
        </p:sp>
      </p:grpSp>
      <p:grpSp>
        <p:nvGrpSpPr>
          <p:cNvPr id="43015" name="Group 16">
            <a:extLst>
              <a:ext uri="{FF2B5EF4-FFF2-40B4-BE49-F238E27FC236}">
                <a16:creationId xmlns:a16="http://schemas.microsoft.com/office/drawing/2014/main" id="{A179C5B0-E1D1-AEE3-BB87-A8E367E9EE19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2070100"/>
            <a:ext cx="2406650" cy="1360488"/>
            <a:chOff x="2755" y="720"/>
            <a:chExt cx="1373" cy="857"/>
          </a:xfrm>
        </p:grpSpPr>
        <p:sp>
          <p:nvSpPr>
            <p:cNvPr id="43060" name="Text Box 17">
              <a:extLst>
                <a:ext uri="{FF2B5EF4-FFF2-40B4-BE49-F238E27FC236}">
                  <a16:creationId xmlns:a16="http://schemas.microsoft.com/office/drawing/2014/main" id="{DD7C4D8B-D0BC-8395-6216-9EAAF8E8D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720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*  R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,=/$</a:t>
              </a:r>
            </a:p>
          </p:txBody>
        </p:sp>
        <p:sp>
          <p:nvSpPr>
            <p:cNvPr id="43061" name="Text Box 18">
              <a:extLst>
                <a:ext uri="{FF2B5EF4-FFF2-40B4-BE49-F238E27FC236}">
                  <a16:creationId xmlns:a16="http://schemas.microsoft.com/office/drawing/2014/main" id="{EEEAD3E3-7214-09FD-45C0-BCE24C95E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750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grpSp>
        <p:nvGrpSpPr>
          <p:cNvPr id="43016" name="Group 19">
            <a:extLst>
              <a:ext uri="{FF2B5EF4-FFF2-40B4-BE49-F238E27FC236}">
                <a16:creationId xmlns:a16="http://schemas.microsoft.com/office/drawing/2014/main" id="{39EB71AD-235F-3730-823D-F0C508314F5D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4127500"/>
            <a:ext cx="2195512" cy="444500"/>
            <a:chOff x="2745" y="1872"/>
            <a:chExt cx="1383" cy="280"/>
          </a:xfrm>
        </p:grpSpPr>
        <p:sp>
          <p:nvSpPr>
            <p:cNvPr id="43058" name="Text Box 20">
              <a:extLst>
                <a:ext uri="{FF2B5EF4-FFF2-40B4-BE49-F238E27FC236}">
                  <a16:creationId xmlns:a16="http://schemas.microsoft.com/office/drawing/2014/main" id="{F5F5137C-E621-14A7-07BA-457DC696E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872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id   ,=/$</a:t>
              </a:r>
            </a:p>
          </p:txBody>
        </p:sp>
        <p:sp>
          <p:nvSpPr>
            <p:cNvPr id="43059" name="Text Box 21">
              <a:extLst>
                <a:ext uri="{FF2B5EF4-FFF2-40B4-BE49-F238E27FC236}">
                  <a16:creationId xmlns:a16="http://schemas.microsoft.com/office/drawing/2014/main" id="{8AD609C8-B7A5-29A9-7516-40CFFC0A8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190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5</a:t>
              </a:r>
            </a:p>
          </p:txBody>
        </p:sp>
      </p:grpSp>
      <p:grpSp>
        <p:nvGrpSpPr>
          <p:cNvPr id="43017" name="Group 22">
            <a:extLst>
              <a:ext uri="{FF2B5EF4-FFF2-40B4-BE49-F238E27FC236}">
                <a16:creationId xmlns:a16="http://schemas.microsoft.com/office/drawing/2014/main" id="{5EFC3B06-2B00-5D05-3A4D-B2F489F4467B}"/>
              </a:ext>
            </a:extLst>
          </p:cNvPr>
          <p:cNvGrpSpPr>
            <a:grpSpLocks/>
          </p:cNvGrpSpPr>
          <p:nvPr/>
        </p:nvGrpSpPr>
        <p:grpSpPr bwMode="auto">
          <a:xfrm>
            <a:off x="4292600" y="5041900"/>
            <a:ext cx="2336800" cy="1360488"/>
            <a:chOff x="2704" y="2304"/>
            <a:chExt cx="1376" cy="857"/>
          </a:xfrm>
        </p:grpSpPr>
        <p:sp>
          <p:nvSpPr>
            <p:cNvPr id="43056" name="Text Box 23">
              <a:extLst>
                <a:ext uri="{FF2B5EF4-FFF2-40B4-BE49-F238E27FC236}">
                  <a16:creationId xmlns:a16="http://schemas.microsoft.com/office/drawing/2014/main" id="{96C64AAC-3B53-2D95-98E1-D5E2AC7B6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=  R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  ,$</a:t>
              </a:r>
            </a:p>
          </p:txBody>
        </p:sp>
        <p:sp>
          <p:nvSpPr>
            <p:cNvPr id="43057" name="Text Box 24">
              <a:extLst>
                <a:ext uri="{FF2B5EF4-FFF2-40B4-BE49-F238E27FC236}">
                  <a16:creationId xmlns:a16="http://schemas.microsoft.com/office/drawing/2014/main" id="{10FE6BB6-8D8C-136F-6B74-E0E1BEE24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334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6</a:t>
              </a:r>
            </a:p>
          </p:txBody>
        </p:sp>
      </p:grpSp>
      <p:grpSp>
        <p:nvGrpSpPr>
          <p:cNvPr id="43018" name="Group 25">
            <a:extLst>
              <a:ext uri="{FF2B5EF4-FFF2-40B4-BE49-F238E27FC236}">
                <a16:creationId xmlns:a16="http://schemas.microsoft.com/office/drawing/2014/main" id="{A20AE839-4C02-64FB-C3C9-5936911CC5C7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2451100"/>
            <a:ext cx="2195512" cy="444500"/>
            <a:chOff x="2697" y="3504"/>
            <a:chExt cx="1383" cy="280"/>
          </a:xfrm>
        </p:grpSpPr>
        <p:sp>
          <p:nvSpPr>
            <p:cNvPr id="43054" name="Text Box 26">
              <a:extLst>
                <a:ext uri="{FF2B5EF4-FFF2-40B4-BE49-F238E27FC236}">
                  <a16:creationId xmlns:a16="http://schemas.microsoft.com/office/drawing/2014/main" id="{A1ADCE61-A563-25FD-449C-391ABBDC9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504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*R  ,=/$</a:t>
              </a:r>
            </a:p>
          </p:txBody>
        </p:sp>
        <p:sp>
          <p:nvSpPr>
            <p:cNvPr id="43055" name="Text Box 27">
              <a:extLst>
                <a:ext uri="{FF2B5EF4-FFF2-40B4-BE49-F238E27FC236}">
                  <a16:creationId xmlns:a16="http://schemas.microsoft.com/office/drawing/2014/main" id="{EBEAE353-5863-F8DB-56FA-2AF1509FC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7" y="353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7</a:t>
              </a:r>
            </a:p>
          </p:txBody>
        </p:sp>
      </p:grpSp>
      <p:grpSp>
        <p:nvGrpSpPr>
          <p:cNvPr id="43019" name="Group 28">
            <a:extLst>
              <a:ext uri="{FF2B5EF4-FFF2-40B4-BE49-F238E27FC236}">
                <a16:creationId xmlns:a16="http://schemas.microsoft.com/office/drawing/2014/main" id="{CF15A874-E6FF-6204-64A3-D79BF7A27F67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4203700"/>
            <a:ext cx="2195512" cy="444500"/>
            <a:chOff x="4137" y="1632"/>
            <a:chExt cx="1383" cy="280"/>
          </a:xfrm>
        </p:grpSpPr>
        <p:sp>
          <p:nvSpPr>
            <p:cNvPr id="43052" name="Text Box 29">
              <a:extLst>
                <a:ext uri="{FF2B5EF4-FFF2-40B4-BE49-F238E27FC236}">
                  <a16:creationId xmlns:a16="http://schemas.microsoft.com/office/drawing/2014/main" id="{2C3026F1-E26A-E7C7-CD54-73D6C9F51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32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L    ,=/$</a:t>
              </a:r>
            </a:p>
          </p:txBody>
        </p:sp>
        <p:sp>
          <p:nvSpPr>
            <p:cNvPr id="43053" name="Text Box 30">
              <a:extLst>
                <a:ext uri="{FF2B5EF4-FFF2-40B4-BE49-F238E27FC236}">
                  <a16:creationId xmlns:a16="http://schemas.microsoft.com/office/drawing/2014/main" id="{FEFFC0A4-D118-874C-FE6D-1299431A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" y="166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8</a:t>
              </a:r>
            </a:p>
          </p:txBody>
        </p:sp>
      </p:grpSp>
      <p:grpSp>
        <p:nvGrpSpPr>
          <p:cNvPr id="43020" name="Group 31">
            <a:extLst>
              <a:ext uri="{FF2B5EF4-FFF2-40B4-BE49-F238E27FC236}">
                <a16:creationId xmlns:a16="http://schemas.microsoft.com/office/drawing/2014/main" id="{CEEE5E95-59CB-8B7A-4D64-B9038F89AA92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6032500"/>
            <a:ext cx="2406650" cy="444500"/>
            <a:chOff x="4099" y="2064"/>
            <a:chExt cx="1373" cy="280"/>
          </a:xfrm>
        </p:grpSpPr>
        <p:sp>
          <p:nvSpPr>
            <p:cNvPr id="43050" name="Text Box 32">
              <a:extLst>
                <a:ext uri="{FF2B5EF4-FFF2-40B4-BE49-F238E27FC236}">
                  <a16:creationId xmlns:a16="http://schemas.microsoft.com/office/drawing/2014/main" id="{2679050D-CCAB-FF8D-DE19-E30441504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64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= R    ,$</a:t>
              </a:r>
            </a:p>
          </p:txBody>
        </p:sp>
        <p:sp>
          <p:nvSpPr>
            <p:cNvPr id="43051" name="Text Box 33">
              <a:extLst>
                <a:ext uri="{FF2B5EF4-FFF2-40B4-BE49-F238E27FC236}">
                  <a16:creationId xmlns:a16="http://schemas.microsoft.com/office/drawing/2014/main" id="{F0760383-6A90-6560-5F12-2641E52DF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209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9</a:t>
              </a:r>
            </a:p>
          </p:txBody>
        </p:sp>
      </p:grpSp>
      <p:cxnSp>
        <p:nvCxnSpPr>
          <p:cNvPr id="43021" name="AutoShape 34">
            <a:extLst>
              <a:ext uri="{FF2B5EF4-FFF2-40B4-BE49-F238E27FC236}">
                <a16:creationId xmlns:a16="http://schemas.microsoft.com/office/drawing/2014/main" id="{49CAAB82-36A8-8E88-FE4E-6A0D9743F1A3}"/>
              </a:ext>
            </a:extLst>
          </p:cNvPr>
          <p:cNvCxnSpPr>
            <a:cxnSpLocks noChangeShapeType="1"/>
            <a:stCxn id="43068" idx="2"/>
            <a:endCxn id="43066" idx="0"/>
          </p:cNvCxnSpPr>
          <p:nvPr/>
        </p:nvCxnSpPr>
        <p:spPr bwMode="auto">
          <a:xfrm flipH="1">
            <a:off x="2871788" y="3957638"/>
            <a:ext cx="80962" cy="617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35">
            <a:extLst>
              <a:ext uri="{FF2B5EF4-FFF2-40B4-BE49-F238E27FC236}">
                <a16:creationId xmlns:a16="http://schemas.microsoft.com/office/drawing/2014/main" id="{655C291A-4EE9-0F26-1948-C5396712A53B}"/>
              </a:ext>
            </a:extLst>
          </p:cNvPr>
          <p:cNvCxnSpPr>
            <a:cxnSpLocks noChangeShapeType="1"/>
            <a:stCxn id="43068" idx="1"/>
            <a:endCxn id="43064" idx="1"/>
          </p:cNvCxnSpPr>
          <p:nvPr/>
        </p:nvCxnSpPr>
        <p:spPr bwMode="auto">
          <a:xfrm rot="10800000" flipH="1" flipV="1">
            <a:off x="1933575" y="2933700"/>
            <a:ext cx="139700" cy="2773363"/>
          </a:xfrm>
          <a:prstGeom prst="curvedConnector3">
            <a:avLst>
              <a:gd name="adj1" fmla="val -15681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36">
            <a:extLst>
              <a:ext uri="{FF2B5EF4-FFF2-40B4-BE49-F238E27FC236}">
                <a16:creationId xmlns:a16="http://schemas.microsoft.com/office/drawing/2014/main" id="{BEDC3308-DDC9-1D34-BF96-7D34B957A79E}"/>
              </a:ext>
            </a:extLst>
          </p:cNvPr>
          <p:cNvCxnSpPr>
            <a:cxnSpLocks noChangeShapeType="1"/>
            <a:stCxn id="43068" idx="1"/>
            <a:endCxn id="43062" idx="1"/>
          </p:cNvCxnSpPr>
          <p:nvPr/>
        </p:nvCxnSpPr>
        <p:spPr bwMode="auto">
          <a:xfrm rot="10800000" flipH="1" flipV="1">
            <a:off x="1933575" y="2933700"/>
            <a:ext cx="114300" cy="3733800"/>
          </a:xfrm>
          <a:prstGeom prst="curvedConnector3">
            <a:avLst>
              <a:gd name="adj1" fmla="val -19166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37">
            <a:extLst>
              <a:ext uri="{FF2B5EF4-FFF2-40B4-BE49-F238E27FC236}">
                <a16:creationId xmlns:a16="http://schemas.microsoft.com/office/drawing/2014/main" id="{0D65CC6D-AC24-EC5D-1684-EA0BC27E14E4}"/>
              </a:ext>
            </a:extLst>
          </p:cNvPr>
          <p:cNvCxnSpPr>
            <a:cxnSpLocks noChangeShapeType="1"/>
            <a:stCxn id="43068" idx="3"/>
            <a:endCxn id="43060" idx="1"/>
          </p:cNvCxnSpPr>
          <p:nvPr/>
        </p:nvCxnSpPr>
        <p:spPr bwMode="auto">
          <a:xfrm flipV="1">
            <a:off x="3971925" y="2751138"/>
            <a:ext cx="704850" cy="1825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39">
            <a:extLst>
              <a:ext uri="{FF2B5EF4-FFF2-40B4-BE49-F238E27FC236}">
                <a16:creationId xmlns:a16="http://schemas.microsoft.com/office/drawing/2014/main" id="{F2ABD5D5-A730-85E8-F8D7-39C9F65814AC}"/>
              </a:ext>
            </a:extLst>
          </p:cNvPr>
          <p:cNvCxnSpPr>
            <a:cxnSpLocks noChangeShapeType="1"/>
            <a:stCxn id="43064" idx="3"/>
            <a:endCxn id="43056" idx="1"/>
          </p:cNvCxnSpPr>
          <p:nvPr/>
        </p:nvCxnSpPr>
        <p:spPr bwMode="auto">
          <a:xfrm>
            <a:off x="4048125" y="5707063"/>
            <a:ext cx="615950" cy="158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40">
            <a:extLst>
              <a:ext uri="{FF2B5EF4-FFF2-40B4-BE49-F238E27FC236}">
                <a16:creationId xmlns:a16="http://schemas.microsoft.com/office/drawing/2014/main" id="{F2C19438-C8D2-839F-9634-BE0499436802}"/>
              </a:ext>
            </a:extLst>
          </p:cNvPr>
          <p:cNvCxnSpPr>
            <a:cxnSpLocks noChangeShapeType="1"/>
            <a:stCxn id="43060" idx="3"/>
            <a:endCxn id="43054" idx="0"/>
          </p:cNvCxnSpPr>
          <p:nvPr/>
        </p:nvCxnSpPr>
        <p:spPr bwMode="auto">
          <a:xfrm flipV="1">
            <a:off x="6715125" y="2441575"/>
            <a:ext cx="1438275" cy="309563"/>
          </a:xfrm>
          <a:prstGeom prst="curvedConnector4">
            <a:avLst>
              <a:gd name="adj1" fmla="val 17880"/>
              <a:gd name="adj2" fmla="val 17076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41">
            <a:extLst>
              <a:ext uri="{FF2B5EF4-FFF2-40B4-BE49-F238E27FC236}">
                <a16:creationId xmlns:a16="http://schemas.microsoft.com/office/drawing/2014/main" id="{506C74F3-C7D6-22FE-86DD-5F55449CA109}"/>
              </a:ext>
            </a:extLst>
          </p:cNvPr>
          <p:cNvCxnSpPr>
            <a:cxnSpLocks noChangeShapeType="1"/>
            <a:stCxn id="43060" idx="2"/>
            <a:endCxn id="43058" idx="0"/>
          </p:cNvCxnSpPr>
          <p:nvPr/>
        </p:nvCxnSpPr>
        <p:spPr bwMode="auto">
          <a:xfrm rot="5400000">
            <a:off x="5290344" y="3712369"/>
            <a:ext cx="677862" cy="133350"/>
          </a:xfrm>
          <a:prstGeom prst="curved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42">
            <a:extLst>
              <a:ext uri="{FF2B5EF4-FFF2-40B4-BE49-F238E27FC236}">
                <a16:creationId xmlns:a16="http://schemas.microsoft.com/office/drawing/2014/main" id="{544D6FDA-7A04-AF03-329C-D6D1E771F03F}"/>
              </a:ext>
            </a:extLst>
          </p:cNvPr>
          <p:cNvCxnSpPr>
            <a:cxnSpLocks noChangeShapeType="1"/>
            <a:stCxn id="43056" idx="3"/>
            <a:endCxn id="43050" idx="0"/>
          </p:cNvCxnSpPr>
          <p:nvPr/>
        </p:nvCxnSpPr>
        <p:spPr bwMode="auto">
          <a:xfrm>
            <a:off x="6638925" y="5722938"/>
            <a:ext cx="1419225" cy="3000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43">
            <a:extLst>
              <a:ext uri="{FF2B5EF4-FFF2-40B4-BE49-F238E27FC236}">
                <a16:creationId xmlns:a16="http://schemas.microsoft.com/office/drawing/2014/main" id="{F6CD21C2-0496-F8DA-2E47-88F6F17F5E70}"/>
              </a:ext>
            </a:extLst>
          </p:cNvPr>
          <p:cNvCxnSpPr>
            <a:cxnSpLocks noChangeShapeType="1"/>
            <a:stCxn id="43060" idx="3"/>
            <a:endCxn id="43052" idx="0"/>
          </p:cNvCxnSpPr>
          <p:nvPr/>
        </p:nvCxnSpPr>
        <p:spPr bwMode="auto">
          <a:xfrm>
            <a:off x="6715125" y="2751138"/>
            <a:ext cx="1438275" cy="14430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AutoShape 44">
            <a:extLst>
              <a:ext uri="{FF2B5EF4-FFF2-40B4-BE49-F238E27FC236}">
                <a16:creationId xmlns:a16="http://schemas.microsoft.com/office/drawing/2014/main" id="{35ECE108-B645-FB7F-164D-76C9703A2497}"/>
              </a:ext>
            </a:extLst>
          </p:cNvPr>
          <p:cNvCxnSpPr>
            <a:cxnSpLocks noChangeShapeType="1"/>
            <a:stCxn id="43060" idx="3"/>
            <a:endCxn id="43060" idx="0"/>
          </p:cNvCxnSpPr>
          <p:nvPr/>
        </p:nvCxnSpPr>
        <p:spPr bwMode="auto">
          <a:xfrm flipH="1" flipV="1">
            <a:off x="5695950" y="2060575"/>
            <a:ext cx="1019175" cy="690563"/>
          </a:xfrm>
          <a:prstGeom prst="curvedConnector4">
            <a:avLst>
              <a:gd name="adj1" fmla="val -21495"/>
              <a:gd name="adj2" fmla="val 13172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1" name="Text Box 45">
            <a:extLst>
              <a:ext uri="{FF2B5EF4-FFF2-40B4-BE49-F238E27FC236}">
                <a16:creationId xmlns:a16="http://schemas.microsoft.com/office/drawing/2014/main" id="{78AC0635-C72F-D644-7911-AE0B8CF44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43032" name="Text Box 46">
            <a:extLst>
              <a:ext uri="{FF2B5EF4-FFF2-40B4-BE49-F238E27FC236}">
                <a16:creationId xmlns:a16="http://schemas.microsoft.com/office/drawing/2014/main" id="{45B7B6B8-B7DE-9C51-425A-D51AB87F4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814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43033" name="Text Box 47">
            <a:extLst>
              <a:ext uri="{FF2B5EF4-FFF2-40B4-BE49-F238E27FC236}">
                <a16:creationId xmlns:a16="http://schemas.microsoft.com/office/drawing/2014/main" id="{F5F29B63-FF9E-CD4F-D6D6-B5712407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3336925"/>
            <a:ext cx="404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id</a:t>
            </a:r>
          </a:p>
        </p:txBody>
      </p:sp>
      <p:sp>
        <p:nvSpPr>
          <p:cNvPr id="43034" name="Text Box 48">
            <a:extLst>
              <a:ext uri="{FF2B5EF4-FFF2-40B4-BE49-F238E27FC236}">
                <a16:creationId xmlns:a16="http://schemas.microsoft.com/office/drawing/2014/main" id="{089130A4-59B9-5B45-C6FE-391C80786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*</a:t>
            </a:r>
          </a:p>
        </p:txBody>
      </p:sp>
      <p:sp>
        <p:nvSpPr>
          <p:cNvPr id="43035" name="Text Box 49">
            <a:extLst>
              <a:ext uri="{FF2B5EF4-FFF2-40B4-BE49-F238E27FC236}">
                <a16:creationId xmlns:a16="http://schemas.microsoft.com/office/drawing/2014/main" id="{192A8218-1258-DBA2-A86E-5701A2CBB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00200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*</a:t>
            </a:r>
          </a:p>
        </p:txBody>
      </p:sp>
      <p:sp>
        <p:nvSpPr>
          <p:cNvPr id="43036" name="Text Box 50">
            <a:extLst>
              <a:ext uri="{FF2B5EF4-FFF2-40B4-BE49-F238E27FC236}">
                <a16:creationId xmlns:a16="http://schemas.microsoft.com/office/drawing/2014/main" id="{62669C0F-E365-83C7-6091-D4F1AB80B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1812925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43037" name="Text Box 51">
            <a:extLst>
              <a:ext uri="{FF2B5EF4-FFF2-40B4-BE49-F238E27FC236}">
                <a16:creationId xmlns:a16="http://schemas.microsoft.com/office/drawing/2014/main" id="{8206D2A9-C92D-B79B-CC71-74A32C16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088" y="33369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43038" name="Rectangle 52">
            <a:extLst>
              <a:ext uri="{FF2B5EF4-FFF2-40B4-BE49-F238E27FC236}">
                <a16:creationId xmlns:a16="http://schemas.microsoft.com/office/drawing/2014/main" id="{C41E6A1B-4DD9-DFF8-A52F-65CBDAFC2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</a:rPr>
              <a:t>More</a:t>
            </a:r>
          </a:p>
        </p:txBody>
      </p:sp>
      <p:sp>
        <p:nvSpPr>
          <p:cNvPr id="43039" name="Line 53">
            <a:extLst>
              <a:ext uri="{FF2B5EF4-FFF2-40B4-BE49-F238E27FC236}">
                <a16:creationId xmlns:a16="http://schemas.microsoft.com/office/drawing/2014/main" id="{EA689F9E-9782-706A-9C17-184B30E6F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029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040" name="Group 54">
            <a:extLst>
              <a:ext uri="{FF2B5EF4-FFF2-40B4-BE49-F238E27FC236}">
                <a16:creationId xmlns:a16="http://schemas.microsoft.com/office/drawing/2014/main" id="{8F07D7DD-6B48-58AC-81D3-AE606BAF18CE}"/>
              </a:ext>
            </a:extLst>
          </p:cNvPr>
          <p:cNvGrpSpPr>
            <a:grpSpLocks/>
          </p:cNvGrpSpPr>
          <p:nvPr/>
        </p:nvGrpSpPr>
        <p:grpSpPr bwMode="auto">
          <a:xfrm>
            <a:off x="6815138" y="4737100"/>
            <a:ext cx="2252662" cy="444500"/>
            <a:chOff x="4101" y="1632"/>
            <a:chExt cx="1419" cy="280"/>
          </a:xfrm>
        </p:grpSpPr>
        <p:sp>
          <p:nvSpPr>
            <p:cNvPr id="43048" name="Text Box 55">
              <a:extLst>
                <a:ext uri="{FF2B5EF4-FFF2-40B4-BE49-F238E27FC236}">
                  <a16:creationId xmlns:a16="http://schemas.microsoft.com/office/drawing/2014/main" id="{3B077DC3-613F-0980-726C-746D7E203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32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L       ,$</a:t>
              </a:r>
            </a:p>
          </p:txBody>
        </p:sp>
        <p:sp>
          <p:nvSpPr>
            <p:cNvPr id="43049" name="Text Box 56">
              <a:extLst>
                <a:ext uri="{FF2B5EF4-FFF2-40B4-BE49-F238E27FC236}">
                  <a16:creationId xmlns:a16="http://schemas.microsoft.com/office/drawing/2014/main" id="{FE23D0E7-45F2-CE7F-B971-15CA46CB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1662"/>
              <a:ext cx="2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10</a:t>
              </a:r>
            </a:p>
          </p:txBody>
        </p:sp>
      </p:grpSp>
      <p:grpSp>
        <p:nvGrpSpPr>
          <p:cNvPr id="43041" name="Group 57">
            <a:extLst>
              <a:ext uri="{FF2B5EF4-FFF2-40B4-BE49-F238E27FC236}">
                <a16:creationId xmlns:a16="http://schemas.microsoft.com/office/drawing/2014/main" id="{65A2D24C-6198-03D9-A421-79286A676205}"/>
              </a:ext>
            </a:extLst>
          </p:cNvPr>
          <p:cNvGrpSpPr>
            <a:grpSpLocks/>
          </p:cNvGrpSpPr>
          <p:nvPr/>
        </p:nvGrpSpPr>
        <p:grpSpPr bwMode="auto">
          <a:xfrm>
            <a:off x="6835775" y="5270500"/>
            <a:ext cx="2232025" cy="444500"/>
            <a:chOff x="2722" y="1872"/>
            <a:chExt cx="1406" cy="280"/>
          </a:xfrm>
        </p:grpSpPr>
        <p:sp>
          <p:nvSpPr>
            <p:cNvPr id="43046" name="Text Box 58">
              <a:extLst>
                <a:ext uri="{FF2B5EF4-FFF2-40B4-BE49-F238E27FC236}">
                  <a16:creationId xmlns:a16="http://schemas.microsoft.com/office/drawing/2014/main" id="{7B539DB7-7BC7-9885-9602-B9D54E3E9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872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id      ,$</a:t>
              </a:r>
            </a:p>
          </p:txBody>
        </p:sp>
        <p:sp>
          <p:nvSpPr>
            <p:cNvPr id="43047" name="Text Box 59">
              <a:extLst>
                <a:ext uri="{FF2B5EF4-FFF2-40B4-BE49-F238E27FC236}">
                  <a16:creationId xmlns:a16="http://schemas.microsoft.com/office/drawing/2014/main" id="{41EDB074-AD9A-1CEA-389F-3871D42E5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2" y="1902"/>
              <a:ext cx="2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11</a:t>
              </a:r>
            </a:p>
          </p:txBody>
        </p:sp>
      </p:grpSp>
      <p:sp>
        <p:nvSpPr>
          <p:cNvPr id="43042" name="Line 60">
            <a:extLst>
              <a:ext uri="{FF2B5EF4-FFF2-40B4-BE49-F238E27FC236}">
                <a16:creationId xmlns:a16="http://schemas.microsoft.com/office/drawing/2014/main" id="{CBEFB2FA-20B0-000F-AA3C-D1AD9B95BE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334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3" name="Freeform 61">
            <a:extLst>
              <a:ext uri="{FF2B5EF4-FFF2-40B4-BE49-F238E27FC236}">
                <a16:creationId xmlns:a16="http://schemas.microsoft.com/office/drawing/2014/main" id="{9E9BD719-24CD-3AA1-6AF8-65B7371746F3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685800" cy="1371600"/>
          </a:xfrm>
          <a:custGeom>
            <a:avLst/>
            <a:gdLst>
              <a:gd name="T0" fmla="*/ 0 w 432"/>
              <a:gd name="T1" fmla="*/ 0 h 864"/>
              <a:gd name="T2" fmla="*/ 2147483647 w 432"/>
              <a:gd name="T3" fmla="*/ 2147483647 h 864"/>
              <a:gd name="T4" fmla="*/ 2147483647 w 432"/>
              <a:gd name="T5" fmla="*/ 2147483647 h 864"/>
              <a:gd name="T6" fmla="*/ 2147483647 w 432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864"/>
              <a:gd name="T14" fmla="*/ 432 w 43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864">
                <a:moveTo>
                  <a:pt x="0" y="0"/>
                </a:moveTo>
                <a:cubicBezTo>
                  <a:pt x="160" y="84"/>
                  <a:pt x="320" y="168"/>
                  <a:pt x="336" y="288"/>
                </a:cubicBezTo>
                <a:cubicBezTo>
                  <a:pt x="352" y="408"/>
                  <a:pt x="80" y="624"/>
                  <a:pt x="96" y="720"/>
                </a:cubicBezTo>
                <a:cubicBezTo>
                  <a:pt x="112" y="816"/>
                  <a:pt x="376" y="840"/>
                  <a:pt x="432" y="86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Freeform 62">
            <a:extLst>
              <a:ext uri="{FF2B5EF4-FFF2-40B4-BE49-F238E27FC236}">
                <a16:creationId xmlns:a16="http://schemas.microsoft.com/office/drawing/2014/main" id="{9FFB35AD-4734-AD3A-60F5-09C089A22973}"/>
              </a:ext>
            </a:extLst>
          </p:cNvPr>
          <p:cNvSpPr>
            <a:spLocks/>
          </p:cNvSpPr>
          <p:nvPr/>
        </p:nvSpPr>
        <p:spPr bwMode="auto">
          <a:xfrm>
            <a:off x="5308600" y="6400800"/>
            <a:ext cx="863600" cy="304800"/>
          </a:xfrm>
          <a:custGeom>
            <a:avLst/>
            <a:gdLst>
              <a:gd name="T0" fmla="*/ 2147483647 w 544"/>
              <a:gd name="T1" fmla="*/ 0 h 192"/>
              <a:gd name="T2" fmla="*/ 2147483647 w 544"/>
              <a:gd name="T3" fmla="*/ 2147483647 h 192"/>
              <a:gd name="T4" fmla="*/ 2147483647 w 544"/>
              <a:gd name="T5" fmla="*/ 2147483647 h 192"/>
              <a:gd name="T6" fmla="*/ 0 60000 65536"/>
              <a:gd name="T7" fmla="*/ 0 60000 65536"/>
              <a:gd name="T8" fmla="*/ 0 60000 65536"/>
              <a:gd name="T9" fmla="*/ 0 w 544"/>
              <a:gd name="T10" fmla="*/ 0 h 192"/>
              <a:gd name="T11" fmla="*/ 544 w 5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92">
                <a:moveTo>
                  <a:pt x="160" y="0"/>
                </a:moveTo>
                <a:cubicBezTo>
                  <a:pt x="80" y="56"/>
                  <a:pt x="0" y="112"/>
                  <a:pt x="64" y="144"/>
                </a:cubicBezTo>
                <a:cubicBezTo>
                  <a:pt x="128" y="176"/>
                  <a:pt x="464" y="184"/>
                  <a:pt x="544" y="1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5" name="Text Box 63">
            <a:extLst>
              <a:ext uri="{FF2B5EF4-FFF2-40B4-BE49-F238E27FC236}">
                <a16:creationId xmlns:a16="http://schemas.microsoft.com/office/drawing/2014/main" id="{CA42AA97-7095-2C0A-540F-299F45BE1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400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others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C5F95447-5B97-3EAE-DEA8-16C2DB66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66950"/>
            <a:ext cx="1295400" cy="17843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:=	L =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L :=	</a:t>
            </a:r>
            <a:r>
              <a:rPr lang="en-US" altLang="zh-CN" sz="2000" b="1">
                <a:latin typeface="Courier New" panose="02070309020205020404" pitchFamily="49" charset="0"/>
              </a:rPr>
              <a:t>*</a:t>
            </a:r>
            <a:r>
              <a:rPr lang="en-US" altLang="zh-CN" sz="2000">
                <a:latin typeface="Comic Sans MS" panose="030F0902030302020204" pitchFamily="66" charset="0"/>
              </a:rPr>
              <a:t>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</a:t>
            </a:r>
            <a:r>
              <a:rPr lang="en-US" altLang="zh-CN" sz="2000" b="1">
                <a:latin typeface="Courier New" panose="02070309020205020404" pitchFamily="49" charset="0"/>
              </a:rPr>
              <a:t>id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R :=	L</a:t>
            </a:r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3E4BD141-2789-9043-CA74-2420892B3E3D}"/>
              </a:ext>
            </a:extLst>
          </p:cNvPr>
          <p:cNvGrpSpPr>
            <a:grpSpLocks/>
          </p:cNvGrpSpPr>
          <p:nvPr/>
        </p:nvGrpSpPr>
        <p:grpSpPr bwMode="auto">
          <a:xfrm>
            <a:off x="1555750" y="1889125"/>
            <a:ext cx="2406650" cy="2058988"/>
            <a:chOff x="1171" y="798"/>
            <a:chExt cx="1373" cy="1297"/>
          </a:xfrm>
        </p:grpSpPr>
        <p:sp>
          <p:nvSpPr>
            <p:cNvPr id="44092" name="Text Box 4">
              <a:extLst>
                <a:ext uri="{FF2B5EF4-FFF2-40B4-BE49-F238E27FC236}">
                  <a16:creationId xmlns:a16="http://schemas.microsoft.com/office/drawing/2014/main" id="{C88196BC-1416-215F-EA15-E819A181F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1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 S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L = R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R 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,$</a:t>
              </a:r>
            </a:p>
          </p:txBody>
        </p:sp>
        <p:sp>
          <p:nvSpPr>
            <p:cNvPr id="44093" name="Text Box 5">
              <a:extLst>
                <a:ext uri="{FF2B5EF4-FFF2-40B4-BE49-F238E27FC236}">
                  <a16:creationId xmlns:a16="http://schemas.microsoft.com/office/drawing/2014/main" id="{292ED03D-017A-DA5A-4F57-BB5C6400E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" y="798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0</a:t>
              </a:r>
            </a:p>
          </p:txBody>
        </p:sp>
      </p:grpSp>
      <p:grpSp>
        <p:nvGrpSpPr>
          <p:cNvPr id="44036" name="Group 6">
            <a:extLst>
              <a:ext uri="{FF2B5EF4-FFF2-40B4-BE49-F238E27FC236}">
                <a16:creationId xmlns:a16="http://schemas.microsoft.com/office/drawing/2014/main" id="{BC4414F3-05F0-3A4F-6B4B-3E6AE8486FDA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4556125"/>
            <a:ext cx="2174875" cy="396875"/>
            <a:chOff x="1174" y="2430"/>
            <a:chExt cx="1370" cy="250"/>
          </a:xfrm>
        </p:grpSpPr>
        <p:sp>
          <p:nvSpPr>
            <p:cNvPr id="44090" name="Text Box 7">
              <a:extLst>
                <a:ext uri="{FF2B5EF4-FFF2-40B4-BE49-F238E27FC236}">
                  <a16:creationId xmlns:a16="http://schemas.microsoft.com/office/drawing/2014/main" id="{AAFB36E2-D3F9-2F58-5966-4B6F7513B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    ,$</a:t>
              </a:r>
            </a:p>
          </p:txBody>
        </p:sp>
        <p:sp>
          <p:nvSpPr>
            <p:cNvPr id="44091" name="Text Box 8">
              <a:extLst>
                <a:ext uri="{FF2B5EF4-FFF2-40B4-BE49-F238E27FC236}">
                  <a16:creationId xmlns:a16="http://schemas.microsoft.com/office/drawing/2014/main" id="{E5C97980-A021-9416-4DE2-A61D828FE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430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44037" name="Group 9">
            <a:extLst>
              <a:ext uri="{FF2B5EF4-FFF2-40B4-BE49-F238E27FC236}">
                <a16:creationId xmlns:a16="http://schemas.microsoft.com/office/drawing/2014/main" id="{C9C02D04-F8D8-4C11-E605-A6F2682EA211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5346700"/>
            <a:ext cx="2336800" cy="720725"/>
            <a:chOff x="1120" y="2736"/>
            <a:chExt cx="1376" cy="454"/>
          </a:xfrm>
        </p:grpSpPr>
        <p:sp>
          <p:nvSpPr>
            <p:cNvPr id="44088" name="Text Box 10">
              <a:extLst>
                <a:ext uri="{FF2B5EF4-FFF2-40B4-BE49-F238E27FC236}">
                  <a16:creationId xmlns:a16="http://schemas.microsoft.com/office/drawing/2014/main" id="{1D7F2827-5CDB-3CA9-04E3-04078DAF2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152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 = R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L         ,$</a:t>
              </a:r>
            </a:p>
          </p:txBody>
        </p:sp>
        <p:sp>
          <p:nvSpPr>
            <p:cNvPr id="44089" name="Text Box 11">
              <a:extLst>
                <a:ext uri="{FF2B5EF4-FFF2-40B4-BE49-F238E27FC236}">
                  <a16:creationId xmlns:a16="http://schemas.microsoft.com/office/drawing/2014/main" id="{1658C194-725B-6DB9-147E-1CCD0734A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766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2</a:t>
              </a:r>
            </a:p>
          </p:txBody>
        </p:sp>
      </p:grpSp>
      <p:grpSp>
        <p:nvGrpSpPr>
          <p:cNvPr id="44038" name="Group 12">
            <a:extLst>
              <a:ext uri="{FF2B5EF4-FFF2-40B4-BE49-F238E27FC236}">
                <a16:creationId xmlns:a16="http://schemas.microsoft.com/office/drawing/2014/main" id="{E906F9DB-15F5-57D2-7CC5-F355C8174E49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489700"/>
            <a:ext cx="2195512" cy="444500"/>
            <a:chOff x="1113" y="3456"/>
            <a:chExt cx="1383" cy="280"/>
          </a:xfrm>
        </p:grpSpPr>
        <p:sp>
          <p:nvSpPr>
            <p:cNvPr id="44086" name="Text Box 13">
              <a:extLst>
                <a:ext uri="{FF2B5EF4-FFF2-40B4-BE49-F238E27FC236}">
                  <a16:creationId xmlns:a16="http://schemas.microsoft.com/office/drawing/2014/main" id="{BC7D280A-3A5E-D461-FAD5-661DF455B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56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R      ,$</a:t>
              </a:r>
            </a:p>
          </p:txBody>
        </p:sp>
        <p:sp>
          <p:nvSpPr>
            <p:cNvPr id="44087" name="Text Box 14">
              <a:extLst>
                <a:ext uri="{FF2B5EF4-FFF2-40B4-BE49-F238E27FC236}">
                  <a16:creationId xmlns:a16="http://schemas.microsoft.com/office/drawing/2014/main" id="{300866F6-6BF9-D5B7-1927-25647425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348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3</a:t>
              </a:r>
            </a:p>
          </p:txBody>
        </p:sp>
      </p:grpSp>
      <p:grpSp>
        <p:nvGrpSpPr>
          <p:cNvPr id="44039" name="Group 15">
            <a:extLst>
              <a:ext uri="{FF2B5EF4-FFF2-40B4-BE49-F238E27FC236}">
                <a16:creationId xmlns:a16="http://schemas.microsoft.com/office/drawing/2014/main" id="{0319C3E7-1DB1-9B19-D4F5-ECCEA6EA5BC6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2070100"/>
            <a:ext cx="2406650" cy="1360488"/>
            <a:chOff x="2755" y="720"/>
            <a:chExt cx="1373" cy="857"/>
          </a:xfrm>
        </p:grpSpPr>
        <p:sp>
          <p:nvSpPr>
            <p:cNvPr id="44084" name="Text Box 16">
              <a:extLst>
                <a:ext uri="{FF2B5EF4-FFF2-40B4-BE49-F238E27FC236}">
                  <a16:creationId xmlns:a16="http://schemas.microsoft.com/office/drawing/2014/main" id="{28CE0D22-F46E-2F2F-3A54-3750A4321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720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*  R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,=/$</a:t>
              </a:r>
            </a:p>
          </p:txBody>
        </p:sp>
        <p:sp>
          <p:nvSpPr>
            <p:cNvPr id="44085" name="Text Box 17">
              <a:extLst>
                <a:ext uri="{FF2B5EF4-FFF2-40B4-BE49-F238E27FC236}">
                  <a16:creationId xmlns:a16="http://schemas.microsoft.com/office/drawing/2014/main" id="{D58BFD34-A495-CEFE-233F-670624DF4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750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grpSp>
        <p:nvGrpSpPr>
          <p:cNvPr id="44040" name="Group 18">
            <a:extLst>
              <a:ext uri="{FF2B5EF4-FFF2-40B4-BE49-F238E27FC236}">
                <a16:creationId xmlns:a16="http://schemas.microsoft.com/office/drawing/2014/main" id="{2D1FCCAA-5278-EA33-E53E-210DDFFB0327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4127500"/>
            <a:ext cx="2195512" cy="444500"/>
            <a:chOff x="2745" y="1872"/>
            <a:chExt cx="1383" cy="280"/>
          </a:xfrm>
        </p:grpSpPr>
        <p:sp>
          <p:nvSpPr>
            <p:cNvPr id="44082" name="Text Box 19">
              <a:extLst>
                <a:ext uri="{FF2B5EF4-FFF2-40B4-BE49-F238E27FC236}">
                  <a16:creationId xmlns:a16="http://schemas.microsoft.com/office/drawing/2014/main" id="{492835FF-E0A0-4296-2D9D-68242B3D3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872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id   ,=/$</a:t>
              </a:r>
            </a:p>
          </p:txBody>
        </p:sp>
        <p:sp>
          <p:nvSpPr>
            <p:cNvPr id="44083" name="Text Box 20">
              <a:extLst>
                <a:ext uri="{FF2B5EF4-FFF2-40B4-BE49-F238E27FC236}">
                  <a16:creationId xmlns:a16="http://schemas.microsoft.com/office/drawing/2014/main" id="{A6E6BB30-E19C-F922-C062-5B24A454C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190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5</a:t>
              </a:r>
            </a:p>
          </p:txBody>
        </p:sp>
      </p:grpSp>
      <p:grpSp>
        <p:nvGrpSpPr>
          <p:cNvPr id="44041" name="Group 21">
            <a:extLst>
              <a:ext uri="{FF2B5EF4-FFF2-40B4-BE49-F238E27FC236}">
                <a16:creationId xmlns:a16="http://schemas.microsoft.com/office/drawing/2014/main" id="{7CEFDC9B-A480-F387-C428-E041510A5D70}"/>
              </a:ext>
            </a:extLst>
          </p:cNvPr>
          <p:cNvGrpSpPr>
            <a:grpSpLocks/>
          </p:cNvGrpSpPr>
          <p:nvPr/>
        </p:nvGrpSpPr>
        <p:grpSpPr bwMode="auto">
          <a:xfrm>
            <a:off x="4292600" y="5041900"/>
            <a:ext cx="2336800" cy="1360488"/>
            <a:chOff x="2704" y="2304"/>
            <a:chExt cx="1376" cy="857"/>
          </a:xfrm>
        </p:grpSpPr>
        <p:sp>
          <p:nvSpPr>
            <p:cNvPr id="44080" name="Text Box 22">
              <a:extLst>
                <a:ext uri="{FF2B5EF4-FFF2-40B4-BE49-F238E27FC236}">
                  <a16:creationId xmlns:a16="http://schemas.microsoft.com/office/drawing/2014/main" id="{EFB8C9D9-AE4B-3D63-0EFC-7BE50F8A2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=  R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  ,$</a:t>
              </a:r>
            </a:p>
          </p:txBody>
        </p:sp>
        <p:sp>
          <p:nvSpPr>
            <p:cNvPr id="44081" name="Text Box 23">
              <a:extLst>
                <a:ext uri="{FF2B5EF4-FFF2-40B4-BE49-F238E27FC236}">
                  <a16:creationId xmlns:a16="http://schemas.microsoft.com/office/drawing/2014/main" id="{24E00C8B-B48C-842C-E4B9-81E8AA9A1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334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6</a:t>
              </a:r>
            </a:p>
          </p:txBody>
        </p:sp>
      </p:grpSp>
      <p:grpSp>
        <p:nvGrpSpPr>
          <p:cNvPr id="44042" name="Group 24">
            <a:extLst>
              <a:ext uri="{FF2B5EF4-FFF2-40B4-BE49-F238E27FC236}">
                <a16:creationId xmlns:a16="http://schemas.microsoft.com/office/drawing/2014/main" id="{D6BF0C2D-B854-A2D5-9F87-2D09897DC884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2451100"/>
            <a:ext cx="2195512" cy="444500"/>
            <a:chOff x="2697" y="3504"/>
            <a:chExt cx="1383" cy="280"/>
          </a:xfrm>
        </p:grpSpPr>
        <p:sp>
          <p:nvSpPr>
            <p:cNvPr id="44078" name="Text Box 25">
              <a:extLst>
                <a:ext uri="{FF2B5EF4-FFF2-40B4-BE49-F238E27FC236}">
                  <a16:creationId xmlns:a16="http://schemas.microsoft.com/office/drawing/2014/main" id="{A79E5971-750A-58FE-A184-8AE4736A7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504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*R  ,=/$</a:t>
              </a:r>
            </a:p>
          </p:txBody>
        </p:sp>
        <p:sp>
          <p:nvSpPr>
            <p:cNvPr id="44079" name="Text Box 26">
              <a:extLst>
                <a:ext uri="{FF2B5EF4-FFF2-40B4-BE49-F238E27FC236}">
                  <a16:creationId xmlns:a16="http://schemas.microsoft.com/office/drawing/2014/main" id="{CED096C6-B439-2CAC-A8E7-3094690F1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7" y="353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7</a:t>
              </a:r>
            </a:p>
          </p:txBody>
        </p:sp>
      </p:grpSp>
      <p:grpSp>
        <p:nvGrpSpPr>
          <p:cNvPr id="44043" name="Group 27">
            <a:extLst>
              <a:ext uri="{FF2B5EF4-FFF2-40B4-BE49-F238E27FC236}">
                <a16:creationId xmlns:a16="http://schemas.microsoft.com/office/drawing/2014/main" id="{E3AC4385-EFC9-360F-6C52-7B8947267E3D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4203700"/>
            <a:ext cx="2195512" cy="444500"/>
            <a:chOff x="4137" y="1632"/>
            <a:chExt cx="1383" cy="280"/>
          </a:xfrm>
        </p:grpSpPr>
        <p:sp>
          <p:nvSpPr>
            <p:cNvPr id="44076" name="Text Box 28">
              <a:extLst>
                <a:ext uri="{FF2B5EF4-FFF2-40B4-BE49-F238E27FC236}">
                  <a16:creationId xmlns:a16="http://schemas.microsoft.com/office/drawing/2014/main" id="{270E9C54-4BD0-3E01-0218-A7AC125C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32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L    ,=/$</a:t>
              </a:r>
            </a:p>
          </p:txBody>
        </p:sp>
        <p:sp>
          <p:nvSpPr>
            <p:cNvPr id="44077" name="Text Box 29">
              <a:extLst>
                <a:ext uri="{FF2B5EF4-FFF2-40B4-BE49-F238E27FC236}">
                  <a16:creationId xmlns:a16="http://schemas.microsoft.com/office/drawing/2014/main" id="{F8764477-62AA-B76B-5F12-71B680DF7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" y="166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8</a:t>
              </a:r>
            </a:p>
          </p:txBody>
        </p:sp>
      </p:grpSp>
      <p:grpSp>
        <p:nvGrpSpPr>
          <p:cNvPr id="44044" name="Group 30">
            <a:extLst>
              <a:ext uri="{FF2B5EF4-FFF2-40B4-BE49-F238E27FC236}">
                <a16:creationId xmlns:a16="http://schemas.microsoft.com/office/drawing/2014/main" id="{21A6A794-D4EE-4AB1-38E0-7B29E5323FE5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6032500"/>
            <a:ext cx="2406650" cy="444500"/>
            <a:chOff x="4099" y="2064"/>
            <a:chExt cx="1373" cy="280"/>
          </a:xfrm>
        </p:grpSpPr>
        <p:sp>
          <p:nvSpPr>
            <p:cNvPr id="44074" name="Text Box 31">
              <a:extLst>
                <a:ext uri="{FF2B5EF4-FFF2-40B4-BE49-F238E27FC236}">
                  <a16:creationId xmlns:a16="http://schemas.microsoft.com/office/drawing/2014/main" id="{79D2D58B-1D39-27E8-2F1A-29C85F72A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64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= R    ,$</a:t>
              </a:r>
            </a:p>
          </p:txBody>
        </p:sp>
        <p:sp>
          <p:nvSpPr>
            <p:cNvPr id="44075" name="Text Box 32">
              <a:extLst>
                <a:ext uri="{FF2B5EF4-FFF2-40B4-BE49-F238E27FC236}">
                  <a16:creationId xmlns:a16="http://schemas.microsoft.com/office/drawing/2014/main" id="{7A586A0D-BED6-39A7-3520-36261AF9E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209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9</a:t>
              </a:r>
            </a:p>
          </p:txBody>
        </p:sp>
      </p:grpSp>
      <p:cxnSp>
        <p:nvCxnSpPr>
          <p:cNvPr id="44045" name="AutoShape 33">
            <a:extLst>
              <a:ext uri="{FF2B5EF4-FFF2-40B4-BE49-F238E27FC236}">
                <a16:creationId xmlns:a16="http://schemas.microsoft.com/office/drawing/2014/main" id="{052B113D-3FD3-08FA-16E5-8E8FC95D4ED1}"/>
              </a:ext>
            </a:extLst>
          </p:cNvPr>
          <p:cNvCxnSpPr>
            <a:cxnSpLocks noChangeShapeType="1"/>
            <a:stCxn id="44092" idx="2"/>
            <a:endCxn id="44090" idx="0"/>
          </p:cNvCxnSpPr>
          <p:nvPr/>
        </p:nvCxnSpPr>
        <p:spPr bwMode="auto">
          <a:xfrm flipH="1">
            <a:off x="2871788" y="3957638"/>
            <a:ext cx="80962" cy="617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AutoShape 34">
            <a:extLst>
              <a:ext uri="{FF2B5EF4-FFF2-40B4-BE49-F238E27FC236}">
                <a16:creationId xmlns:a16="http://schemas.microsoft.com/office/drawing/2014/main" id="{F8B23DEE-6C51-D76F-4FE6-B0CA1EAA2703}"/>
              </a:ext>
            </a:extLst>
          </p:cNvPr>
          <p:cNvCxnSpPr>
            <a:cxnSpLocks noChangeShapeType="1"/>
            <a:stCxn id="44092" idx="1"/>
            <a:endCxn id="44088" idx="1"/>
          </p:cNvCxnSpPr>
          <p:nvPr/>
        </p:nvCxnSpPr>
        <p:spPr bwMode="auto">
          <a:xfrm rot="10800000" flipH="1" flipV="1">
            <a:off x="1933575" y="2933700"/>
            <a:ext cx="139700" cy="2773363"/>
          </a:xfrm>
          <a:prstGeom prst="curvedConnector3">
            <a:avLst>
              <a:gd name="adj1" fmla="val -15681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AutoShape 35">
            <a:extLst>
              <a:ext uri="{FF2B5EF4-FFF2-40B4-BE49-F238E27FC236}">
                <a16:creationId xmlns:a16="http://schemas.microsoft.com/office/drawing/2014/main" id="{66770450-6B9F-BF73-66E9-A45F6E30604B}"/>
              </a:ext>
            </a:extLst>
          </p:cNvPr>
          <p:cNvCxnSpPr>
            <a:cxnSpLocks noChangeShapeType="1"/>
            <a:stCxn id="44092" idx="1"/>
            <a:endCxn id="44086" idx="1"/>
          </p:cNvCxnSpPr>
          <p:nvPr/>
        </p:nvCxnSpPr>
        <p:spPr bwMode="auto">
          <a:xfrm rot="10800000" flipH="1" flipV="1">
            <a:off x="1933575" y="2933700"/>
            <a:ext cx="114300" cy="3733800"/>
          </a:xfrm>
          <a:prstGeom prst="curvedConnector3">
            <a:avLst>
              <a:gd name="adj1" fmla="val -19166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AutoShape 36">
            <a:extLst>
              <a:ext uri="{FF2B5EF4-FFF2-40B4-BE49-F238E27FC236}">
                <a16:creationId xmlns:a16="http://schemas.microsoft.com/office/drawing/2014/main" id="{9C57D030-9DF1-4D05-64D0-E8F28EB6C9AD}"/>
              </a:ext>
            </a:extLst>
          </p:cNvPr>
          <p:cNvCxnSpPr>
            <a:cxnSpLocks noChangeShapeType="1"/>
            <a:stCxn id="44092" idx="3"/>
            <a:endCxn id="44084" idx="1"/>
          </p:cNvCxnSpPr>
          <p:nvPr/>
        </p:nvCxnSpPr>
        <p:spPr bwMode="auto">
          <a:xfrm flipV="1">
            <a:off x="3971925" y="2751138"/>
            <a:ext cx="704850" cy="1825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37">
            <a:extLst>
              <a:ext uri="{FF2B5EF4-FFF2-40B4-BE49-F238E27FC236}">
                <a16:creationId xmlns:a16="http://schemas.microsoft.com/office/drawing/2014/main" id="{D40FAA98-DC16-8BF9-AD7D-67ADAFC40F40}"/>
              </a:ext>
            </a:extLst>
          </p:cNvPr>
          <p:cNvCxnSpPr>
            <a:cxnSpLocks noChangeShapeType="1"/>
            <a:stCxn id="44088" idx="3"/>
            <a:endCxn id="44080" idx="1"/>
          </p:cNvCxnSpPr>
          <p:nvPr/>
        </p:nvCxnSpPr>
        <p:spPr bwMode="auto">
          <a:xfrm>
            <a:off x="4048125" y="5707063"/>
            <a:ext cx="615950" cy="158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38">
            <a:extLst>
              <a:ext uri="{FF2B5EF4-FFF2-40B4-BE49-F238E27FC236}">
                <a16:creationId xmlns:a16="http://schemas.microsoft.com/office/drawing/2014/main" id="{9405F7E8-81C9-7AE6-4779-7F621CC59FF1}"/>
              </a:ext>
            </a:extLst>
          </p:cNvPr>
          <p:cNvCxnSpPr>
            <a:cxnSpLocks noChangeShapeType="1"/>
            <a:stCxn id="44084" idx="3"/>
            <a:endCxn id="44078" idx="0"/>
          </p:cNvCxnSpPr>
          <p:nvPr/>
        </p:nvCxnSpPr>
        <p:spPr bwMode="auto">
          <a:xfrm flipV="1">
            <a:off x="6715125" y="2441575"/>
            <a:ext cx="1438275" cy="309563"/>
          </a:xfrm>
          <a:prstGeom prst="curvedConnector4">
            <a:avLst>
              <a:gd name="adj1" fmla="val 17880"/>
              <a:gd name="adj2" fmla="val 17076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39">
            <a:extLst>
              <a:ext uri="{FF2B5EF4-FFF2-40B4-BE49-F238E27FC236}">
                <a16:creationId xmlns:a16="http://schemas.microsoft.com/office/drawing/2014/main" id="{31441BAC-5167-AA54-E4DE-8E06131FEDFC}"/>
              </a:ext>
            </a:extLst>
          </p:cNvPr>
          <p:cNvCxnSpPr>
            <a:cxnSpLocks noChangeShapeType="1"/>
            <a:stCxn id="44084" idx="2"/>
            <a:endCxn id="44082" idx="0"/>
          </p:cNvCxnSpPr>
          <p:nvPr/>
        </p:nvCxnSpPr>
        <p:spPr bwMode="auto">
          <a:xfrm rot="5400000">
            <a:off x="5290344" y="3712369"/>
            <a:ext cx="677862" cy="133350"/>
          </a:xfrm>
          <a:prstGeom prst="curved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40">
            <a:extLst>
              <a:ext uri="{FF2B5EF4-FFF2-40B4-BE49-F238E27FC236}">
                <a16:creationId xmlns:a16="http://schemas.microsoft.com/office/drawing/2014/main" id="{645C5CA5-8FB0-7677-4CF4-945FE3F66A46}"/>
              </a:ext>
            </a:extLst>
          </p:cNvPr>
          <p:cNvCxnSpPr>
            <a:cxnSpLocks noChangeShapeType="1"/>
            <a:stCxn id="44080" idx="3"/>
            <a:endCxn id="44074" idx="0"/>
          </p:cNvCxnSpPr>
          <p:nvPr/>
        </p:nvCxnSpPr>
        <p:spPr bwMode="auto">
          <a:xfrm>
            <a:off x="6638925" y="5722938"/>
            <a:ext cx="1419225" cy="3000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41">
            <a:extLst>
              <a:ext uri="{FF2B5EF4-FFF2-40B4-BE49-F238E27FC236}">
                <a16:creationId xmlns:a16="http://schemas.microsoft.com/office/drawing/2014/main" id="{5D676FC6-971C-E556-551B-CC28CEC0217B}"/>
              </a:ext>
            </a:extLst>
          </p:cNvPr>
          <p:cNvCxnSpPr>
            <a:cxnSpLocks noChangeShapeType="1"/>
            <a:stCxn id="44084" idx="3"/>
            <a:endCxn id="44076" idx="0"/>
          </p:cNvCxnSpPr>
          <p:nvPr/>
        </p:nvCxnSpPr>
        <p:spPr bwMode="auto">
          <a:xfrm>
            <a:off x="6715125" y="2751138"/>
            <a:ext cx="1438275" cy="14430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42">
            <a:extLst>
              <a:ext uri="{FF2B5EF4-FFF2-40B4-BE49-F238E27FC236}">
                <a16:creationId xmlns:a16="http://schemas.microsoft.com/office/drawing/2014/main" id="{BB086A99-4C6D-979D-7E4E-89F95D7B0A72}"/>
              </a:ext>
            </a:extLst>
          </p:cNvPr>
          <p:cNvCxnSpPr>
            <a:cxnSpLocks noChangeShapeType="1"/>
            <a:stCxn id="44084" idx="3"/>
            <a:endCxn id="44084" idx="0"/>
          </p:cNvCxnSpPr>
          <p:nvPr/>
        </p:nvCxnSpPr>
        <p:spPr bwMode="auto">
          <a:xfrm flipH="1" flipV="1">
            <a:off x="5695950" y="2060575"/>
            <a:ext cx="1019175" cy="690563"/>
          </a:xfrm>
          <a:prstGeom prst="curvedConnector4">
            <a:avLst>
              <a:gd name="adj1" fmla="val -21495"/>
              <a:gd name="adj2" fmla="val 13172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5" name="Text Box 43">
            <a:extLst>
              <a:ext uri="{FF2B5EF4-FFF2-40B4-BE49-F238E27FC236}">
                <a16:creationId xmlns:a16="http://schemas.microsoft.com/office/drawing/2014/main" id="{BCFE3C9B-04AD-BD1C-3ED2-11BD44ABB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44056" name="Text Box 44">
            <a:extLst>
              <a:ext uri="{FF2B5EF4-FFF2-40B4-BE49-F238E27FC236}">
                <a16:creationId xmlns:a16="http://schemas.microsoft.com/office/drawing/2014/main" id="{7860738B-8E07-CBAB-F773-D32C20866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814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44057" name="Text Box 45">
            <a:extLst>
              <a:ext uri="{FF2B5EF4-FFF2-40B4-BE49-F238E27FC236}">
                <a16:creationId xmlns:a16="http://schemas.microsoft.com/office/drawing/2014/main" id="{041F9625-2680-8771-D5FB-A2A44EED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3336925"/>
            <a:ext cx="404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id</a:t>
            </a:r>
          </a:p>
        </p:txBody>
      </p:sp>
      <p:sp>
        <p:nvSpPr>
          <p:cNvPr id="44058" name="Text Box 46">
            <a:extLst>
              <a:ext uri="{FF2B5EF4-FFF2-40B4-BE49-F238E27FC236}">
                <a16:creationId xmlns:a16="http://schemas.microsoft.com/office/drawing/2014/main" id="{73DA1580-1270-EFCB-89E4-AD38A0DD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*</a:t>
            </a:r>
          </a:p>
        </p:txBody>
      </p:sp>
      <p:sp>
        <p:nvSpPr>
          <p:cNvPr id="44059" name="Text Box 47">
            <a:extLst>
              <a:ext uri="{FF2B5EF4-FFF2-40B4-BE49-F238E27FC236}">
                <a16:creationId xmlns:a16="http://schemas.microsoft.com/office/drawing/2014/main" id="{F2DB89BE-A839-7F56-3EFA-98EAC409A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00200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*</a:t>
            </a:r>
          </a:p>
        </p:txBody>
      </p:sp>
      <p:sp>
        <p:nvSpPr>
          <p:cNvPr id="44060" name="Text Box 48">
            <a:extLst>
              <a:ext uri="{FF2B5EF4-FFF2-40B4-BE49-F238E27FC236}">
                <a16:creationId xmlns:a16="http://schemas.microsoft.com/office/drawing/2014/main" id="{9A37156D-8B59-F46B-63C8-D5F3B565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1812925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44061" name="Text Box 49">
            <a:extLst>
              <a:ext uri="{FF2B5EF4-FFF2-40B4-BE49-F238E27FC236}">
                <a16:creationId xmlns:a16="http://schemas.microsoft.com/office/drawing/2014/main" id="{C0650748-5A46-3EBD-5975-FC0BB1F65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088" y="33369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44062" name="Rectangle 50">
            <a:extLst>
              <a:ext uri="{FF2B5EF4-FFF2-40B4-BE49-F238E27FC236}">
                <a16:creationId xmlns:a16="http://schemas.microsoft.com/office/drawing/2014/main" id="{EB0B839A-3B87-3644-7C92-45FC2BCF5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</a:rPr>
              <a:t>Notice similar states?</a:t>
            </a:r>
          </a:p>
        </p:txBody>
      </p:sp>
      <p:sp>
        <p:nvSpPr>
          <p:cNvPr id="44063" name="Line 51">
            <a:extLst>
              <a:ext uri="{FF2B5EF4-FFF2-40B4-BE49-F238E27FC236}">
                <a16:creationId xmlns:a16="http://schemas.microsoft.com/office/drawing/2014/main" id="{30A1FB91-F982-54FC-A032-162CF1C39E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029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64" name="Group 52">
            <a:extLst>
              <a:ext uri="{FF2B5EF4-FFF2-40B4-BE49-F238E27FC236}">
                <a16:creationId xmlns:a16="http://schemas.microsoft.com/office/drawing/2014/main" id="{311D7872-9FDF-1B99-F746-5E067B1523A5}"/>
              </a:ext>
            </a:extLst>
          </p:cNvPr>
          <p:cNvGrpSpPr>
            <a:grpSpLocks/>
          </p:cNvGrpSpPr>
          <p:nvPr/>
        </p:nvGrpSpPr>
        <p:grpSpPr bwMode="auto">
          <a:xfrm>
            <a:off x="6815138" y="4737100"/>
            <a:ext cx="2252662" cy="444500"/>
            <a:chOff x="4101" y="1632"/>
            <a:chExt cx="1419" cy="280"/>
          </a:xfrm>
        </p:grpSpPr>
        <p:sp>
          <p:nvSpPr>
            <p:cNvPr id="44072" name="Text Box 53">
              <a:extLst>
                <a:ext uri="{FF2B5EF4-FFF2-40B4-BE49-F238E27FC236}">
                  <a16:creationId xmlns:a16="http://schemas.microsoft.com/office/drawing/2014/main" id="{7FEA1AAA-1CE7-2FEA-6ADF-6C16B6B32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32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L       ,$</a:t>
              </a:r>
            </a:p>
          </p:txBody>
        </p:sp>
        <p:sp>
          <p:nvSpPr>
            <p:cNvPr id="44073" name="Text Box 54">
              <a:extLst>
                <a:ext uri="{FF2B5EF4-FFF2-40B4-BE49-F238E27FC236}">
                  <a16:creationId xmlns:a16="http://schemas.microsoft.com/office/drawing/2014/main" id="{95B9D22A-3BB2-8351-255A-583B37948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1662"/>
              <a:ext cx="2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10</a:t>
              </a:r>
            </a:p>
          </p:txBody>
        </p:sp>
      </p:grpSp>
      <p:grpSp>
        <p:nvGrpSpPr>
          <p:cNvPr id="44065" name="Group 55">
            <a:extLst>
              <a:ext uri="{FF2B5EF4-FFF2-40B4-BE49-F238E27FC236}">
                <a16:creationId xmlns:a16="http://schemas.microsoft.com/office/drawing/2014/main" id="{DD88ACF1-FA30-042E-DB6C-57F4294DC086}"/>
              </a:ext>
            </a:extLst>
          </p:cNvPr>
          <p:cNvGrpSpPr>
            <a:grpSpLocks/>
          </p:cNvGrpSpPr>
          <p:nvPr/>
        </p:nvGrpSpPr>
        <p:grpSpPr bwMode="auto">
          <a:xfrm>
            <a:off x="6835775" y="5270500"/>
            <a:ext cx="2232025" cy="444500"/>
            <a:chOff x="2722" y="1872"/>
            <a:chExt cx="1406" cy="280"/>
          </a:xfrm>
        </p:grpSpPr>
        <p:sp>
          <p:nvSpPr>
            <p:cNvPr id="44070" name="Text Box 56">
              <a:extLst>
                <a:ext uri="{FF2B5EF4-FFF2-40B4-BE49-F238E27FC236}">
                  <a16:creationId xmlns:a16="http://schemas.microsoft.com/office/drawing/2014/main" id="{279EF6C5-2463-75C3-006E-0C7CFEFCE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872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id      ,$</a:t>
              </a:r>
            </a:p>
          </p:txBody>
        </p:sp>
        <p:sp>
          <p:nvSpPr>
            <p:cNvPr id="44071" name="Text Box 57">
              <a:extLst>
                <a:ext uri="{FF2B5EF4-FFF2-40B4-BE49-F238E27FC236}">
                  <a16:creationId xmlns:a16="http://schemas.microsoft.com/office/drawing/2014/main" id="{9EE25CDD-A55C-1B32-DA90-8F4C39B02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2" y="1902"/>
              <a:ext cx="2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11</a:t>
              </a:r>
            </a:p>
          </p:txBody>
        </p:sp>
      </p:grpSp>
      <p:sp>
        <p:nvSpPr>
          <p:cNvPr id="44066" name="Line 58">
            <a:extLst>
              <a:ext uri="{FF2B5EF4-FFF2-40B4-BE49-F238E27FC236}">
                <a16:creationId xmlns:a16="http://schemas.microsoft.com/office/drawing/2014/main" id="{ACDE3A92-EC1A-85FB-C90C-1555E2516F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334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7" name="Freeform 59">
            <a:extLst>
              <a:ext uri="{FF2B5EF4-FFF2-40B4-BE49-F238E27FC236}">
                <a16:creationId xmlns:a16="http://schemas.microsoft.com/office/drawing/2014/main" id="{5E4322A5-6C1C-9F1E-BC92-34EBD7A634A1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685800" cy="1371600"/>
          </a:xfrm>
          <a:custGeom>
            <a:avLst/>
            <a:gdLst>
              <a:gd name="T0" fmla="*/ 0 w 432"/>
              <a:gd name="T1" fmla="*/ 0 h 864"/>
              <a:gd name="T2" fmla="*/ 2147483647 w 432"/>
              <a:gd name="T3" fmla="*/ 2147483647 h 864"/>
              <a:gd name="T4" fmla="*/ 2147483647 w 432"/>
              <a:gd name="T5" fmla="*/ 2147483647 h 864"/>
              <a:gd name="T6" fmla="*/ 2147483647 w 432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864"/>
              <a:gd name="T14" fmla="*/ 432 w 43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864">
                <a:moveTo>
                  <a:pt x="0" y="0"/>
                </a:moveTo>
                <a:cubicBezTo>
                  <a:pt x="160" y="84"/>
                  <a:pt x="320" y="168"/>
                  <a:pt x="336" y="288"/>
                </a:cubicBezTo>
                <a:cubicBezTo>
                  <a:pt x="352" y="408"/>
                  <a:pt x="80" y="624"/>
                  <a:pt x="96" y="720"/>
                </a:cubicBezTo>
                <a:cubicBezTo>
                  <a:pt x="112" y="816"/>
                  <a:pt x="376" y="840"/>
                  <a:pt x="432" y="86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8" name="Freeform 60">
            <a:extLst>
              <a:ext uri="{FF2B5EF4-FFF2-40B4-BE49-F238E27FC236}">
                <a16:creationId xmlns:a16="http://schemas.microsoft.com/office/drawing/2014/main" id="{F444E6E2-3E91-B966-A5EC-353D6DACE051}"/>
              </a:ext>
            </a:extLst>
          </p:cNvPr>
          <p:cNvSpPr>
            <a:spLocks/>
          </p:cNvSpPr>
          <p:nvPr/>
        </p:nvSpPr>
        <p:spPr bwMode="auto">
          <a:xfrm>
            <a:off x="5308600" y="6400800"/>
            <a:ext cx="863600" cy="304800"/>
          </a:xfrm>
          <a:custGeom>
            <a:avLst/>
            <a:gdLst>
              <a:gd name="T0" fmla="*/ 2147483647 w 544"/>
              <a:gd name="T1" fmla="*/ 0 h 192"/>
              <a:gd name="T2" fmla="*/ 2147483647 w 544"/>
              <a:gd name="T3" fmla="*/ 2147483647 h 192"/>
              <a:gd name="T4" fmla="*/ 2147483647 w 544"/>
              <a:gd name="T5" fmla="*/ 2147483647 h 192"/>
              <a:gd name="T6" fmla="*/ 0 60000 65536"/>
              <a:gd name="T7" fmla="*/ 0 60000 65536"/>
              <a:gd name="T8" fmla="*/ 0 60000 65536"/>
              <a:gd name="T9" fmla="*/ 0 w 544"/>
              <a:gd name="T10" fmla="*/ 0 h 192"/>
              <a:gd name="T11" fmla="*/ 544 w 5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92">
                <a:moveTo>
                  <a:pt x="160" y="0"/>
                </a:moveTo>
                <a:cubicBezTo>
                  <a:pt x="80" y="56"/>
                  <a:pt x="0" y="112"/>
                  <a:pt x="64" y="144"/>
                </a:cubicBezTo>
                <a:cubicBezTo>
                  <a:pt x="128" y="176"/>
                  <a:pt x="464" y="184"/>
                  <a:pt x="544" y="1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9" name="Text Box 61">
            <a:extLst>
              <a:ext uri="{FF2B5EF4-FFF2-40B4-BE49-F238E27FC236}">
                <a16:creationId xmlns:a16="http://schemas.microsoft.com/office/drawing/2014/main" id="{C33A27AE-8194-678B-DE47-717CA85DF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400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others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84EE3C02-A73D-1BF1-CEB3-FB232404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66950"/>
            <a:ext cx="1295400" cy="17843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:=	L =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L :=	</a:t>
            </a:r>
            <a:r>
              <a:rPr lang="en-US" altLang="zh-CN" sz="2000" b="1">
                <a:latin typeface="Courier New" panose="02070309020205020404" pitchFamily="49" charset="0"/>
              </a:rPr>
              <a:t>*</a:t>
            </a:r>
            <a:r>
              <a:rPr lang="en-US" altLang="zh-CN" sz="2000">
                <a:latin typeface="Comic Sans MS" panose="030F0902030302020204" pitchFamily="66" charset="0"/>
              </a:rPr>
              <a:t>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</a:t>
            </a:r>
            <a:r>
              <a:rPr lang="en-US" altLang="zh-CN" sz="2000" b="1">
                <a:latin typeface="Courier New" panose="02070309020205020404" pitchFamily="49" charset="0"/>
              </a:rPr>
              <a:t>id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R :=	L</a:t>
            </a: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FB22475D-A321-F183-007A-52306E3FBF9C}"/>
              </a:ext>
            </a:extLst>
          </p:cNvPr>
          <p:cNvGrpSpPr>
            <a:grpSpLocks/>
          </p:cNvGrpSpPr>
          <p:nvPr/>
        </p:nvGrpSpPr>
        <p:grpSpPr bwMode="auto">
          <a:xfrm>
            <a:off x="1555750" y="1889125"/>
            <a:ext cx="2406650" cy="2058988"/>
            <a:chOff x="1171" y="798"/>
            <a:chExt cx="1373" cy="1297"/>
          </a:xfrm>
        </p:grpSpPr>
        <p:sp>
          <p:nvSpPr>
            <p:cNvPr id="45112" name="Text Box 4">
              <a:extLst>
                <a:ext uri="{FF2B5EF4-FFF2-40B4-BE49-F238E27FC236}">
                  <a16:creationId xmlns:a16="http://schemas.microsoft.com/office/drawing/2014/main" id="{C731EFC6-9BC7-9967-D27D-FF257B758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1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 S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L = R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R 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,$</a:t>
              </a:r>
            </a:p>
          </p:txBody>
        </p:sp>
        <p:sp>
          <p:nvSpPr>
            <p:cNvPr id="45113" name="Text Box 5">
              <a:extLst>
                <a:ext uri="{FF2B5EF4-FFF2-40B4-BE49-F238E27FC236}">
                  <a16:creationId xmlns:a16="http://schemas.microsoft.com/office/drawing/2014/main" id="{E1E804C0-7803-D921-BA33-224561C6C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" y="798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0</a:t>
              </a:r>
            </a:p>
          </p:txBody>
        </p:sp>
      </p:grpSp>
      <p:grpSp>
        <p:nvGrpSpPr>
          <p:cNvPr id="45060" name="Group 6">
            <a:extLst>
              <a:ext uri="{FF2B5EF4-FFF2-40B4-BE49-F238E27FC236}">
                <a16:creationId xmlns:a16="http://schemas.microsoft.com/office/drawing/2014/main" id="{00A296F2-B162-3B81-316A-6AFE268077CE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4556125"/>
            <a:ext cx="2174875" cy="396875"/>
            <a:chOff x="1174" y="2430"/>
            <a:chExt cx="1370" cy="250"/>
          </a:xfrm>
        </p:grpSpPr>
        <p:sp>
          <p:nvSpPr>
            <p:cNvPr id="45110" name="Text Box 7">
              <a:extLst>
                <a:ext uri="{FF2B5EF4-FFF2-40B4-BE49-F238E27FC236}">
                  <a16:creationId xmlns:a16="http://schemas.microsoft.com/office/drawing/2014/main" id="{3EA8052E-6942-04F2-684B-C84132B7A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    ,$</a:t>
              </a:r>
            </a:p>
          </p:txBody>
        </p:sp>
        <p:sp>
          <p:nvSpPr>
            <p:cNvPr id="45111" name="Text Box 8">
              <a:extLst>
                <a:ext uri="{FF2B5EF4-FFF2-40B4-BE49-F238E27FC236}">
                  <a16:creationId xmlns:a16="http://schemas.microsoft.com/office/drawing/2014/main" id="{BEB81A2F-6C74-9081-BBCD-DF66F8931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430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45061" name="Group 9">
            <a:extLst>
              <a:ext uri="{FF2B5EF4-FFF2-40B4-BE49-F238E27FC236}">
                <a16:creationId xmlns:a16="http://schemas.microsoft.com/office/drawing/2014/main" id="{D0975EC0-7C97-350B-4270-988F2C48E54F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5346700"/>
            <a:ext cx="2336800" cy="720725"/>
            <a:chOff x="1120" y="2736"/>
            <a:chExt cx="1376" cy="454"/>
          </a:xfrm>
        </p:grpSpPr>
        <p:sp>
          <p:nvSpPr>
            <p:cNvPr id="45108" name="Text Box 10">
              <a:extLst>
                <a:ext uri="{FF2B5EF4-FFF2-40B4-BE49-F238E27FC236}">
                  <a16:creationId xmlns:a16="http://schemas.microsoft.com/office/drawing/2014/main" id="{C87D8D28-D558-A722-0652-C43E0E550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152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 = R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L         ,$</a:t>
              </a:r>
            </a:p>
          </p:txBody>
        </p:sp>
        <p:sp>
          <p:nvSpPr>
            <p:cNvPr id="45109" name="Text Box 11">
              <a:extLst>
                <a:ext uri="{FF2B5EF4-FFF2-40B4-BE49-F238E27FC236}">
                  <a16:creationId xmlns:a16="http://schemas.microsoft.com/office/drawing/2014/main" id="{61A7346E-10D1-CF45-ECF3-1A4192417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766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2</a:t>
              </a:r>
            </a:p>
          </p:txBody>
        </p:sp>
      </p:grpSp>
      <p:grpSp>
        <p:nvGrpSpPr>
          <p:cNvPr id="45062" name="Group 12">
            <a:extLst>
              <a:ext uri="{FF2B5EF4-FFF2-40B4-BE49-F238E27FC236}">
                <a16:creationId xmlns:a16="http://schemas.microsoft.com/office/drawing/2014/main" id="{A73B9B00-19DA-C20E-AD86-E70FFC3C2430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489700"/>
            <a:ext cx="2195512" cy="444500"/>
            <a:chOff x="1113" y="3456"/>
            <a:chExt cx="1383" cy="280"/>
          </a:xfrm>
        </p:grpSpPr>
        <p:sp>
          <p:nvSpPr>
            <p:cNvPr id="45106" name="Text Box 13">
              <a:extLst>
                <a:ext uri="{FF2B5EF4-FFF2-40B4-BE49-F238E27FC236}">
                  <a16:creationId xmlns:a16="http://schemas.microsoft.com/office/drawing/2014/main" id="{F1635C36-4CFE-F236-1181-9B818A484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56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R      ,$</a:t>
              </a:r>
            </a:p>
          </p:txBody>
        </p:sp>
        <p:sp>
          <p:nvSpPr>
            <p:cNvPr id="45107" name="Text Box 14">
              <a:extLst>
                <a:ext uri="{FF2B5EF4-FFF2-40B4-BE49-F238E27FC236}">
                  <a16:creationId xmlns:a16="http://schemas.microsoft.com/office/drawing/2014/main" id="{A5BB2435-34F1-859F-2B37-67EB77496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348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3</a:t>
              </a:r>
            </a:p>
          </p:txBody>
        </p:sp>
      </p:grpSp>
      <p:grpSp>
        <p:nvGrpSpPr>
          <p:cNvPr id="45063" name="Group 15">
            <a:extLst>
              <a:ext uri="{FF2B5EF4-FFF2-40B4-BE49-F238E27FC236}">
                <a16:creationId xmlns:a16="http://schemas.microsoft.com/office/drawing/2014/main" id="{4CFF0335-7371-6383-EE74-B432E89B4B2E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2070100"/>
            <a:ext cx="2406650" cy="1360488"/>
            <a:chOff x="2755" y="720"/>
            <a:chExt cx="1373" cy="857"/>
          </a:xfrm>
        </p:grpSpPr>
        <p:sp>
          <p:nvSpPr>
            <p:cNvPr id="45104" name="Text Box 16">
              <a:extLst>
                <a:ext uri="{FF2B5EF4-FFF2-40B4-BE49-F238E27FC236}">
                  <a16:creationId xmlns:a16="http://schemas.microsoft.com/office/drawing/2014/main" id="{2B19A172-652B-44D2-8E18-9C6CC2D8B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720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*  R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,=/$</a:t>
              </a:r>
            </a:p>
          </p:txBody>
        </p:sp>
        <p:sp>
          <p:nvSpPr>
            <p:cNvPr id="45105" name="Text Box 17">
              <a:extLst>
                <a:ext uri="{FF2B5EF4-FFF2-40B4-BE49-F238E27FC236}">
                  <a16:creationId xmlns:a16="http://schemas.microsoft.com/office/drawing/2014/main" id="{B6BDB7D5-F858-7355-29CB-42210D842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750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sp>
        <p:nvSpPr>
          <p:cNvPr id="45064" name="Text Box 19">
            <a:extLst>
              <a:ext uri="{FF2B5EF4-FFF2-40B4-BE49-F238E27FC236}">
                <a16:creationId xmlns:a16="http://schemas.microsoft.com/office/drawing/2014/main" id="{9C30A877-5716-1A25-294B-0E15849B9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27500"/>
            <a:ext cx="1828800" cy="355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L := id   ,=/$</a:t>
            </a:r>
          </a:p>
        </p:txBody>
      </p:sp>
      <p:sp>
        <p:nvSpPr>
          <p:cNvPr id="45065" name="Text Box 20">
            <a:extLst>
              <a:ext uri="{FF2B5EF4-FFF2-40B4-BE49-F238E27FC236}">
                <a16:creationId xmlns:a16="http://schemas.microsoft.com/office/drawing/2014/main" id="{FEAFAB87-7ECC-34C7-ADEB-F047A2403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41751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5</a:t>
            </a:r>
          </a:p>
        </p:txBody>
      </p:sp>
      <p:grpSp>
        <p:nvGrpSpPr>
          <p:cNvPr id="45066" name="Group 21">
            <a:extLst>
              <a:ext uri="{FF2B5EF4-FFF2-40B4-BE49-F238E27FC236}">
                <a16:creationId xmlns:a16="http://schemas.microsoft.com/office/drawing/2014/main" id="{CD843A33-66E0-E3B4-AEB1-A9A62B2FDD55}"/>
              </a:ext>
            </a:extLst>
          </p:cNvPr>
          <p:cNvGrpSpPr>
            <a:grpSpLocks/>
          </p:cNvGrpSpPr>
          <p:nvPr/>
        </p:nvGrpSpPr>
        <p:grpSpPr bwMode="auto">
          <a:xfrm>
            <a:off x="4292600" y="5041900"/>
            <a:ext cx="2336800" cy="1360488"/>
            <a:chOff x="2704" y="2304"/>
            <a:chExt cx="1376" cy="857"/>
          </a:xfrm>
        </p:grpSpPr>
        <p:sp>
          <p:nvSpPr>
            <p:cNvPr id="45102" name="Text Box 22">
              <a:extLst>
                <a:ext uri="{FF2B5EF4-FFF2-40B4-BE49-F238E27FC236}">
                  <a16:creationId xmlns:a16="http://schemas.microsoft.com/office/drawing/2014/main" id="{1EF7A178-9E89-39FB-D7EB-E7D365A89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=  R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  ,$</a:t>
              </a:r>
            </a:p>
          </p:txBody>
        </p:sp>
        <p:sp>
          <p:nvSpPr>
            <p:cNvPr id="45103" name="Text Box 23">
              <a:extLst>
                <a:ext uri="{FF2B5EF4-FFF2-40B4-BE49-F238E27FC236}">
                  <a16:creationId xmlns:a16="http://schemas.microsoft.com/office/drawing/2014/main" id="{6ADD7F31-EBB2-E219-12CF-37E31258F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334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6</a:t>
              </a:r>
            </a:p>
          </p:txBody>
        </p:sp>
      </p:grpSp>
      <p:grpSp>
        <p:nvGrpSpPr>
          <p:cNvPr id="45067" name="Group 24">
            <a:extLst>
              <a:ext uri="{FF2B5EF4-FFF2-40B4-BE49-F238E27FC236}">
                <a16:creationId xmlns:a16="http://schemas.microsoft.com/office/drawing/2014/main" id="{A403CF06-BFBD-1EEE-67F5-E4355BB5C424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2451100"/>
            <a:ext cx="2195512" cy="444500"/>
            <a:chOff x="2697" y="3504"/>
            <a:chExt cx="1383" cy="280"/>
          </a:xfrm>
        </p:grpSpPr>
        <p:sp>
          <p:nvSpPr>
            <p:cNvPr id="45100" name="Text Box 25">
              <a:extLst>
                <a:ext uri="{FF2B5EF4-FFF2-40B4-BE49-F238E27FC236}">
                  <a16:creationId xmlns:a16="http://schemas.microsoft.com/office/drawing/2014/main" id="{8B01A7D9-31DC-1622-45E8-404590B6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504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*R  ,=/$</a:t>
              </a:r>
            </a:p>
          </p:txBody>
        </p:sp>
        <p:sp>
          <p:nvSpPr>
            <p:cNvPr id="45101" name="Text Box 26">
              <a:extLst>
                <a:ext uri="{FF2B5EF4-FFF2-40B4-BE49-F238E27FC236}">
                  <a16:creationId xmlns:a16="http://schemas.microsoft.com/office/drawing/2014/main" id="{2C216C39-5D70-4764-E99E-EC9C5511C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7" y="353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7</a:t>
              </a:r>
            </a:p>
          </p:txBody>
        </p:sp>
      </p:grpSp>
      <p:sp>
        <p:nvSpPr>
          <p:cNvPr id="45068" name="Text Box 28">
            <a:extLst>
              <a:ext uri="{FF2B5EF4-FFF2-40B4-BE49-F238E27FC236}">
                <a16:creationId xmlns:a16="http://schemas.microsoft.com/office/drawing/2014/main" id="{3F7DDA63-6228-F8E4-3D32-15A1CCAA9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203700"/>
            <a:ext cx="1828800" cy="355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:= L    ,=/$</a:t>
            </a:r>
          </a:p>
        </p:txBody>
      </p:sp>
      <p:sp>
        <p:nvSpPr>
          <p:cNvPr id="45069" name="Text Box 29">
            <a:extLst>
              <a:ext uri="{FF2B5EF4-FFF2-40B4-BE49-F238E27FC236}">
                <a16:creationId xmlns:a16="http://schemas.microsoft.com/office/drawing/2014/main" id="{528A0998-DCE6-C510-1905-218E6D383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4251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8</a:t>
            </a:r>
          </a:p>
        </p:txBody>
      </p:sp>
      <p:grpSp>
        <p:nvGrpSpPr>
          <p:cNvPr id="45070" name="Group 30">
            <a:extLst>
              <a:ext uri="{FF2B5EF4-FFF2-40B4-BE49-F238E27FC236}">
                <a16:creationId xmlns:a16="http://schemas.microsoft.com/office/drawing/2014/main" id="{9DC044B6-77F6-5959-C2C9-826EAFD6D8EE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6032500"/>
            <a:ext cx="2406650" cy="444500"/>
            <a:chOff x="4099" y="2064"/>
            <a:chExt cx="1373" cy="280"/>
          </a:xfrm>
        </p:grpSpPr>
        <p:sp>
          <p:nvSpPr>
            <p:cNvPr id="45098" name="Text Box 31">
              <a:extLst>
                <a:ext uri="{FF2B5EF4-FFF2-40B4-BE49-F238E27FC236}">
                  <a16:creationId xmlns:a16="http://schemas.microsoft.com/office/drawing/2014/main" id="{F4FB8FC8-A6DA-F59B-E5D9-7D056ED03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64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= R    ,$</a:t>
              </a:r>
            </a:p>
          </p:txBody>
        </p:sp>
        <p:sp>
          <p:nvSpPr>
            <p:cNvPr id="45099" name="Text Box 32">
              <a:extLst>
                <a:ext uri="{FF2B5EF4-FFF2-40B4-BE49-F238E27FC236}">
                  <a16:creationId xmlns:a16="http://schemas.microsoft.com/office/drawing/2014/main" id="{D3FFAF57-3761-1CC3-9E34-B44B80EA2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209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9</a:t>
              </a:r>
            </a:p>
          </p:txBody>
        </p:sp>
      </p:grpSp>
      <p:cxnSp>
        <p:nvCxnSpPr>
          <p:cNvPr id="45071" name="AutoShape 33">
            <a:extLst>
              <a:ext uri="{FF2B5EF4-FFF2-40B4-BE49-F238E27FC236}">
                <a16:creationId xmlns:a16="http://schemas.microsoft.com/office/drawing/2014/main" id="{DB648A4D-71ED-1AAD-A492-20DA3DD6A8AC}"/>
              </a:ext>
            </a:extLst>
          </p:cNvPr>
          <p:cNvCxnSpPr>
            <a:cxnSpLocks noChangeShapeType="1"/>
            <a:stCxn id="45112" idx="2"/>
            <a:endCxn id="45110" idx="0"/>
          </p:cNvCxnSpPr>
          <p:nvPr/>
        </p:nvCxnSpPr>
        <p:spPr bwMode="auto">
          <a:xfrm flipH="1">
            <a:off x="2871788" y="3957638"/>
            <a:ext cx="80962" cy="617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34">
            <a:extLst>
              <a:ext uri="{FF2B5EF4-FFF2-40B4-BE49-F238E27FC236}">
                <a16:creationId xmlns:a16="http://schemas.microsoft.com/office/drawing/2014/main" id="{D8A38B50-412E-9563-9001-397ACEADBAB0}"/>
              </a:ext>
            </a:extLst>
          </p:cNvPr>
          <p:cNvCxnSpPr>
            <a:cxnSpLocks noChangeShapeType="1"/>
            <a:stCxn id="45112" idx="1"/>
            <a:endCxn id="45108" idx="1"/>
          </p:cNvCxnSpPr>
          <p:nvPr/>
        </p:nvCxnSpPr>
        <p:spPr bwMode="auto">
          <a:xfrm rot="10800000" flipH="1" flipV="1">
            <a:off x="1933575" y="2933700"/>
            <a:ext cx="139700" cy="2773363"/>
          </a:xfrm>
          <a:prstGeom prst="curvedConnector3">
            <a:avLst>
              <a:gd name="adj1" fmla="val -15681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35">
            <a:extLst>
              <a:ext uri="{FF2B5EF4-FFF2-40B4-BE49-F238E27FC236}">
                <a16:creationId xmlns:a16="http://schemas.microsoft.com/office/drawing/2014/main" id="{906E2057-CA1A-5FE1-5406-CEBF996F01DE}"/>
              </a:ext>
            </a:extLst>
          </p:cNvPr>
          <p:cNvCxnSpPr>
            <a:cxnSpLocks noChangeShapeType="1"/>
            <a:stCxn id="45112" idx="1"/>
            <a:endCxn id="45106" idx="1"/>
          </p:cNvCxnSpPr>
          <p:nvPr/>
        </p:nvCxnSpPr>
        <p:spPr bwMode="auto">
          <a:xfrm rot="10800000" flipH="1" flipV="1">
            <a:off x="1933575" y="2933700"/>
            <a:ext cx="114300" cy="3733800"/>
          </a:xfrm>
          <a:prstGeom prst="curvedConnector3">
            <a:avLst>
              <a:gd name="adj1" fmla="val -19166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36">
            <a:extLst>
              <a:ext uri="{FF2B5EF4-FFF2-40B4-BE49-F238E27FC236}">
                <a16:creationId xmlns:a16="http://schemas.microsoft.com/office/drawing/2014/main" id="{C60329B5-831C-CE4C-6FAC-17AA6829CA60}"/>
              </a:ext>
            </a:extLst>
          </p:cNvPr>
          <p:cNvCxnSpPr>
            <a:cxnSpLocks noChangeShapeType="1"/>
            <a:stCxn id="45112" idx="3"/>
            <a:endCxn id="45104" idx="1"/>
          </p:cNvCxnSpPr>
          <p:nvPr/>
        </p:nvCxnSpPr>
        <p:spPr bwMode="auto">
          <a:xfrm flipV="1">
            <a:off x="3971925" y="2751138"/>
            <a:ext cx="704850" cy="1825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37">
            <a:extLst>
              <a:ext uri="{FF2B5EF4-FFF2-40B4-BE49-F238E27FC236}">
                <a16:creationId xmlns:a16="http://schemas.microsoft.com/office/drawing/2014/main" id="{A199624C-322D-923B-1E29-EBE920EA69AF}"/>
              </a:ext>
            </a:extLst>
          </p:cNvPr>
          <p:cNvCxnSpPr>
            <a:cxnSpLocks noChangeShapeType="1"/>
            <a:stCxn id="45108" idx="3"/>
            <a:endCxn id="45102" idx="1"/>
          </p:cNvCxnSpPr>
          <p:nvPr/>
        </p:nvCxnSpPr>
        <p:spPr bwMode="auto">
          <a:xfrm>
            <a:off x="4048125" y="5707063"/>
            <a:ext cx="615950" cy="158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38">
            <a:extLst>
              <a:ext uri="{FF2B5EF4-FFF2-40B4-BE49-F238E27FC236}">
                <a16:creationId xmlns:a16="http://schemas.microsoft.com/office/drawing/2014/main" id="{EE6D8FF9-BF4D-7E26-35B7-3521DA297334}"/>
              </a:ext>
            </a:extLst>
          </p:cNvPr>
          <p:cNvCxnSpPr>
            <a:cxnSpLocks noChangeShapeType="1"/>
            <a:stCxn id="45104" idx="3"/>
            <a:endCxn id="45100" idx="0"/>
          </p:cNvCxnSpPr>
          <p:nvPr/>
        </p:nvCxnSpPr>
        <p:spPr bwMode="auto">
          <a:xfrm flipV="1">
            <a:off x="6715125" y="2441575"/>
            <a:ext cx="1438275" cy="309563"/>
          </a:xfrm>
          <a:prstGeom prst="curvedConnector4">
            <a:avLst>
              <a:gd name="adj1" fmla="val 17880"/>
              <a:gd name="adj2" fmla="val 17076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AutoShape 39">
            <a:extLst>
              <a:ext uri="{FF2B5EF4-FFF2-40B4-BE49-F238E27FC236}">
                <a16:creationId xmlns:a16="http://schemas.microsoft.com/office/drawing/2014/main" id="{6B126EE9-973B-19BA-1A26-F09C1231733E}"/>
              </a:ext>
            </a:extLst>
          </p:cNvPr>
          <p:cNvCxnSpPr>
            <a:cxnSpLocks noChangeShapeType="1"/>
            <a:stCxn id="45104" idx="2"/>
            <a:endCxn id="45064" idx="0"/>
          </p:cNvCxnSpPr>
          <p:nvPr/>
        </p:nvCxnSpPr>
        <p:spPr bwMode="auto">
          <a:xfrm rot="5400000">
            <a:off x="5290344" y="3712369"/>
            <a:ext cx="677862" cy="133350"/>
          </a:xfrm>
          <a:prstGeom prst="curved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40">
            <a:extLst>
              <a:ext uri="{FF2B5EF4-FFF2-40B4-BE49-F238E27FC236}">
                <a16:creationId xmlns:a16="http://schemas.microsoft.com/office/drawing/2014/main" id="{9546BB92-90E4-BCCC-A456-A2A776248476}"/>
              </a:ext>
            </a:extLst>
          </p:cNvPr>
          <p:cNvCxnSpPr>
            <a:cxnSpLocks noChangeShapeType="1"/>
            <a:stCxn id="45102" idx="3"/>
            <a:endCxn id="45098" idx="0"/>
          </p:cNvCxnSpPr>
          <p:nvPr/>
        </p:nvCxnSpPr>
        <p:spPr bwMode="auto">
          <a:xfrm>
            <a:off x="6638925" y="5722938"/>
            <a:ext cx="1419225" cy="3000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41">
            <a:extLst>
              <a:ext uri="{FF2B5EF4-FFF2-40B4-BE49-F238E27FC236}">
                <a16:creationId xmlns:a16="http://schemas.microsoft.com/office/drawing/2014/main" id="{FAEF70C2-26C9-346F-3815-0D8676552088}"/>
              </a:ext>
            </a:extLst>
          </p:cNvPr>
          <p:cNvCxnSpPr>
            <a:cxnSpLocks noChangeShapeType="1"/>
            <a:stCxn id="45104" idx="3"/>
            <a:endCxn id="45068" idx="0"/>
          </p:cNvCxnSpPr>
          <p:nvPr/>
        </p:nvCxnSpPr>
        <p:spPr bwMode="auto">
          <a:xfrm>
            <a:off x="6715125" y="2751138"/>
            <a:ext cx="1438275" cy="14430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42">
            <a:extLst>
              <a:ext uri="{FF2B5EF4-FFF2-40B4-BE49-F238E27FC236}">
                <a16:creationId xmlns:a16="http://schemas.microsoft.com/office/drawing/2014/main" id="{1C7B8C72-114E-8B8E-4C74-6ADCC1A089DE}"/>
              </a:ext>
            </a:extLst>
          </p:cNvPr>
          <p:cNvCxnSpPr>
            <a:cxnSpLocks noChangeShapeType="1"/>
            <a:stCxn id="45104" idx="3"/>
            <a:endCxn id="45104" idx="0"/>
          </p:cNvCxnSpPr>
          <p:nvPr/>
        </p:nvCxnSpPr>
        <p:spPr bwMode="auto">
          <a:xfrm flipH="1" flipV="1">
            <a:off x="5695950" y="2060575"/>
            <a:ext cx="1019175" cy="690563"/>
          </a:xfrm>
          <a:prstGeom prst="curvedConnector4">
            <a:avLst>
              <a:gd name="adj1" fmla="val -21495"/>
              <a:gd name="adj2" fmla="val 13172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1" name="Text Box 43">
            <a:extLst>
              <a:ext uri="{FF2B5EF4-FFF2-40B4-BE49-F238E27FC236}">
                <a16:creationId xmlns:a16="http://schemas.microsoft.com/office/drawing/2014/main" id="{5746353C-27BD-030B-85F0-1867EAF1C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45082" name="Text Box 44">
            <a:extLst>
              <a:ext uri="{FF2B5EF4-FFF2-40B4-BE49-F238E27FC236}">
                <a16:creationId xmlns:a16="http://schemas.microsoft.com/office/drawing/2014/main" id="{1405CBA3-1A78-3023-FDA9-C8946CBF5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814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45083" name="Text Box 45">
            <a:extLst>
              <a:ext uri="{FF2B5EF4-FFF2-40B4-BE49-F238E27FC236}">
                <a16:creationId xmlns:a16="http://schemas.microsoft.com/office/drawing/2014/main" id="{C420FB9E-5507-9A2E-841F-7B0823F99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3336925"/>
            <a:ext cx="404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id</a:t>
            </a:r>
          </a:p>
        </p:txBody>
      </p:sp>
      <p:sp>
        <p:nvSpPr>
          <p:cNvPr id="45084" name="Text Box 46">
            <a:extLst>
              <a:ext uri="{FF2B5EF4-FFF2-40B4-BE49-F238E27FC236}">
                <a16:creationId xmlns:a16="http://schemas.microsoft.com/office/drawing/2014/main" id="{9804C654-105F-DB51-A295-50410A1D9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*</a:t>
            </a:r>
          </a:p>
        </p:txBody>
      </p:sp>
      <p:sp>
        <p:nvSpPr>
          <p:cNvPr id="45085" name="Text Box 47">
            <a:extLst>
              <a:ext uri="{FF2B5EF4-FFF2-40B4-BE49-F238E27FC236}">
                <a16:creationId xmlns:a16="http://schemas.microsoft.com/office/drawing/2014/main" id="{8B7A1EEC-904A-F82E-1532-52FC5394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00200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*</a:t>
            </a:r>
          </a:p>
        </p:txBody>
      </p:sp>
      <p:sp>
        <p:nvSpPr>
          <p:cNvPr id="45086" name="Text Box 48">
            <a:extLst>
              <a:ext uri="{FF2B5EF4-FFF2-40B4-BE49-F238E27FC236}">
                <a16:creationId xmlns:a16="http://schemas.microsoft.com/office/drawing/2014/main" id="{617D1571-FDD0-727A-FFEB-BFF586C48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1812925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45087" name="Text Box 49">
            <a:extLst>
              <a:ext uri="{FF2B5EF4-FFF2-40B4-BE49-F238E27FC236}">
                <a16:creationId xmlns:a16="http://schemas.microsoft.com/office/drawing/2014/main" id="{3400C6A3-C726-6CC4-1ED7-6DC7601B0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088" y="33369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45088" name="Rectangle 50">
            <a:extLst>
              <a:ext uri="{FF2B5EF4-FFF2-40B4-BE49-F238E27FC236}">
                <a16:creationId xmlns:a16="http://schemas.microsoft.com/office/drawing/2014/main" id="{460C7127-5930-B2A3-F77F-0BD0629E5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</a:rPr>
              <a:t>Notice similar states?</a:t>
            </a:r>
          </a:p>
        </p:txBody>
      </p:sp>
      <p:sp>
        <p:nvSpPr>
          <p:cNvPr id="45089" name="Line 51">
            <a:extLst>
              <a:ext uri="{FF2B5EF4-FFF2-40B4-BE49-F238E27FC236}">
                <a16:creationId xmlns:a16="http://schemas.microsoft.com/office/drawing/2014/main" id="{00F12780-1074-618F-D24E-FDAD04A2DD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029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0" name="Text Box 53">
            <a:extLst>
              <a:ext uri="{FF2B5EF4-FFF2-40B4-BE49-F238E27FC236}">
                <a16:creationId xmlns:a16="http://schemas.microsoft.com/office/drawing/2014/main" id="{36E7E165-6941-EAFB-D64E-F50A5C663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737100"/>
            <a:ext cx="1828800" cy="355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:= L       ,$</a:t>
            </a:r>
          </a:p>
        </p:txBody>
      </p:sp>
      <p:sp>
        <p:nvSpPr>
          <p:cNvPr id="45091" name="Text Box 54">
            <a:extLst>
              <a:ext uri="{FF2B5EF4-FFF2-40B4-BE49-F238E27FC236}">
                <a16:creationId xmlns:a16="http://schemas.microsoft.com/office/drawing/2014/main" id="{DE8559F7-7BAC-ACD1-FC43-72BF8FDA6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4784725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10</a:t>
            </a:r>
          </a:p>
        </p:txBody>
      </p:sp>
      <p:sp>
        <p:nvSpPr>
          <p:cNvPr id="45092" name="Text Box 56">
            <a:extLst>
              <a:ext uri="{FF2B5EF4-FFF2-40B4-BE49-F238E27FC236}">
                <a16:creationId xmlns:a16="http://schemas.microsoft.com/office/drawing/2014/main" id="{04273F82-70FF-27F1-3034-FA306AAC8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0500"/>
            <a:ext cx="1828800" cy="355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L := id      ,$</a:t>
            </a:r>
          </a:p>
        </p:txBody>
      </p:sp>
      <p:sp>
        <p:nvSpPr>
          <p:cNvPr id="45093" name="Text Box 57">
            <a:extLst>
              <a:ext uri="{FF2B5EF4-FFF2-40B4-BE49-F238E27FC236}">
                <a16:creationId xmlns:a16="http://schemas.microsoft.com/office/drawing/2014/main" id="{BD284FDA-E834-73E4-7413-474D1A99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5318125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11</a:t>
            </a:r>
          </a:p>
        </p:txBody>
      </p:sp>
      <p:sp>
        <p:nvSpPr>
          <p:cNvPr id="45094" name="Line 58">
            <a:extLst>
              <a:ext uri="{FF2B5EF4-FFF2-40B4-BE49-F238E27FC236}">
                <a16:creationId xmlns:a16="http://schemas.microsoft.com/office/drawing/2014/main" id="{D4F1E552-C2D0-3A39-E972-378A2FD41B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334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5" name="Freeform 59">
            <a:extLst>
              <a:ext uri="{FF2B5EF4-FFF2-40B4-BE49-F238E27FC236}">
                <a16:creationId xmlns:a16="http://schemas.microsoft.com/office/drawing/2014/main" id="{361C5496-8963-25A1-C238-2B265AEEC52C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685800" cy="1371600"/>
          </a:xfrm>
          <a:custGeom>
            <a:avLst/>
            <a:gdLst>
              <a:gd name="T0" fmla="*/ 0 w 432"/>
              <a:gd name="T1" fmla="*/ 0 h 864"/>
              <a:gd name="T2" fmla="*/ 2147483647 w 432"/>
              <a:gd name="T3" fmla="*/ 2147483647 h 864"/>
              <a:gd name="T4" fmla="*/ 2147483647 w 432"/>
              <a:gd name="T5" fmla="*/ 2147483647 h 864"/>
              <a:gd name="T6" fmla="*/ 2147483647 w 432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864"/>
              <a:gd name="T14" fmla="*/ 432 w 43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864">
                <a:moveTo>
                  <a:pt x="0" y="0"/>
                </a:moveTo>
                <a:cubicBezTo>
                  <a:pt x="160" y="84"/>
                  <a:pt x="320" y="168"/>
                  <a:pt x="336" y="288"/>
                </a:cubicBezTo>
                <a:cubicBezTo>
                  <a:pt x="352" y="408"/>
                  <a:pt x="80" y="624"/>
                  <a:pt x="96" y="720"/>
                </a:cubicBezTo>
                <a:cubicBezTo>
                  <a:pt x="112" y="816"/>
                  <a:pt x="376" y="840"/>
                  <a:pt x="432" y="86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6" name="Freeform 60">
            <a:extLst>
              <a:ext uri="{FF2B5EF4-FFF2-40B4-BE49-F238E27FC236}">
                <a16:creationId xmlns:a16="http://schemas.microsoft.com/office/drawing/2014/main" id="{F4CCB6E7-1DF9-ADE2-423D-3EE0F2397966}"/>
              </a:ext>
            </a:extLst>
          </p:cNvPr>
          <p:cNvSpPr>
            <a:spLocks/>
          </p:cNvSpPr>
          <p:nvPr/>
        </p:nvSpPr>
        <p:spPr bwMode="auto">
          <a:xfrm>
            <a:off x="5308600" y="6400800"/>
            <a:ext cx="863600" cy="304800"/>
          </a:xfrm>
          <a:custGeom>
            <a:avLst/>
            <a:gdLst>
              <a:gd name="T0" fmla="*/ 2147483647 w 544"/>
              <a:gd name="T1" fmla="*/ 0 h 192"/>
              <a:gd name="T2" fmla="*/ 2147483647 w 544"/>
              <a:gd name="T3" fmla="*/ 2147483647 h 192"/>
              <a:gd name="T4" fmla="*/ 2147483647 w 544"/>
              <a:gd name="T5" fmla="*/ 2147483647 h 192"/>
              <a:gd name="T6" fmla="*/ 0 60000 65536"/>
              <a:gd name="T7" fmla="*/ 0 60000 65536"/>
              <a:gd name="T8" fmla="*/ 0 60000 65536"/>
              <a:gd name="T9" fmla="*/ 0 w 544"/>
              <a:gd name="T10" fmla="*/ 0 h 192"/>
              <a:gd name="T11" fmla="*/ 544 w 5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92">
                <a:moveTo>
                  <a:pt x="160" y="0"/>
                </a:moveTo>
                <a:cubicBezTo>
                  <a:pt x="80" y="56"/>
                  <a:pt x="0" y="112"/>
                  <a:pt x="64" y="144"/>
                </a:cubicBezTo>
                <a:cubicBezTo>
                  <a:pt x="128" y="176"/>
                  <a:pt x="464" y="184"/>
                  <a:pt x="544" y="1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7" name="Text Box 61">
            <a:extLst>
              <a:ext uri="{FF2B5EF4-FFF2-40B4-BE49-F238E27FC236}">
                <a16:creationId xmlns:a16="http://schemas.microsoft.com/office/drawing/2014/main" id="{91E0DC0F-2D3E-A473-6680-09F376A27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400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others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1FF436F-3D22-FAD7-79D3-BC5BABE41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LALR Construction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1D685E2-5CBD-88DA-F6C6-5774B8EB3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 items with common cores</a:t>
            </a:r>
          </a:p>
          <a:p>
            <a:pPr eaLnBrk="1" hangingPunct="1"/>
            <a:r>
              <a:rPr lang="en-US" altLang="zh-CN"/>
              <a:t>Change GOTO table to reflect merges</a:t>
            </a:r>
          </a:p>
          <a:p>
            <a:pPr eaLnBrk="1" hangingPunct="1"/>
            <a:r>
              <a:rPr lang="en-US" altLang="zh-CN"/>
              <a:t>Can introduce reduce/reduce conflicts</a:t>
            </a:r>
          </a:p>
          <a:p>
            <a:pPr eaLnBrk="1" hangingPunct="1"/>
            <a:r>
              <a:rPr lang="en-US" altLang="zh-CN"/>
              <a:t>Cannot introduce shift/reduce conflicts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7CE6FDDD-099C-6EA4-3651-70F23754A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66950"/>
            <a:ext cx="1295400" cy="17843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 :=	L =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L :=	</a:t>
            </a:r>
            <a:r>
              <a:rPr lang="en-US" altLang="zh-CN" sz="2000" b="1">
                <a:latin typeface="Courier New" panose="02070309020205020404" pitchFamily="49" charset="0"/>
              </a:rPr>
              <a:t>*</a:t>
            </a:r>
            <a:r>
              <a:rPr lang="en-US" altLang="zh-CN" sz="2000">
                <a:latin typeface="Comic Sans MS" panose="030F0902030302020204" pitchFamily="66" charset="0"/>
              </a:rPr>
              <a:t>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</a:t>
            </a:r>
            <a:r>
              <a:rPr lang="en-US" altLang="zh-CN" sz="2000" b="1">
                <a:latin typeface="Courier New" panose="02070309020205020404" pitchFamily="49" charset="0"/>
              </a:rPr>
              <a:t>id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R :=	L</a:t>
            </a:r>
          </a:p>
        </p:txBody>
      </p:sp>
      <p:grpSp>
        <p:nvGrpSpPr>
          <p:cNvPr id="47107" name="Group 3">
            <a:extLst>
              <a:ext uri="{FF2B5EF4-FFF2-40B4-BE49-F238E27FC236}">
                <a16:creationId xmlns:a16="http://schemas.microsoft.com/office/drawing/2014/main" id="{388E8903-0877-B07F-703A-7A0A95EB5B5F}"/>
              </a:ext>
            </a:extLst>
          </p:cNvPr>
          <p:cNvGrpSpPr>
            <a:grpSpLocks/>
          </p:cNvGrpSpPr>
          <p:nvPr/>
        </p:nvGrpSpPr>
        <p:grpSpPr bwMode="auto">
          <a:xfrm>
            <a:off x="1555750" y="1889125"/>
            <a:ext cx="2406650" cy="2058988"/>
            <a:chOff x="1171" y="798"/>
            <a:chExt cx="1373" cy="1297"/>
          </a:xfrm>
        </p:grpSpPr>
        <p:sp>
          <p:nvSpPr>
            <p:cNvPr id="47162" name="Text Box 4">
              <a:extLst>
                <a:ext uri="{FF2B5EF4-FFF2-40B4-BE49-F238E27FC236}">
                  <a16:creationId xmlns:a16="http://schemas.microsoft.com/office/drawing/2014/main" id="{0824C5E3-B65A-1590-EE1B-A181A1A11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1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 S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L = R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 R 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,$</a:t>
              </a:r>
            </a:p>
          </p:txBody>
        </p:sp>
        <p:sp>
          <p:nvSpPr>
            <p:cNvPr id="47163" name="Text Box 5">
              <a:extLst>
                <a:ext uri="{FF2B5EF4-FFF2-40B4-BE49-F238E27FC236}">
                  <a16:creationId xmlns:a16="http://schemas.microsoft.com/office/drawing/2014/main" id="{F2197DFA-B74F-E557-A44A-636160742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" y="798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0</a:t>
              </a:r>
            </a:p>
          </p:txBody>
        </p:sp>
      </p:grpSp>
      <p:grpSp>
        <p:nvGrpSpPr>
          <p:cNvPr id="47108" name="Group 6">
            <a:extLst>
              <a:ext uri="{FF2B5EF4-FFF2-40B4-BE49-F238E27FC236}">
                <a16:creationId xmlns:a16="http://schemas.microsoft.com/office/drawing/2014/main" id="{0F09FEF3-69CC-49E4-6DE2-EF3399D1A5FE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4556125"/>
            <a:ext cx="2174875" cy="396875"/>
            <a:chOff x="1174" y="2430"/>
            <a:chExt cx="1370" cy="250"/>
          </a:xfrm>
        </p:grpSpPr>
        <p:sp>
          <p:nvSpPr>
            <p:cNvPr id="47160" name="Text Box 7">
              <a:extLst>
                <a:ext uri="{FF2B5EF4-FFF2-40B4-BE49-F238E27FC236}">
                  <a16:creationId xmlns:a16="http://schemas.microsoft.com/office/drawing/2014/main" id="{DDC183C6-7361-396D-BC52-0D735446D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S’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    ,$</a:t>
              </a:r>
            </a:p>
          </p:txBody>
        </p:sp>
        <p:sp>
          <p:nvSpPr>
            <p:cNvPr id="47161" name="Text Box 8">
              <a:extLst>
                <a:ext uri="{FF2B5EF4-FFF2-40B4-BE49-F238E27FC236}">
                  <a16:creationId xmlns:a16="http://schemas.microsoft.com/office/drawing/2014/main" id="{99825CEE-1807-FBE4-4F00-58F2863CD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430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47109" name="Group 9">
            <a:extLst>
              <a:ext uri="{FF2B5EF4-FFF2-40B4-BE49-F238E27FC236}">
                <a16:creationId xmlns:a16="http://schemas.microsoft.com/office/drawing/2014/main" id="{43236404-3F76-A054-8D91-7D2A06A4768F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5346700"/>
            <a:ext cx="2336800" cy="720725"/>
            <a:chOff x="1120" y="2736"/>
            <a:chExt cx="1376" cy="454"/>
          </a:xfrm>
        </p:grpSpPr>
        <p:sp>
          <p:nvSpPr>
            <p:cNvPr id="47158" name="Text Box 10">
              <a:extLst>
                <a:ext uri="{FF2B5EF4-FFF2-40B4-BE49-F238E27FC236}">
                  <a16:creationId xmlns:a16="http://schemas.microsoft.com/office/drawing/2014/main" id="{0E46B331-FA63-F13D-3A25-3944C43AD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152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 = R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L         ,$</a:t>
              </a:r>
            </a:p>
          </p:txBody>
        </p:sp>
        <p:sp>
          <p:nvSpPr>
            <p:cNvPr id="47159" name="Text Box 11">
              <a:extLst>
                <a:ext uri="{FF2B5EF4-FFF2-40B4-BE49-F238E27FC236}">
                  <a16:creationId xmlns:a16="http://schemas.microsoft.com/office/drawing/2014/main" id="{EB0EEBA8-67E0-674E-74A1-1C1DF2727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2766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2</a:t>
              </a:r>
            </a:p>
          </p:txBody>
        </p:sp>
      </p:grpSp>
      <p:grpSp>
        <p:nvGrpSpPr>
          <p:cNvPr id="47110" name="Group 12">
            <a:extLst>
              <a:ext uri="{FF2B5EF4-FFF2-40B4-BE49-F238E27FC236}">
                <a16:creationId xmlns:a16="http://schemas.microsoft.com/office/drawing/2014/main" id="{8A1AD4C2-A2A9-D792-B256-E3614EA34874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489700"/>
            <a:ext cx="2195512" cy="444500"/>
            <a:chOff x="1113" y="3456"/>
            <a:chExt cx="1383" cy="280"/>
          </a:xfrm>
        </p:grpSpPr>
        <p:sp>
          <p:nvSpPr>
            <p:cNvPr id="47156" name="Text Box 13">
              <a:extLst>
                <a:ext uri="{FF2B5EF4-FFF2-40B4-BE49-F238E27FC236}">
                  <a16:creationId xmlns:a16="http://schemas.microsoft.com/office/drawing/2014/main" id="{6C4486CA-FE8B-0D80-4C47-13E855988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56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R      ,$</a:t>
              </a:r>
            </a:p>
          </p:txBody>
        </p:sp>
        <p:sp>
          <p:nvSpPr>
            <p:cNvPr id="47157" name="Text Box 14">
              <a:extLst>
                <a:ext uri="{FF2B5EF4-FFF2-40B4-BE49-F238E27FC236}">
                  <a16:creationId xmlns:a16="http://schemas.microsoft.com/office/drawing/2014/main" id="{1C3A6C0E-DED6-E65C-F4E7-00E8C9D02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348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3</a:t>
              </a:r>
            </a:p>
          </p:txBody>
        </p:sp>
      </p:grpSp>
      <p:grpSp>
        <p:nvGrpSpPr>
          <p:cNvPr id="47111" name="Group 15">
            <a:extLst>
              <a:ext uri="{FF2B5EF4-FFF2-40B4-BE49-F238E27FC236}">
                <a16:creationId xmlns:a16="http://schemas.microsoft.com/office/drawing/2014/main" id="{F0D8D9C9-8C5D-53F5-376D-AE3E68DBA0E2}"/>
              </a:ext>
            </a:extLst>
          </p:cNvPr>
          <p:cNvGrpSpPr>
            <a:grpSpLocks/>
          </p:cNvGrpSpPr>
          <p:nvPr/>
        </p:nvGrpSpPr>
        <p:grpSpPr bwMode="auto">
          <a:xfrm>
            <a:off x="4298950" y="2070100"/>
            <a:ext cx="2406650" cy="1360488"/>
            <a:chOff x="2755" y="720"/>
            <a:chExt cx="1373" cy="857"/>
          </a:xfrm>
        </p:grpSpPr>
        <p:sp>
          <p:nvSpPr>
            <p:cNvPr id="47154" name="Text Box 16">
              <a:extLst>
                <a:ext uri="{FF2B5EF4-FFF2-40B4-BE49-F238E27FC236}">
                  <a16:creationId xmlns:a16="http://schemas.microsoft.com/office/drawing/2014/main" id="{ECCD3E6E-FE64-5381-4BAF-78E5D36D0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720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*  R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,=/$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,=/$</a:t>
              </a:r>
            </a:p>
          </p:txBody>
        </p:sp>
        <p:sp>
          <p:nvSpPr>
            <p:cNvPr id="47155" name="Text Box 17">
              <a:extLst>
                <a:ext uri="{FF2B5EF4-FFF2-40B4-BE49-F238E27FC236}">
                  <a16:creationId xmlns:a16="http://schemas.microsoft.com/office/drawing/2014/main" id="{D6DD8DF3-C15D-CD5D-E450-4280AD85B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750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sp>
        <p:nvSpPr>
          <p:cNvPr id="47112" name="Text Box 18">
            <a:extLst>
              <a:ext uri="{FF2B5EF4-FFF2-40B4-BE49-F238E27FC236}">
                <a16:creationId xmlns:a16="http://schemas.microsoft.com/office/drawing/2014/main" id="{02B02EF7-A351-96A6-9046-6A75352D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27500"/>
            <a:ext cx="1828800" cy="355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L := id   ,=/$</a:t>
            </a:r>
          </a:p>
        </p:txBody>
      </p:sp>
      <p:sp>
        <p:nvSpPr>
          <p:cNvPr id="47113" name="Text Box 19">
            <a:extLst>
              <a:ext uri="{FF2B5EF4-FFF2-40B4-BE49-F238E27FC236}">
                <a16:creationId xmlns:a16="http://schemas.microsoft.com/office/drawing/2014/main" id="{4EC43983-A353-28E2-B9F0-C94E0D45F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41751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5</a:t>
            </a:r>
          </a:p>
        </p:txBody>
      </p:sp>
      <p:grpSp>
        <p:nvGrpSpPr>
          <p:cNvPr id="47114" name="Group 20">
            <a:extLst>
              <a:ext uri="{FF2B5EF4-FFF2-40B4-BE49-F238E27FC236}">
                <a16:creationId xmlns:a16="http://schemas.microsoft.com/office/drawing/2014/main" id="{B2518135-2976-C260-E9CF-8FF53D9808E1}"/>
              </a:ext>
            </a:extLst>
          </p:cNvPr>
          <p:cNvGrpSpPr>
            <a:grpSpLocks/>
          </p:cNvGrpSpPr>
          <p:nvPr/>
        </p:nvGrpSpPr>
        <p:grpSpPr bwMode="auto">
          <a:xfrm>
            <a:off x="4292600" y="5041900"/>
            <a:ext cx="2336800" cy="1360488"/>
            <a:chOff x="2704" y="2304"/>
            <a:chExt cx="1376" cy="857"/>
          </a:xfrm>
        </p:grpSpPr>
        <p:sp>
          <p:nvSpPr>
            <p:cNvPr id="47152" name="Text Box 21">
              <a:extLst>
                <a:ext uri="{FF2B5EF4-FFF2-40B4-BE49-F238E27FC236}">
                  <a16:creationId xmlns:a16="http://schemas.microsoft.com/office/drawing/2014/main" id="{76AFF6A5-A481-EDDE-2A6B-50D521D68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1152" cy="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=  R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:=  L  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*R     ,$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 id      ,$</a:t>
              </a:r>
            </a:p>
          </p:txBody>
        </p:sp>
        <p:sp>
          <p:nvSpPr>
            <p:cNvPr id="47153" name="Text Box 22">
              <a:extLst>
                <a:ext uri="{FF2B5EF4-FFF2-40B4-BE49-F238E27FC236}">
                  <a16:creationId xmlns:a16="http://schemas.microsoft.com/office/drawing/2014/main" id="{64AF777A-A612-B602-EE87-50C0B70E6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334"/>
              <a:ext cx="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6</a:t>
              </a:r>
            </a:p>
          </p:txBody>
        </p:sp>
      </p:grpSp>
      <p:grpSp>
        <p:nvGrpSpPr>
          <p:cNvPr id="47115" name="Group 23">
            <a:extLst>
              <a:ext uri="{FF2B5EF4-FFF2-40B4-BE49-F238E27FC236}">
                <a16:creationId xmlns:a16="http://schemas.microsoft.com/office/drawing/2014/main" id="{9118A5CF-3E35-C8AA-569B-F2C0A190317D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2451100"/>
            <a:ext cx="2195512" cy="444500"/>
            <a:chOff x="2697" y="3504"/>
            <a:chExt cx="1383" cy="280"/>
          </a:xfrm>
        </p:grpSpPr>
        <p:sp>
          <p:nvSpPr>
            <p:cNvPr id="47150" name="Text Box 24">
              <a:extLst>
                <a:ext uri="{FF2B5EF4-FFF2-40B4-BE49-F238E27FC236}">
                  <a16:creationId xmlns:a16="http://schemas.microsoft.com/office/drawing/2014/main" id="{9450F1D0-61BC-90A6-5DFB-0F11EDC92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504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L := *R  ,=/$</a:t>
              </a:r>
            </a:p>
          </p:txBody>
        </p:sp>
        <p:sp>
          <p:nvSpPr>
            <p:cNvPr id="47151" name="Text Box 25">
              <a:extLst>
                <a:ext uri="{FF2B5EF4-FFF2-40B4-BE49-F238E27FC236}">
                  <a16:creationId xmlns:a16="http://schemas.microsoft.com/office/drawing/2014/main" id="{DA5A8679-E1CE-E49F-ABE0-4DC4A8644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7" y="353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7</a:t>
              </a:r>
            </a:p>
          </p:txBody>
        </p:sp>
      </p:grpSp>
      <p:sp>
        <p:nvSpPr>
          <p:cNvPr id="47116" name="Text Box 26">
            <a:extLst>
              <a:ext uri="{FF2B5EF4-FFF2-40B4-BE49-F238E27FC236}">
                <a16:creationId xmlns:a16="http://schemas.microsoft.com/office/drawing/2014/main" id="{246B4347-3920-A0C9-7521-20C7FD7F1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203700"/>
            <a:ext cx="1828800" cy="355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:= L    ,=/$</a:t>
            </a:r>
          </a:p>
        </p:txBody>
      </p:sp>
      <p:sp>
        <p:nvSpPr>
          <p:cNvPr id="47117" name="Text Box 27">
            <a:extLst>
              <a:ext uri="{FF2B5EF4-FFF2-40B4-BE49-F238E27FC236}">
                <a16:creationId xmlns:a16="http://schemas.microsoft.com/office/drawing/2014/main" id="{FED70B22-CEA6-B1E9-CB32-063D178B0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4251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8</a:t>
            </a:r>
          </a:p>
        </p:txBody>
      </p:sp>
      <p:grpSp>
        <p:nvGrpSpPr>
          <p:cNvPr id="47118" name="Group 28">
            <a:extLst>
              <a:ext uri="{FF2B5EF4-FFF2-40B4-BE49-F238E27FC236}">
                <a16:creationId xmlns:a16="http://schemas.microsoft.com/office/drawing/2014/main" id="{EC82ECAD-E0F1-BEFD-E10A-FBD6419073A1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6032500"/>
            <a:ext cx="2406650" cy="444500"/>
            <a:chOff x="4099" y="2064"/>
            <a:chExt cx="1373" cy="280"/>
          </a:xfrm>
        </p:grpSpPr>
        <p:sp>
          <p:nvSpPr>
            <p:cNvPr id="47148" name="Text Box 29">
              <a:extLst>
                <a:ext uri="{FF2B5EF4-FFF2-40B4-BE49-F238E27FC236}">
                  <a16:creationId xmlns:a16="http://schemas.microsoft.com/office/drawing/2014/main" id="{FBBB5B53-AAD4-9DCD-D31F-3B8449942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64"/>
              <a:ext cx="1152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S := L = R    ,$</a:t>
              </a:r>
            </a:p>
          </p:txBody>
        </p:sp>
        <p:sp>
          <p:nvSpPr>
            <p:cNvPr id="47149" name="Text Box 30">
              <a:extLst>
                <a:ext uri="{FF2B5EF4-FFF2-40B4-BE49-F238E27FC236}">
                  <a16:creationId xmlns:a16="http://schemas.microsoft.com/office/drawing/2014/main" id="{B5C87C6D-1451-B7AC-D9B5-0A5E63972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209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Comic Sans MS" panose="030F0902030302020204" pitchFamily="66" charset="0"/>
                </a:rPr>
                <a:t>9</a:t>
              </a:r>
            </a:p>
          </p:txBody>
        </p:sp>
      </p:grpSp>
      <p:cxnSp>
        <p:nvCxnSpPr>
          <p:cNvPr id="47119" name="AutoShape 31">
            <a:extLst>
              <a:ext uri="{FF2B5EF4-FFF2-40B4-BE49-F238E27FC236}">
                <a16:creationId xmlns:a16="http://schemas.microsoft.com/office/drawing/2014/main" id="{6A85E4FE-845B-9B24-E347-724DADE4C4BA}"/>
              </a:ext>
            </a:extLst>
          </p:cNvPr>
          <p:cNvCxnSpPr>
            <a:cxnSpLocks noChangeShapeType="1"/>
            <a:stCxn id="47162" idx="2"/>
            <a:endCxn id="47160" idx="0"/>
          </p:cNvCxnSpPr>
          <p:nvPr/>
        </p:nvCxnSpPr>
        <p:spPr bwMode="auto">
          <a:xfrm flipH="1">
            <a:off x="2871788" y="3957638"/>
            <a:ext cx="80962" cy="617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32">
            <a:extLst>
              <a:ext uri="{FF2B5EF4-FFF2-40B4-BE49-F238E27FC236}">
                <a16:creationId xmlns:a16="http://schemas.microsoft.com/office/drawing/2014/main" id="{02D926BD-0D30-F65F-CF84-3EAA4668C25A}"/>
              </a:ext>
            </a:extLst>
          </p:cNvPr>
          <p:cNvCxnSpPr>
            <a:cxnSpLocks noChangeShapeType="1"/>
            <a:stCxn id="47162" idx="1"/>
            <a:endCxn id="47158" idx="1"/>
          </p:cNvCxnSpPr>
          <p:nvPr/>
        </p:nvCxnSpPr>
        <p:spPr bwMode="auto">
          <a:xfrm rot="10800000" flipH="1" flipV="1">
            <a:off x="1933575" y="2933700"/>
            <a:ext cx="139700" cy="2773363"/>
          </a:xfrm>
          <a:prstGeom prst="curvedConnector3">
            <a:avLst>
              <a:gd name="adj1" fmla="val -15681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33">
            <a:extLst>
              <a:ext uri="{FF2B5EF4-FFF2-40B4-BE49-F238E27FC236}">
                <a16:creationId xmlns:a16="http://schemas.microsoft.com/office/drawing/2014/main" id="{26B48CB2-1D39-F38A-8BCE-498EA63B19C5}"/>
              </a:ext>
            </a:extLst>
          </p:cNvPr>
          <p:cNvCxnSpPr>
            <a:cxnSpLocks noChangeShapeType="1"/>
            <a:stCxn id="47162" idx="1"/>
            <a:endCxn id="47156" idx="1"/>
          </p:cNvCxnSpPr>
          <p:nvPr/>
        </p:nvCxnSpPr>
        <p:spPr bwMode="auto">
          <a:xfrm rot="10800000" flipH="1" flipV="1">
            <a:off x="1933575" y="2933700"/>
            <a:ext cx="114300" cy="3733800"/>
          </a:xfrm>
          <a:prstGeom prst="curvedConnector3">
            <a:avLst>
              <a:gd name="adj1" fmla="val -19166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34">
            <a:extLst>
              <a:ext uri="{FF2B5EF4-FFF2-40B4-BE49-F238E27FC236}">
                <a16:creationId xmlns:a16="http://schemas.microsoft.com/office/drawing/2014/main" id="{C57EA55A-AE4A-CC0F-08A1-35C2A64C66F8}"/>
              </a:ext>
            </a:extLst>
          </p:cNvPr>
          <p:cNvCxnSpPr>
            <a:cxnSpLocks noChangeShapeType="1"/>
            <a:stCxn id="47162" idx="3"/>
            <a:endCxn id="47154" idx="1"/>
          </p:cNvCxnSpPr>
          <p:nvPr/>
        </p:nvCxnSpPr>
        <p:spPr bwMode="auto">
          <a:xfrm flipV="1">
            <a:off x="3971925" y="2751138"/>
            <a:ext cx="704850" cy="1825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AutoShape 35">
            <a:extLst>
              <a:ext uri="{FF2B5EF4-FFF2-40B4-BE49-F238E27FC236}">
                <a16:creationId xmlns:a16="http://schemas.microsoft.com/office/drawing/2014/main" id="{06E0F5B0-FB1C-3645-B8D2-5909A062E736}"/>
              </a:ext>
            </a:extLst>
          </p:cNvPr>
          <p:cNvCxnSpPr>
            <a:cxnSpLocks noChangeShapeType="1"/>
            <a:stCxn id="47158" idx="3"/>
            <a:endCxn id="47152" idx="1"/>
          </p:cNvCxnSpPr>
          <p:nvPr/>
        </p:nvCxnSpPr>
        <p:spPr bwMode="auto">
          <a:xfrm>
            <a:off x="4048125" y="5707063"/>
            <a:ext cx="615950" cy="158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36">
            <a:extLst>
              <a:ext uri="{FF2B5EF4-FFF2-40B4-BE49-F238E27FC236}">
                <a16:creationId xmlns:a16="http://schemas.microsoft.com/office/drawing/2014/main" id="{07D744E6-3852-FB93-1D9C-1902CE1D2A14}"/>
              </a:ext>
            </a:extLst>
          </p:cNvPr>
          <p:cNvCxnSpPr>
            <a:cxnSpLocks noChangeShapeType="1"/>
            <a:stCxn id="47154" idx="3"/>
            <a:endCxn id="47150" idx="0"/>
          </p:cNvCxnSpPr>
          <p:nvPr/>
        </p:nvCxnSpPr>
        <p:spPr bwMode="auto">
          <a:xfrm flipV="1">
            <a:off x="6715125" y="2441575"/>
            <a:ext cx="1438275" cy="309563"/>
          </a:xfrm>
          <a:prstGeom prst="curvedConnector4">
            <a:avLst>
              <a:gd name="adj1" fmla="val 17880"/>
              <a:gd name="adj2" fmla="val 17076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AutoShape 37">
            <a:extLst>
              <a:ext uri="{FF2B5EF4-FFF2-40B4-BE49-F238E27FC236}">
                <a16:creationId xmlns:a16="http://schemas.microsoft.com/office/drawing/2014/main" id="{E1966215-D3C4-7DB9-5929-89A536F9E4A1}"/>
              </a:ext>
            </a:extLst>
          </p:cNvPr>
          <p:cNvCxnSpPr>
            <a:cxnSpLocks noChangeShapeType="1"/>
            <a:stCxn id="47154" idx="2"/>
            <a:endCxn id="47112" idx="0"/>
          </p:cNvCxnSpPr>
          <p:nvPr/>
        </p:nvCxnSpPr>
        <p:spPr bwMode="auto">
          <a:xfrm rot="5400000">
            <a:off x="5290344" y="3712369"/>
            <a:ext cx="677862" cy="133350"/>
          </a:xfrm>
          <a:prstGeom prst="curved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6" name="AutoShape 38">
            <a:extLst>
              <a:ext uri="{FF2B5EF4-FFF2-40B4-BE49-F238E27FC236}">
                <a16:creationId xmlns:a16="http://schemas.microsoft.com/office/drawing/2014/main" id="{B0235859-03D6-99CA-4188-5EA44C6A7F1A}"/>
              </a:ext>
            </a:extLst>
          </p:cNvPr>
          <p:cNvCxnSpPr>
            <a:cxnSpLocks noChangeShapeType="1"/>
            <a:stCxn id="47152" idx="3"/>
            <a:endCxn id="47148" idx="0"/>
          </p:cNvCxnSpPr>
          <p:nvPr/>
        </p:nvCxnSpPr>
        <p:spPr bwMode="auto">
          <a:xfrm>
            <a:off x="6638925" y="5722938"/>
            <a:ext cx="1419225" cy="3000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7" name="AutoShape 39">
            <a:extLst>
              <a:ext uri="{FF2B5EF4-FFF2-40B4-BE49-F238E27FC236}">
                <a16:creationId xmlns:a16="http://schemas.microsoft.com/office/drawing/2014/main" id="{5BE5A477-02AA-177B-1FBF-9443D5E4AC63}"/>
              </a:ext>
            </a:extLst>
          </p:cNvPr>
          <p:cNvCxnSpPr>
            <a:cxnSpLocks noChangeShapeType="1"/>
            <a:stCxn id="47154" idx="3"/>
            <a:endCxn id="47116" idx="0"/>
          </p:cNvCxnSpPr>
          <p:nvPr/>
        </p:nvCxnSpPr>
        <p:spPr bwMode="auto">
          <a:xfrm>
            <a:off x="6715125" y="2751138"/>
            <a:ext cx="1438275" cy="14430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40">
            <a:extLst>
              <a:ext uri="{FF2B5EF4-FFF2-40B4-BE49-F238E27FC236}">
                <a16:creationId xmlns:a16="http://schemas.microsoft.com/office/drawing/2014/main" id="{080AACFF-E292-0866-AEED-9490453A1BFA}"/>
              </a:ext>
            </a:extLst>
          </p:cNvPr>
          <p:cNvCxnSpPr>
            <a:cxnSpLocks noChangeShapeType="1"/>
            <a:stCxn id="47154" idx="3"/>
            <a:endCxn id="47154" idx="0"/>
          </p:cNvCxnSpPr>
          <p:nvPr/>
        </p:nvCxnSpPr>
        <p:spPr bwMode="auto">
          <a:xfrm flipH="1" flipV="1">
            <a:off x="5695950" y="2060575"/>
            <a:ext cx="1019175" cy="690563"/>
          </a:xfrm>
          <a:prstGeom prst="curvedConnector4">
            <a:avLst>
              <a:gd name="adj1" fmla="val -21495"/>
              <a:gd name="adj2" fmla="val 13172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9" name="Text Box 41">
            <a:extLst>
              <a:ext uri="{FF2B5EF4-FFF2-40B4-BE49-F238E27FC236}">
                <a16:creationId xmlns:a16="http://schemas.microsoft.com/office/drawing/2014/main" id="{5B697DC4-4AC8-EE67-F8DA-A72D06E2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47130" name="Text Box 42">
            <a:extLst>
              <a:ext uri="{FF2B5EF4-FFF2-40B4-BE49-F238E27FC236}">
                <a16:creationId xmlns:a16="http://schemas.microsoft.com/office/drawing/2014/main" id="{46AAB477-E7A0-F216-D71F-C1113D71B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814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47131" name="Text Box 43">
            <a:extLst>
              <a:ext uri="{FF2B5EF4-FFF2-40B4-BE49-F238E27FC236}">
                <a16:creationId xmlns:a16="http://schemas.microsoft.com/office/drawing/2014/main" id="{03C6BFCA-D400-62A4-EF66-67F309A2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3336925"/>
            <a:ext cx="404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id</a:t>
            </a:r>
          </a:p>
        </p:txBody>
      </p:sp>
      <p:sp>
        <p:nvSpPr>
          <p:cNvPr id="47132" name="Text Box 44">
            <a:extLst>
              <a:ext uri="{FF2B5EF4-FFF2-40B4-BE49-F238E27FC236}">
                <a16:creationId xmlns:a16="http://schemas.microsoft.com/office/drawing/2014/main" id="{07EFA169-3C8F-85D1-D157-FD8A7E7AD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*</a:t>
            </a:r>
          </a:p>
        </p:txBody>
      </p:sp>
      <p:sp>
        <p:nvSpPr>
          <p:cNvPr id="47133" name="Text Box 45">
            <a:extLst>
              <a:ext uri="{FF2B5EF4-FFF2-40B4-BE49-F238E27FC236}">
                <a16:creationId xmlns:a16="http://schemas.microsoft.com/office/drawing/2014/main" id="{D47DF175-F12F-485C-543C-C4539BF8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00200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*</a:t>
            </a:r>
          </a:p>
        </p:txBody>
      </p:sp>
      <p:sp>
        <p:nvSpPr>
          <p:cNvPr id="47134" name="Text Box 46">
            <a:extLst>
              <a:ext uri="{FF2B5EF4-FFF2-40B4-BE49-F238E27FC236}">
                <a16:creationId xmlns:a16="http://schemas.microsoft.com/office/drawing/2014/main" id="{A89D98EB-9612-D489-F6E7-29815937F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1812925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47135" name="Text Box 47">
            <a:extLst>
              <a:ext uri="{FF2B5EF4-FFF2-40B4-BE49-F238E27FC236}">
                <a16:creationId xmlns:a16="http://schemas.microsoft.com/office/drawing/2014/main" id="{0BD47F5D-BD27-5A73-41B7-5C258640F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9088" y="33369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L</a:t>
            </a:r>
          </a:p>
        </p:txBody>
      </p:sp>
      <p:sp>
        <p:nvSpPr>
          <p:cNvPr id="47136" name="Rectangle 48">
            <a:extLst>
              <a:ext uri="{FF2B5EF4-FFF2-40B4-BE49-F238E27FC236}">
                <a16:creationId xmlns:a16="http://schemas.microsoft.com/office/drawing/2014/main" id="{9CDE0593-90DE-EB8A-2786-78F371A62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chemeClr val="tx2"/>
                </a:solidFill>
              </a:rPr>
              <a:t>LALR</a:t>
            </a:r>
          </a:p>
        </p:txBody>
      </p:sp>
      <p:sp>
        <p:nvSpPr>
          <p:cNvPr id="47137" name="Line 49">
            <a:extLst>
              <a:ext uri="{FF2B5EF4-FFF2-40B4-BE49-F238E27FC236}">
                <a16:creationId xmlns:a16="http://schemas.microsoft.com/office/drawing/2014/main" id="{B673CFAB-868D-CC00-6530-2144E6B933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419600"/>
            <a:ext cx="609600" cy="9144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8" name="Text Box 50">
            <a:extLst>
              <a:ext uri="{FF2B5EF4-FFF2-40B4-BE49-F238E27FC236}">
                <a16:creationId xmlns:a16="http://schemas.microsoft.com/office/drawing/2014/main" id="{5B9BD0F9-DAEB-DE4E-28A6-98E750D2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737100"/>
            <a:ext cx="1828800" cy="355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:= L       ,$</a:t>
            </a:r>
          </a:p>
        </p:txBody>
      </p:sp>
      <p:sp>
        <p:nvSpPr>
          <p:cNvPr id="47139" name="Text Box 51">
            <a:extLst>
              <a:ext uri="{FF2B5EF4-FFF2-40B4-BE49-F238E27FC236}">
                <a16:creationId xmlns:a16="http://schemas.microsoft.com/office/drawing/2014/main" id="{6090D57B-A62B-3315-68A2-25CB98C2A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4784725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10</a:t>
            </a:r>
          </a:p>
        </p:txBody>
      </p:sp>
      <p:sp>
        <p:nvSpPr>
          <p:cNvPr id="47140" name="Text Box 52">
            <a:extLst>
              <a:ext uri="{FF2B5EF4-FFF2-40B4-BE49-F238E27FC236}">
                <a16:creationId xmlns:a16="http://schemas.microsoft.com/office/drawing/2014/main" id="{02CCF22F-7B0F-8A51-EF9B-92DAD348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0500"/>
            <a:ext cx="1828800" cy="355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L := id      ,$</a:t>
            </a:r>
          </a:p>
        </p:txBody>
      </p:sp>
      <p:sp>
        <p:nvSpPr>
          <p:cNvPr id="47141" name="Text Box 53">
            <a:extLst>
              <a:ext uri="{FF2B5EF4-FFF2-40B4-BE49-F238E27FC236}">
                <a16:creationId xmlns:a16="http://schemas.microsoft.com/office/drawing/2014/main" id="{5724368A-EF3D-7BCD-D1B4-2230BCAEB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5318125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11</a:t>
            </a:r>
          </a:p>
        </p:txBody>
      </p:sp>
      <p:sp>
        <p:nvSpPr>
          <p:cNvPr id="47142" name="Line 54">
            <a:extLst>
              <a:ext uri="{FF2B5EF4-FFF2-40B4-BE49-F238E27FC236}">
                <a16:creationId xmlns:a16="http://schemas.microsoft.com/office/drawing/2014/main" id="{8AE3861F-E450-56B0-4356-45700595A8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495800"/>
            <a:ext cx="0" cy="5334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3" name="Freeform 55">
            <a:extLst>
              <a:ext uri="{FF2B5EF4-FFF2-40B4-BE49-F238E27FC236}">
                <a16:creationId xmlns:a16="http://schemas.microsoft.com/office/drawing/2014/main" id="{986467CE-A828-F333-17F9-9C91B7C71AD5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685800" cy="1371600"/>
          </a:xfrm>
          <a:custGeom>
            <a:avLst/>
            <a:gdLst>
              <a:gd name="T0" fmla="*/ 0 w 432"/>
              <a:gd name="T1" fmla="*/ 0 h 864"/>
              <a:gd name="T2" fmla="*/ 2147483647 w 432"/>
              <a:gd name="T3" fmla="*/ 2147483647 h 864"/>
              <a:gd name="T4" fmla="*/ 2147483647 w 432"/>
              <a:gd name="T5" fmla="*/ 2147483647 h 864"/>
              <a:gd name="T6" fmla="*/ 2147483647 w 432"/>
              <a:gd name="T7" fmla="*/ 2147483647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864"/>
              <a:gd name="T14" fmla="*/ 432 w 43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864">
                <a:moveTo>
                  <a:pt x="0" y="0"/>
                </a:moveTo>
                <a:cubicBezTo>
                  <a:pt x="160" y="84"/>
                  <a:pt x="320" y="168"/>
                  <a:pt x="336" y="288"/>
                </a:cubicBezTo>
                <a:cubicBezTo>
                  <a:pt x="352" y="408"/>
                  <a:pt x="80" y="624"/>
                  <a:pt x="96" y="720"/>
                </a:cubicBezTo>
                <a:cubicBezTo>
                  <a:pt x="112" y="816"/>
                  <a:pt x="376" y="840"/>
                  <a:pt x="432" y="86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4" name="Freeform 56">
            <a:extLst>
              <a:ext uri="{FF2B5EF4-FFF2-40B4-BE49-F238E27FC236}">
                <a16:creationId xmlns:a16="http://schemas.microsoft.com/office/drawing/2014/main" id="{F3BA0201-F201-B6C5-7B63-9CBF6CA94E67}"/>
              </a:ext>
            </a:extLst>
          </p:cNvPr>
          <p:cNvSpPr>
            <a:spLocks/>
          </p:cNvSpPr>
          <p:nvPr/>
        </p:nvSpPr>
        <p:spPr bwMode="auto">
          <a:xfrm>
            <a:off x="5308600" y="6400800"/>
            <a:ext cx="863600" cy="304800"/>
          </a:xfrm>
          <a:custGeom>
            <a:avLst/>
            <a:gdLst>
              <a:gd name="T0" fmla="*/ 2147483647 w 544"/>
              <a:gd name="T1" fmla="*/ 0 h 192"/>
              <a:gd name="T2" fmla="*/ 2147483647 w 544"/>
              <a:gd name="T3" fmla="*/ 2147483647 h 192"/>
              <a:gd name="T4" fmla="*/ 2147483647 w 544"/>
              <a:gd name="T5" fmla="*/ 2147483647 h 192"/>
              <a:gd name="T6" fmla="*/ 0 60000 65536"/>
              <a:gd name="T7" fmla="*/ 0 60000 65536"/>
              <a:gd name="T8" fmla="*/ 0 60000 65536"/>
              <a:gd name="T9" fmla="*/ 0 w 544"/>
              <a:gd name="T10" fmla="*/ 0 h 192"/>
              <a:gd name="T11" fmla="*/ 544 w 5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92">
                <a:moveTo>
                  <a:pt x="160" y="0"/>
                </a:moveTo>
                <a:cubicBezTo>
                  <a:pt x="80" y="56"/>
                  <a:pt x="0" y="112"/>
                  <a:pt x="64" y="144"/>
                </a:cubicBezTo>
                <a:cubicBezTo>
                  <a:pt x="128" y="176"/>
                  <a:pt x="464" y="184"/>
                  <a:pt x="544" y="1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Text Box 57">
            <a:extLst>
              <a:ext uri="{FF2B5EF4-FFF2-40B4-BE49-F238E27FC236}">
                <a16:creationId xmlns:a16="http://schemas.microsoft.com/office/drawing/2014/main" id="{DD88AA66-31EE-89DC-48BC-2E459FD5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4008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others</a:t>
            </a:r>
          </a:p>
        </p:txBody>
      </p:sp>
      <p:sp>
        <p:nvSpPr>
          <p:cNvPr id="47146" name="Line 58">
            <a:extLst>
              <a:ext uri="{FF2B5EF4-FFF2-40B4-BE49-F238E27FC236}">
                <a16:creationId xmlns:a16="http://schemas.microsoft.com/office/drawing/2014/main" id="{8E36BA08-DF98-3868-8128-4589B41490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029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7" name="Line 59">
            <a:extLst>
              <a:ext uri="{FF2B5EF4-FFF2-40B4-BE49-F238E27FC236}">
                <a16:creationId xmlns:a16="http://schemas.microsoft.com/office/drawing/2014/main" id="{EFAC886E-1683-294D-BB94-F90E819BEB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334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A1A8717-5178-0F54-0567-878B12E14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Grammars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48F8739-CCFC-2819-B365-3C0EA3F90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No ambiguous grammars can be LR(k)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hence can not be parsed bottom-up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Nevertheless, some of the ambiguous grammar are well-understood, and can be parsed by LR(k) with some tricks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associativity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dangling-else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7D871DA-631D-6580-82AA-0CD6D4DF7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Precedence</a:t>
            </a:r>
          </a:p>
        </p:txBody>
      </p:sp>
      <p:sp>
        <p:nvSpPr>
          <p:cNvPr id="49155" name="Text Box 4">
            <a:extLst>
              <a:ext uri="{FF2B5EF4-FFF2-40B4-BE49-F238E27FC236}">
                <a16:creationId xmlns:a16="http://schemas.microsoft.com/office/drawing/2014/main" id="{0949AD5E-0E23-C6B2-3A83-3F95AB70B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990600"/>
            <a:ext cx="1295400" cy="1117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	E*E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E+E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</a:t>
            </a:r>
            <a:r>
              <a:rPr lang="en-US" altLang="zh-CN" sz="2000" b="1">
                <a:latin typeface="Courier New" panose="02070309020205020404" pitchFamily="49" charset="0"/>
              </a:rPr>
              <a:t>id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49156" name="Text Box 5">
            <a:extLst>
              <a:ext uri="{FF2B5EF4-FFF2-40B4-BE49-F238E27FC236}">
                <a16:creationId xmlns:a16="http://schemas.microsoft.com/office/drawing/2014/main" id="{09CE05D2-E6BA-86D6-2CDB-C8DF94504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58975"/>
            <a:ext cx="1905000" cy="1546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S’ :=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E $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E * 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E + 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id</a:t>
            </a:r>
          </a:p>
        </p:txBody>
      </p:sp>
      <p:sp>
        <p:nvSpPr>
          <p:cNvPr id="49157" name="Text Box 6">
            <a:extLst>
              <a:ext uri="{FF2B5EF4-FFF2-40B4-BE49-F238E27FC236}">
                <a16:creationId xmlns:a16="http://schemas.microsoft.com/office/drawing/2014/main" id="{F28FC362-897D-0403-9FC1-C98EB07F5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98650"/>
            <a:ext cx="1905000" cy="1149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S’ := E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 $</a:t>
            </a:r>
            <a:endParaRPr lang="en-US" altLang="zh-CN" sz="2000">
              <a:latin typeface="Comic Sans MS" panose="030F09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 E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* 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 E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+ E</a:t>
            </a:r>
          </a:p>
        </p:txBody>
      </p:sp>
      <p:cxnSp>
        <p:nvCxnSpPr>
          <p:cNvPr id="49158" name="AutoShape 8">
            <a:extLst>
              <a:ext uri="{FF2B5EF4-FFF2-40B4-BE49-F238E27FC236}">
                <a16:creationId xmlns:a16="http://schemas.microsoft.com/office/drawing/2014/main" id="{FD16A35C-7000-BD3F-7398-8854A32320AE}"/>
              </a:ext>
            </a:extLst>
          </p:cNvPr>
          <p:cNvCxnSpPr>
            <a:cxnSpLocks noChangeShapeType="1"/>
            <a:stCxn id="49156" idx="3"/>
            <a:endCxn id="49157" idx="1"/>
          </p:cNvCxnSpPr>
          <p:nvPr/>
        </p:nvCxnSpPr>
        <p:spPr bwMode="auto">
          <a:xfrm flipV="1">
            <a:off x="2905125" y="2473325"/>
            <a:ext cx="971550" cy="25876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9">
            <a:extLst>
              <a:ext uri="{FF2B5EF4-FFF2-40B4-BE49-F238E27FC236}">
                <a16:creationId xmlns:a16="http://schemas.microsoft.com/office/drawing/2014/main" id="{C979FB2F-7516-FB0F-8178-1D2F6D3B96A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032125"/>
            <a:ext cx="1905000" cy="2012950"/>
            <a:chOff x="1728" y="1386"/>
            <a:chExt cx="1200" cy="1268"/>
          </a:xfrm>
        </p:grpSpPr>
        <p:sp>
          <p:nvSpPr>
            <p:cNvPr id="49171" name="Text Box 10">
              <a:extLst>
                <a:ext uri="{FF2B5EF4-FFF2-40B4-BE49-F238E27FC236}">
                  <a16:creationId xmlns:a16="http://schemas.microsoft.com/office/drawing/2014/main" id="{D1839FAC-7E61-56A6-8981-73FA1FE6F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80"/>
              <a:ext cx="1200" cy="9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*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 *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 +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id</a:t>
              </a:r>
            </a:p>
          </p:txBody>
        </p:sp>
        <p:cxnSp>
          <p:nvCxnSpPr>
            <p:cNvPr id="49172" name="AutoShape 11">
              <a:extLst>
                <a:ext uri="{FF2B5EF4-FFF2-40B4-BE49-F238E27FC236}">
                  <a16:creationId xmlns:a16="http://schemas.microsoft.com/office/drawing/2014/main" id="{EA703B7C-D5E4-31F0-BE0C-C9429BBF9E93}"/>
                </a:ext>
              </a:extLst>
            </p:cNvPr>
            <p:cNvCxnSpPr>
              <a:cxnSpLocks noChangeShapeType="1"/>
              <a:stCxn id="49157" idx="2"/>
              <a:endCxn id="49171" idx="0"/>
            </p:cNvCxnSpPr>
            <p:nvPr/>
          </p:nvCxnSpPr>
          <p:spPr bwMode="auto">
            <a:xfrm rot="5400000">
              <a:off x="2424" y="1290"/>
              <a:ext cx="288" cy="48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46579573-D9ED-E019-AF0C-2F45484E6CA7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3032125"/>
            <a:ext cx="3162300" cy="2012950"/>
            <a:chOff x="2808" y="1386"/>
            <a:chExt cx="1992" cy="1268"/>
          </a:xfrm>
        </p:grpSpPr>
        <p:sp>
          <p:nvSpPr>
            <p:cNvPr id="49169" name="Text Box 13">
              <a:extLst>
                <a:ext uri="{FF2B5EF4-FFF2-40B4-BE49-F238E27FC236}">
                  <a16:creationId xmlns:a16="http://schemas.microsoft.com/office/drawing/2014/main" id="{4ECB82C5-6D18-2C57-A3BC-A7C387649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680"/>
              <a:ext cx="1200" cy="9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+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 *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 +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id</a:t>
              </a:r>
            </a:p>
          </p:txBody>
        </p:sp>
        <p:cxnSp>
          <p:nvCxnSpPr>
            <p:cNvPr id="49170" name="AutoShape 14">
              <a:extLst>
                <a:ext uri="{FF2B5EF4-FFF2-40B4-BE49-F238E27FC236}">
                  <a16:creationId xmlns:a16="http://schemas.microsoft.com/office/drawing/2014/main" id="{79F4BA4C-D953-3EA1-2779-418868737B17}"/>
                </a:ext>
              </a:extLst>
            </p:cNvPr>
            <p:cNvCxnSpPr>
              <a:cxnSpLocks noChangeShapeType="1"/>
              <a:stCxn id="49157" idx="2"/>
              <a:endCxn id="49169" idx="0"/>
            </p:cNvCxnSpPr>
            <p:nvPr/>
          </p:nvCxnSpPr>
          <p:spPr bwMode="auto">
            <a:xfrm rot="16200000" flipH="1">
              <a:off x="3360" y="834"/>
              <a:ext cx="288" cy="1392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58CEDA3B-20C5-1686-5DF5-69FD1C06985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029200"/>
            <a:ext cx="2247900" cy="1522413"/>
            <a:chOff x="912" y="2837"/>
            <a:chExt cx="1416" cy="959"/>
          </a:xfrm>
        </p:grpSpPr>
        <p:sp>
          <p:nvSpPr>
            <p:cNvPr id="49167" name="Text Box 16">
              <a:extLst>
                <a:ext uri="{FF2B5EF4-FFF2-40B4-BE49-F238E27FC236}">
                  <a16:creationId xmlns:a16="http://schemas.microsoft.com/office/drawing/2014/main" id="{8B6ED731-8F2E-BC83-DAB1-175F0DEC0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072"/>
              <a:ext cx="1200" cy="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*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*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+ E</a:t>
              </a:r>
            </a:p>
          </p:txBody>
        </p:sp>
        <p:cxnSp>
          <p:nvCxnSpPr>
            <p:cNvPr id="49168" name="AutoShape 17">
              <a:extLst>
                <a:ext uri="{FF2B5EF4-FFF2-40B4-BE49-F238E27FC236}">
                  <a16:creationId xmlns:a16="http://schemas.microsoft.com/office/drawing/2014/main" id="{BC24FFD8-12C7-B321-38BB-E4FB38E54D73}"/>
                </a:ext>
              </a:extLst>
            </p:cNvPr>
            <p:cNvCxnSpPr>
              <a:cxnSpLocks noChangeShapeType="1"/>
              <a:stCxn id="49171" idx="2"/>
              <a:endCxn id="49167" idx="0"/>
            </p:cNvCxnSpPr>
            <p:nvPr/>
          </p:nvCxnSpPr>
          <p:spPr bwMode="auto">
            <a:xfrm rot="5400000">
              <a:off x="1805" y="2544"/>
              <a:ext cx="229" cy="816"/>
            </a:xfrm>
            <a:prstGeom prst="curvedConnector3">
              <a:avLst>
                <a:gd name="adj1" fmla="val 4978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3DA8C504-94B2-16B3-7047-4839A06A211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029200"/>
            <a:ext cx="1905000" cy="1446213"/>
            <a:chOff x="3984" y="2837"/>
            <a:chExt cx="1200" cy="911"/>
          </a:xfrm>
        </p:grpSpPr>
        <p:sp>
          <p:nvSpPr>
            <p:cNvPr id="49165" name="Text Box 19">
              <a:extLst>
                <a:ext uri="{FF2B5EF4-FFF2-40B4-BE49-F238E27FC236}">
                  <a16:creationId xmlns:a16="http://schemas.microsoft.com/office/drawing/2014/main" id="{D2303162-68CC-FDD1-BD77-C4CB40EC6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24"/>
              <a:ext cx="1200" cy="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+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endParaRPr lang="en-US" altLang="zh-CN" sz="2000">
                <a:latin typeface="Comic Sans MS" panose="030F0902030302020204" pitchFamily="66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*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+ E</a:t>
              </a:r>
            </a:p>
          </p:txBody>
        </p:sp>
        <p:cxnSp>
          <p:nvCxnSpPr>
            <p:cNvPr id="49166" name="AutoShape 20">
              <a:extLst>
                <a:ext uri="{FF2B5EF4-FFF2-40B4-BE49-F238E27FC236}">
                  <a16:creationId xmlns:a16="http://schemas.microsoft.com/office/drawing/2014/main" id="{1D5967A9-5BFE-FF2D-E563-631D164E6B6A}"/>
                </a:ext>
              </a:extLst>
            </p:cNvPr>
            <p:cNvCxnSpPr>
              <a:cxnSpLocks noChangeShapeType="1"/>
              <a:stCxn id="49169" idx="2"/>
              <a:endCxn id="49165" idx="0"/>
            </p:cNvCxnSpPr>
            <p:nvPr/>
          </p:nvCxnSpPr>
          <p:spPr bwMode="auto">
            <a:xfrm rot="16200000" flipH="1">
              <a:off x="4301" y="2736"/>
              <a:ext cx="181" cy="384"/>
            </a:xfrm>
            <a:prstGeom prst="curvedConnector3">
              <a:avLst>
                <a:gd name="adj1" fmla="val 4972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3542" name="Text Box 22">
            <a:extLst>
              <a:ext uri="{FF2B5EF4-FFF2-40B4-BE49-F238E27FC236}">
                <a16:creationId xmlns:a16="http://schemas.microsoft.com/office/drawing/2014/main" id="{8C6F6F1E-719D-8F70-02DF-5D52D467B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5973763"/>
            <a:ext cx="2894013" cy="5778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Verdana" panose="020B0604030504040204" pitchFamily="34" charset="0"/>
              </a:rPr>
              <a:t>s/r on both * and +</a:t>
            </a:r>
          </a:p>
        </p:txBody>
      </p:sp>
      <p:sp>
        <p:nvSpPr>
          <p:cNvPr id="49164" name="Text Box 24">
            <a:extLst>
              <a:ext uri="{FF2B5EF4-FFF2-40B4-BE49-F238E27FC236}">
                <a16:creationId xmlns:a16="http://schemas.microsoft.com/office/drawing/2014/main" id="{D9B6DCB5-2675-4815-1B09-BD3323FFB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068513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2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242BC7F-DC9C-8030-836A-40757FA74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Precedence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CC7F11C1-638C-8861-EB3A-8685BA0C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990600"/>
            <a:ext cx="1295400" cy="11176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	E*E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E+E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    |	</a:t>
            </a:r>
            <a:r>
              <a:rPr lang="en-US" altLang="zh-CN" sz="2000" b="1">
                <a:latin typeface="Courier New" panose="02070309020205020404" pitchFamily="49" charset="0"/>
              </a:rPr>
              <a:t>id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8484933A-EBEB-140A-2008-362523E31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58975"/>
            <a:ext cx="1905000" cy="1546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S’ :=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E $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E * 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E + 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id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FB12B176-2B16-8F6E-04AD-82DA25F82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98650"/>
            <a:ext cx="1905000" cy="1149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S’ := E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 $</a:t>
            </a:r>
            <a:endParaRPr lang="en-US" altLang="zh-CN" sz="2000">
              <a:latin typeface="Comic Sans MS" panose="030F0902030302020204" pitchFamily="66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 E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* 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E := E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</a:t>
            </a:r>
            <a:r>
              <a:rPr lang="en-US" altLang="zh-CN" sz="2000">
                <a:latin typeface="Comic Sans MS" panose="030F0902030302020204" pitchFamily="66" charset="0"/>
              </a:rPr>
              <a:t> + E</a:t>
            </a:r>
          </a:p>
        </p:txBody>
      </p:sp>
      <p:cxnSp>
        <p:nvCxnSpPr>
          <p:cNvPr id="50182" name="AutoShape 6">
            <a:extLst>
              <a:ext uri="{FF2B5EF4-FFF2-40B4-BE49-F238E27FC236}">
                <a16:creationId xmlns:a16="http://schemas.microsoft.com/office/drawing/2014/main" id="{7748656C-01C4-A4AC-2B76-4BA87D03E6A2}"/>
              </a:ext>
            </a:extLst>
          </p:cNvPr>
          <p:cNvCxnSpPr>
            <a:cxnSpLocks noChangeShapeType="1"/>
            <a:stCxn id="50180" idx="3"/>
            <a:endCxn id="50181" idx="1"/>
          </p:cNvCxnSpPr>
          <p:nvPr/>
        </p:nvCxnSpPr>
        <p:spPr bwMode="auto">
          <a:xfrm flipV="1">
            <a:off x="2905125" y="2473325"/>
            <a:ext cx="971550" cy="25876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0183" name="Group 7">
            <a:extLst>
              <a:ext uri="{FF2B5EF4-FFF2-40B4-BE49-F238E27FC236}">
                <a16:creationId xmlns:a16="http://schemas.microsoft.com/office/drawing/2014/main" id="{B567CCF2-E729-9814-E968-F5D2E84E9FE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032125"/>
            <a:ext cx="1905000" cy="2012950"/>
            <a:chOff x="1728" y="1386"/>
            <a:chExt cx="1200" cy="1268"/>
          </a:xfrm>
        </p:grpSpPr>
        <p:sp>
          <p:nvSpPr>
            <p:cNvPr id="50197" name="Text Box 8">
              <a:extLst>
                <a:ext uri="{FF2B5EF4-FFF2-40B4-BE49-F238E27FC236}">
                  <a16:creationId xmlns:a16="http://schemas.microsoft.com/office/drawing/2014/main" id="{EC642A62-9928-EA00-6BF8-610E07171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80"/>
              <a:ext cx="1200" cy="9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*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 *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 +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id</a:t>
              </a:r>
            </a:p>
          </p:txBody>
        </p:sp>
        <p:cxnSp>
          <p:nvCxnSpPr>
            <p:cNvPr id="50198" name="AutoShape 9">
              <a:extLst>
                <a:ext uri="{FF2B5EF4-FFF2-40B4-BE49-F238E27FC236}">
                  <a16:creationId xmlns:a16="http://schemas.microsoft.com/office/drawing/2014/main" id="{9E2D9BBE-C254-B3EE-3106-6C5ED6191B05}"/>
                </a:ext>
              </a:extLst>
            </p:cNvPr>
            <p:cNvCxnSpPr>
              <a:cxnSpLocks noChangeShapeType="1"/>
              <a:stCxn id="50181" idx="2"/>
              <a:endCxn id="50197" idx="0"/>
            </p:cNvCxnSpPr>
            <p:nvPr/>
          </p:nvCxnSpPr>
          <p:spPr bwMode="auto">
            <a:xfrm rot="5400000">
              <a:off x="2424" y="1290"/>
              <a:ext cx="288" cy="48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84" name="Group 10">
            <a:extLst>
              <a:ext uri="{FF2B5EF4-FFF2-40B4-BE49-F238E27FC236}">
                <a16:creationId xmlns:a16="http://schemas.microsoft.com/office/drawing/2014/main" id="{AE82D7DE-E297-A20A-BD28-C09D2C7EB348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3032125"/>
            <a:ext cx="3162300" cy="2012950"/>
            <a:chOff x="2808" y="1386"/>
            <a:chExt cx="1992" cy="1268"/>
          </a:xfrm>
        </p:grpSpPr>
        <p:sp>
          <p:nvSpPr>
            <p:cNvPr id="50195" name="Text Box 11">
              <a:extLst>
                <a:ext uri="{FF2B5EF4-FFF2-40B4-BE49-F238E27FC236}">
                  <a16:creationId xmlns:a16="http://schemas.microsoft.com/office/drawing/2014/main" id="{9301F257-C5CD-1E54-4D88-1689EAB18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680"/>
              <a:ext cx="1200" cy="9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+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 *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E +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id</a:t>
              </a:r>
            </a:p>
          </p:txBody>
        </p:sp>
        <p:cxnSp>
          <p:nvCxnSpPr>
            <p:cNvPr id="50196" name="AutoShape 12">
              <a:extLst>
                <a:ext uri="{FF2B5EF4-FFF2-40B4-BE49-F238E27FC236}">
                  <a16:creationId xmlns:a16="http://schemas.microsoft.com/office/drawing/2014/main" id="{6001E997-DFFF-44A5-A138-04EBB931EF80}"/>
                </a:ext>
              </a:extLst>
            </p:cNvPr>
            <p:cNvCxnSpPr>
              <a:cxnSpLocks noChangeShapeType="1"/>
              <a:stCxn id="50181" idx="2"/>
              <a:endCxn id="50195" idx="0"/>
            </p:cNvCxnSpPr>
            <p:nvPr/>
          </p:nvCxnSpPr>
          <p:spPr bwMode="auto">
            <a:xfrm rot="16200000" flipH="1">
              <a:off x="3360" y="834"/>
              <a:ext cx="288" cy="1392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85" name="Group 13">
            <a:extLst>
              <a:ext uri="{FF2B5EF4-FFF2-40B4-BE49-F238E27FC236}">
                <a16:creationId xmlns:a16="http://schemas.microsoft.com/office/drawing/2014/main" id="{B15B3D5A-0DF3-468F-59A5-4CEBDC71362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029200"/>
            <a:ext cx="2247900" cy="1522413"/>
            <a:chOff x="912" y="2837"/>
            <a:chExt cx="1416" cy="959"/>
          </a:xfrm>
        </p:grpSpPr>
        <p:sp>
          <p:nvSpPr>
            <p:cNvPr id="50193" name="Text Box 14">
              <a:extLst>
                <a:ext uri="{FF2B5EF4-FFF2-40B4-BE49-F238E27FC236}">
                  <a16:creationId xmlns:a16="http://schemas.microsoft.com/office/drawing/2014/main" id="{6EA079A0-D808-0222-230F-BFBC2C275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072"/>
              <a:ext cx="1200" cy="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*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*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+ E</a:t>
              </a:r>
            </a:p>
          </p:txBody>
        </p:sp>
        <p:cxnSp>
          <p:nvCxnSpPr>
            <p:cNvPr id="50194" name="AutoShape 15">
              <a:extLst>
                <a:ext uri="{FF2B5EF4-FFF2-40B4-BE49-F238E27FC236}">
                  <a16:creationId xmlns:a16="http://schemas.microsoft.com/office/drawing/2014/main" id="{F40C3A88-A660-1FCC-D1C9-1FDDDF82AC79}"/>
                </a:ext>
              </a:extLst>
            </p:cNvPr>
            <p:cNvCxnSpPr>
              <a:cxnSpLocks noChangeShapeType="1"/>
              <a:stCxn id="50197" idx="2"/>
              <a:endCxn id="50193" idx="0"/>
            </p:cNvCxnSpPr>
            <p:nvPr/>
          </p:nvCxnSpPr>
          <p:spPr bwMode="auto">
            <a:xfrm rot="5400000">
              <a:off x="1805" y="2544"/>
              <a:ext cx="229" cy="816"/>
            </a:xfrm>
            <a:prstGeom prst="curvedConnector3">
              <a:avLst>
                <a:gd name="adj1" fmla="val 4978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86" name="Group 16">
            <a:extLst>
              <a:ext uri="{FF2B5EF4-FFF2-40B4-BE49-F238E27FC236}">
                <a16:creationId xmlns:a16="http://schemas.microsoft.com/office/drawing/2014/main" id="{EECA1A2B-9733-E191-0522-24AF1E54607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029200"/>
            <a:ext cx="1905000" cy="1446213"/>
            <a:chOff x="3984" y="2837"/>
            <a:chExt cx="1200" cy="911"/>
          </a:xfrm>
        </p:grpSpPr>
        <p:sp>
          <p:nvSpPr>
            <p:cNvPr id="50191" name="Text Box 17">
              <a:extLst>
                <a:ext uri="{FF2B5EF4-FFF2-40B4-BE49-F238E27FC236}">
                  <a16:creationId xmlns:a16="http://schemas.microsoft.com/office/drawing/2014/main" id="{6C7C09D1-BBA2-207D-CEA5-CEC12126F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24"/>
              <a:ext cx="1200" cy="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+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endParaRPr lang="en-US" altLang="zh-CN" sz="2000">
                <a:latin typeface="Comic Sans MS" panose="030F0902030302020204" pitchFamily="66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* 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</a:rPr>
                <a:t>E := E </a:t>
              </a: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</a:t>
              </a:r>
              <a:r>
                <a:rPr lang="en-US" altLang="zh-CN" sz="2000">
                  <a:latin typeface="Comic Sans MS" panose="030F0902030302020204" pitchFamily="66" charset="0"/>
                </a:rPr>
                <a:t> + E</a:t>
              </a:r>
            </a:p>
          </p:txBody>
        </p:sp>
        <p:cxnSp>
          <p:nvCxnSpPr>
            <p:cNvPr id="50192" name="AutoShape 18">
              <a:extLst>
                <a:ext uri="{FF2B5EF4-FFF2-40B4-BE49-F238E27FC236}">
                  <a16:creationId xmlns:a16="http://schemas.microsoft.com/office/drawing/2014/main" id="{A161CDAF-E89D-CA7D-9C0D-A08240F0EE30}"/>
                </a:ext>
              </a:extLst>
            </p:cNvPr>
            <p:cNvCxnSpPr>
              <a:cxnSpLocks noChangeShapeType="1"/>
              <a:stCxn id="50195" idx="2"/>
              <a:endCxn id="50191" idx="0"/>
            </p:cNvCxnSpPr>
            <p:nvPr/>
          </p:nvCxnSpPr>
          <p:spPr bwMode="auto">
            <a:xfrm rot="16200000" flipH="1">
              <a:off x="4301" y="2736"/>
              <a:ext cx="181" cy="384"/>
            </a:xfrm>
            <a:prstGeom prst="curvedConnector3">
              <a:avLst>
                <a:gd name="adj1" fmla="val 4972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4563" name="Text Box 19">
            <a:extLst>
              <a:ext uri="{FF2B5EF4-FFF2-40B4-BE49-F238E27FC236}">
                <a16:creationId xmlns:a16="http://schemas.microsoft.com/office/drawing/2014/main" id="{455F6149-40C9-7807-B27D-81015D60A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3" y="5334000"/>
            <a:ext cx="1925637" cy="8826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reduce on +</a:t>
            </a:r>
          </a:p>
          <a:p>
            <a:r>
              <a:rPr lang="en-US" altLang="zh-CN" sz="2000">
                <a:latin typeface="Verdana" panose="020B0604030504040204" pitchFamily="34" charset="0"/>
              </a:rPr>
              <a:t>shift on *</a:t>
            </a:r>
          </a:p>
        </p:txBody>
      </p:sp>
      <p:sp>
        <p:nvSpPr>
          <p:cNvPr id="50188" name="Text Box 20">
            <a:extLst>
              <a:ext uri="{FF2B5EF4-FFF2-40B4-BE49-F238E27FC236}">
                <a16:creationId xmlns:a16="http://schemas.microsoft.com/office/drawing/2014/main" id="{2C6F0B92-EF57-B4FA-D3D3-E66C3CBE6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068513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364565" name="Text Box 21">
            <a:extLst>
              <a:ext uri="{FF2B5EF4-FFF2-40B4-BE49-F238E27FC236}">
                <a16:creationId xmlns:a16="http://schemas.microsoft.com/office/drawing/2014/main" id="{707FF40D-DCDE-52C9-4D9C-00BCAEA7E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1925638" cy="8826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reduce on +</a:t>
            </a:r>
          </a:p>
          <a:p>
            <a:r>
              <a:rPr lang="en-US" altLang="zh-CN" sz="2000">
                <a:latin typeface="Verdana" panose="020B0604030504040204" pitchFamily="34" charset="0"/>
              </a:rPr>
              <a:t>reduce on *</a:t>
            </a:r>
          </a:p>
        </p:txBody>
      </p:sp>
      <p:sp>
        <p:nvSpPr>
          <p:cNvPr id="364566" name="Text Box 22">
            <a:extLst>
              <a:ext uri="{FF2B5EF4-FFF2-40B4-BE49-F238E27FC236}">
                <a16:creationId xmlns:a16="http://schemas.microsoft.com/office/drawing/2014/main" id="{1EDC0990-8CEC-FC1E-A38D-7B581286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09800"/>
            <a:ext cx="2611438" cy="11874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What if we want </a:t>
            </a:r>
          </a:p>
          <a:p>
            <a:r>
              <a:rPr lang="en-US" altLang="zh-CN" sz="2000">
                <a:latin typeface="Verdana" panose="020B0604030504040204" pitchFamily="34" charset="0"/>
              </a:rPr>
              <a:t>both + and *</a:t>
            </a:r>
          </a:p>
          <a:p>
            <a:r>
              <a:rPr lang="en-US" altLang="zh-CN" sz="2000">
                <a:latin typeface="Verdana" panose="020B0604030504040204" pitchFamily="34" charset="0"/>
              </a:rPr>
              <a:t>right-associative?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3" grpId="0" animBg="1"/>
      <p:bldP spid="364565" grpId="0" animBg="1"/>
      <p:bldP spid="36456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98C8A87-0831-3B4F-860F-40CF65BAA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Yacc Tool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71CF904-8DA4-3330-0F6F-0C2DF9B9C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/>
              <a:t> </a:t>
            </a:r>
          </a:p>
        </p:txBody>
      </p:sp>
      <p:pic>
        <p:nvPicPr>
          <p:cNvPr id="51204" name="Picture 4" descr="p636254reg">
            <a:hlinkClick r:id="rId2"/>
            <a:extLst>
              <a:ext uri="{FF2B5EF4-FFF2-40B4-BE49-F238E27FC236}">
                <a16:creationId xmlns:a16="http://schemas.microsoft.com/office/drawing/2014/main" id="{BB8423C8-903E-A517-B5E5-1D5FCBEC7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3124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5">
            <a:extLst>
              <a:ext uri="{FF2B5EF4-FFF2-40B4-BE49-F238E27FC236}">
                <a16:creationId xmlns:a16="http://schemas.microsoft.com/office/drawing/2014/main" id="{33A7A4F6-86EA-9894-FF08-5E388A98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057400"/>
            <a:ext cx="2349500" cy="1295400"/>
          </a:xfrm>
          <a:prstGeom prst="flowChartMultidocumen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 specification</a:t>
            </a:r>
          </a:p>
        </p:txBody>
      </p:sp>
      <p:sp>
        <p:nvSpPr>
          <p:cNvPr id="51206" name="AutoShape 6">
            <a:extLst>
              <a:ext uri="{FF2B5EF4-FFF2-40B4-BE49-F238E27FC236}">
                <a16:creationId xmlns:a16="http://schemas.microsoft.com/office/drawing/2014/main" id="{A4AE190F-89FA-26B8-3CC5-22CD5CD2E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02038" y="2438400"/>
            <a:ext cx="914400" cy="609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07" name="AutoShape 7">
            <a:extLst>
              <a:ext uri="{FF2B5EF4-FFF2-40B4-BE49-F238E27FC236}">
                <a16:creationId xmlns:a16="http://schemas.microsoft.com/office/drawing/2014/main" id="{634B9037-D91C-DCEF-9AB1-D8569D24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084513"/>
            <a:ext cx="2036762" cy="954087"/>
          </a:xfrm>
          <a:prstGeom prst="flowChartMultidocumen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51208" name="AutoShape 8">
            <a:extLst>
              <a:ext uri="{FF2B5EF4-FFF2-40B4-BE49-F238E27FC236}">
                <a16:creationId xmlns:a16="http://schemas.microsoft.com/office/drawing/2014/main" id="{C351F22D-F23D-D404-1BDC-F1BBE6B0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33528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050A93CC-FC60-2E69-F116-BC79F437A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4373563"/>
            <a:ext cx="1101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i="1">
                <a:solidFill>
                  <a:srgbClr val="0000FF"/>
                </a:solidFill>
                <a:latin typeface="Verdana" panose="020B0604030504040204" pitchFamily="34" charset="0"/>
              </a:rPr>
              <a:t>Yacc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BEB5BA22-0134-C8BD-A286-FCCA745B2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54675"/>
            <a:ext cx="7786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Creates a parser from a declarative specification involving a </a:t>
            </a:r>
            <a:r>
              <a:rPr lang="en-US" altLang="zh-CN" sz="2400" i="1">
                <a:latin typeface="Verdana" panose="020B0604030504040204" pitchFamily="34" charset="0"/>
              </a:rPr>
              <a:t>context-free grammar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B23386C-AEE3-7003-D8BC-E258C9AA5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Brief History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55DEDC0-C60B-E8F3-455C-609D67487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YACC stands for </a:t>
            </a:r>
            <a:r>
              <a:rPr lang="en-US" altLang="zh-CN" sz="2800">
                <a:solidFill>
                  <a:srgbClr val="0000FF"/>
                </a:solidFill>
              </a:rPr>
              <a:t>Y</a:t>
            </a:r>
            <a:r>
              <a:rPr lang="en-US" altLang="zh-CN" sz="2800"/>
              <a:t>et </a:t>
            </a:r>
            <a:r>
              <a:rPr lang="en-US" altLang="zh-CN" sz="2800">
                <a:solidFill>
                  <a:srgbClr val="0000FF"/>
                </a:solidFill>
              </a:rPr>
              <a:t>A</a:t>
            </a:r>
            <a:r>
              <a:rPr lang="en-US" altLang="zh-CN" sz="2800"/>
              <a:t>nother </a:t>
            </a:r>
            <a:r>
              <a:rPr lang="en-US" altLang="zh-CN" sz="2800">
                <a:solidFill>
                  <a:srgbClr val="0000FF"/>
                </a:solidFill>
              </a:rPr>
              <a:t>C</a:t>
            </a:r>
            <a:r>
              <a:rPr lang="en-US" altLang="zh-CN" sz="2800"/>
              <a:t>ompiler-</a:t>
            </a:r>
            <a:r>
              <a:rPr lang="en-US" altLang="zh-CN" sz="2800">
                <a:solidFill>
                  <a:srgbClr val="0000FF"/>
                </a:solidFill>
              </a:rPr>
              <a:t>C</a:t>
            </a:r>
            <a:r>
              <a:rPr lang="en-US" altLang="zh-CN" sz="2800"/>
              <a:t>ompiler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It was first developed by Steve Johnson in 1975 for Unix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One of the efforts to build compiler-compilers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There have been many later versions of YACC (e.g., GNU Bison), each offering minor improvements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Ported to many languages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YACC is now a standard tool, defined in IEEE Posix standard P1003.2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EB64AC3-71F7-0B12-C1E0-374F8DADF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Predicative Parsing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835BEFD-144E-D72A-1C57-29462D096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Grammars encode enough information on how to select productios, when input terminals are seen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simple, easy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efficient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Cons: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grammar rewriting,</a:t>
            </a:r>
            <a:r>
              <a:rPr lang="zh-CN" altLang="en-US" sz="2400"/>
              <a:t> </a:t>
            </a:r>
            <a:r>
              <a:rPr lang="en-US" altLang="zh-CN" sz="2400"/>
              <a:t>even</a:t>
            </a:r>
            <a:r>
              <a:rPr lang="zh-CN" altLang="en-US" sz="2400"/>
              <a:t> </a:t>
            </a:r>
            <a:r>
              <a:rPr lang="en-US" altLang="zh-CN" sz="2400"/>
              <a:t>for</a:t>
            </a:r>
            <a:r>
              <a:rPr lang="zh-CN" altLang="en-US" sz="2400"/>
              <a:t> </a:t>
            </a:r>
            <a:r>
              <a:rPr lang="en-US" altLang="zh-CN" sz="2400"/>
              <a:t>simple</a:t>
            </a:r>
            <a:r>
              <a:rPr lang="zh-CN" altLang="en-US" sz="2400"/>
              <a:t> </a:t>
            </a:r>
            <a:r>
              <a:rPr lang="en-US" altLang="zh-CN" sz="2400"/>
              <a:t>grammars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Not impressive enough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25FE21A-9B89-95BC-312C-11316FB2A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Yacc structure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767F9BE-E6D9-71A2-37BF-DF9527CCB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User code and Yacc decleartions:</a:t>
            </a:r>
            <a:r>
              <a:rPr lang="en-US" altLang="zh-CN" sz="2000" b="1">
                <a:latin typeface="Courier New" panose="02070309020205020404" pitchFamily="49" charset="0"/>
              </a:rPr>
              <a:t> declare values available in the rule actions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%%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Grammar rules:</a:t>
            </a:r>
            <a:r>
              <a:rPr lang="en-US" altLang="zh-CN" sz="2000" b="1">
                <a:latin typeface="Courier New" panose="02070309020205020404" pitchFamily="49" charset="0"/>
              </a:rPr>
              <a:t> parser specified by CFG rules and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associated semantic action that generate abstract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syntax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%%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User code: </a:t>
            </a:r>
            <a:r>
              <a:rPr lang="en-US" altLang="zh-CN" sz="2000" b="1">
                <a:latin typeface="Courier New" panose="02070309020205020404" pitchFamily="49" charset="0"/>
              </a:rPr>
              <a:t>other code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C6ABE4D-63DD-94B7-EE4C-9E48D98FD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09FC70D-51AB-D40F-A3D7-865C04A1B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%{ int yylex(void);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%%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%token ID NUM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%left ‘+’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%left ‘*’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%%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-&gt; s ‘;’ p    {}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           {}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ID ‘=‘ e   {}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‘+’ e    {}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‘*’ e    {}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        {}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NUM        {}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D75FC7E-532C-473F-BB23-56954A526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48BCA2-85D7-8852-B4EB-65F5F106D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Bottom-up parsing</a:t>
            </a:r>
          </a:p>
          <a:p>
            <a:pPr lvl="1" eaLnBrk="1" hangingPunct="1"/>
            <a:r>
              <a:rPr lang="en-US" altLang="zh-CN"/>
              <a:t>reverse order of rightmost derivations</a:t>
            </a:r>
          </a:p>
          <a:p>
            <a:pPr eaLnBrk="1" hangingPunct="1"/>
            <a:r>
              <a:rPr lang="en-US" altLang="zh-CN"/>
              <a:t>LR parsers are another kind of table-driven parsing algorithm</a:t>
            </a:r>
          </a:p>
          <a:p>
            <a:pPr lvl="1" eaLnBrk="1" hangingPunct="1"/>
            <a:r>
              <a:rPr lang="en-US" altLang="zh-CN"/>
              <a:t>use of stacks and parse tables</a:t>
            </a:r>
          </a:p>
          <a:p>
            <a:pPr lvl="1" eaLnBrk="1" hangingPunct="1"/>
            <a:r>
              <a:rPr lang="en-US" altLang="zh-CN"/>
              <a:t>more powerful</a:t>
            </a:r>
          </a:p>
          <a:p>
            <a:pPr lvl="1" eaLnBrk="1" hangingPunct="1"/>
            <a:r>
              <a:rPr lang="en-US" altLang="zh-CN"/>
              <a:t>yet more complex</a:t>
            </a:r>
          </a:p>
          <a:p>
            <a:pPr lvl="2" eaLnBrk="1" hangingPunct="1"/>
            <a:r>
              <a:rPr lang="en-US" altLang="zh-CN"/>
              <a:t>Bonus: tools do the hard work for you, read the YACC manual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DD28151-1B58-3897-6C11-C01C8C4E8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Today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Topic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FACD9BF-AE09-A3C0-1D0E-1499909DD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Bottom-up Parsing</a:t>
            </a:r>
          </a:p>
          <a:p>
            <a:pPr lvl="1" eaLnBrk="1" hangingPunct="1"/>
            <a:r>
              <a:rPr lang="en-US" altLang="zh-CN"/>
              <a:t>a.k.a. shift-reduce parsing, LR parsing</a:t>
            </a:r>
          </a:p>
          <a:p>
            <a:pPr eaLnBrk="1" hangingPunct="1"/>
            <a:r>
              <a:rPr lang="en-US" altLang="zh-CN"/>
              <a:t>This is the predominant algorithm used by automatic YACC-like parser generators </a:t>
            </a:r>
          </a:p>
          <a:p>
            <a:pPr lvl="1" eaLnBrk="1" hangingPunct="1"/>
            <a:r>
              <a:rPr lang="en-US" altLang="zh-CN"/>
              <a:t>YACC, bison, CUP, C#yacc,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A3D7EA2-0A1F-B7A4-A8E2-0339D5D2E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LR: History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218AFA6-5A18-0288-3DD4-FB864B982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294312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Don. Knuth, 1965, LR(k)</a:t>
            </a:r>
          </a:p>
          <a:p>
            <a:pPr eaLnBrk="1" hangingPunct="1"/>
            <a:r>
              <a:rPr lang="en-US" altLang="zh-CN" sz="2800"/>
              <a:t>ACM Turing award citation: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“For his major contributions to the analysis of algorithms and the </a:t>
            </a:r>
            <a:r>
              <a:rPr lang="en-US" altLang="zh-CN" sz="2400">
                <a:solidFill>
                  <a:srgbClr val="3333CC"/>
                </a:solidFill>
              </a:rPr>
              <a:t>design of programming languages</a:t>
            </a:r>
            <a:r>
              <a:rPr lang="en-US" altLang="zh-CN" sz="2400"/>
              <a:t>, and in... “</a:t>
            </a:r>
          </a:p>
        </p:txBody>
      </p:sp>
      <p:pic>
        <p:nvPicPr>
          <p:cNvPr id="9220" name="图片 3" descr="knuth.jpg">
            <a:extLst>
              <a:ext uri="{FF2B5EF4-FFF2-40B4-BE49-F238E27FC236}">
                <a16:creationId xmlns:a16="http://schemas.microsoft.com/office/drawing/2014/main" id="{CE60237E-8780-94D0-A794-3AAA0AFF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28800"/>
            <a:ext cx="19050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B72C51A-28C6-D6C3-D274-142223B84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Bottom-up Parsing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5CB2DA5F-B1A3-E8CE-10FA-20FA5A517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3962400" cy="3962400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2000" b="1">
                <a:latin typeface="Courier New" panose="02070309020205020404" pitchFamily="49" charset="0"/>
              </a:rPr>
              <a:t>1	S</a:t>
            </a:r>
            <a:r>
              <a:rPr lang="zh-CN" altLang="en-US" sz="2000" b="1">
                <a:latin typeface="Courier New" panose="02070309020205020404" pitchFamily="49" charset="0"/>
              </a:rPr>
              <a:t>     </a:t>
            </a:r>
            <a:r>
              <a:rPr lang="en-US" altLang="zh-CN" sz="2000" b="1">
                <a:latin typeface="Courier New" panose="02070309020205020404" pitchFamily="49" charset="0"/>
              </a:rPr>
              <a:t>:= exp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2000" b="1">
                <a:latin typeface="Courier New" panose="02070309020205020404" pitchFamily="49" charset="0"/>
              </a:rPr>
              <a:t>2	exp</a:t>
            </a:r>
            <a:r>
              <a:rPr lang="zh-CN" altLang="en-US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latin typeface="Courier New" panose="02070309020205020404" pitchFamily="49" charset="0"/>
              </a:rPr>
              <a:t>:= exp + term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2000" b="1">
                <a:latin typeface="Courier New" panose="02070309020205020404" pitchFamily="49" charset="0"/>
              </a:rPr>
              <a:t>3 exp</a:t>
            </a:r>
            <a:r>
              <a:rPr lang="zh-CN" altLang="en-US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latin typeface="Courier New" panose="02070309020205020404" pitchFamily="49" charset="0"/>
              </a:rPr>
              <a:t>:= term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2000" b="1">
                <a:latin typeface="Courier New" panose="02070309020205020404" pitchFamily="49" charset="0"/>
              </a:rPr>
              <a:t>4	term</a:t>
            </a:r>
            <a:r>
              <a:rPr lang="zh-CN" altLang="en-US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:= term * factor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2000" b="1">
                <a:latin typeface="Courier New" panose="02070309020205020404" pitchFamily="49" charset="0"/>
              </a:rPr>
              <a:t>5	term</a:t>
            </a:r>
            <a:r>
              <a:rPr lang="zh-CN" altLang="en-US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latin typeface="Courier New" panose="02070309020205020404" pitchFamily="49" charset="0"/>
              </a:rPr>
              <a:t>:= factor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2000" b="1">
                <a:latin typeface="Courier New" panose="02070309020205020404" pitchFamily="49" charset="0"/>
              </a:rPr>
              <a:t>6	factor	:= ID</a:t>
            </a:r>
          </a:p>
          <a:p>
            <a:pPr marL="0" indent="0" eaLnBrk="1" hangingPunct="1">
              <a:buFont typeface="Wingdings" pitchFamily="2" charset="0"/>
              <a:buNone/>
              <a:tabLst>
                <a:tab pos="282575" algn="l"/>
                <a:tab pos="1314450" algn="l"/>
              </a:tabLst>
            </a:pPr>
            <a:r>
              <a:rPr lang="en-US" altLang="zh-CN" sz="2000" b="1">
                <a:latin typeface="Courier New" panose="02070309020205020404" pitchFamily="49" charset="0"/>
              </a:rPr>
              <a:t>7	factor	:= INT</a:t>
            </a:r>
          </a:p>
        </p:txBody>
      </p:sp>
      <p:sp>
        <p:nvSpPr>
          <p:cNvPr id="314373" name="Text Box 5">
            <a:extLst>
              <a:ext uri="{FF2B5EF4-FFF2-40B4-BE49-F238E27FC236}">
                <a16:creationId xmlns:a16="http://schemas.microsoft.com/office/drawing/2014/main" id="{362BE380-EC6E-1F9A-E023-F09BECF2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14550"/>
            <a:ext cx="38100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latin typeface="Courier New" panose="02070309020205020404" pitchFamily="49" charset="0"/>
              </a:rPr>
              <a:t> + 3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r>
              <a:rPr lang="en-US" altLang="zh-CN" sz="2000" b="1">
                <a:latin typeface="Courier New" panose="02070309020205020404" pitchFamily="49" charset="0"/>
              </a:rPr>
              <a:t> + 3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  <a:r>
              <a:rPr lang="en-US" altLang="zh-CN" sz="2000" b="1">
                <a:latin typeface="Courier New" panose="02070309020205020404" pitchFamily="49" charset="0"/>
              </a:rPr>
              <a:t> + 3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exp</a:t>
            </a:r>
            <a:r>
              <a:rPr lang="en-US" altLang="zh-CN" sz="2000" b="1">
                <a:latin typeface="Courier New" panose="02070309020205020404" pitchFamily="49" charset="0"/>
              </a:rPr>
              <a:t> + 3 * 4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  <a:r>
              <a:rPr lang="en-US" altLang="zh-CN" sz="2000" b="1">
                <a:latin typeface="Courier New" panose="02070309020205020404" pitchFamily="49" charset="0"/>
              </a:rPr>
              <a:t> * 4</a:t>
            </a:r>
            <a:endParaRPr lang="en-US" altLang="zh-CN" sz="20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  <a:r>
              <a:rPr lang="en-US" altLang="zh-CN" sz="2000" b="1">
                <a:latin typeface="Courier New" panose="02070309020205020404" pitchFamily="49" charset="0"/>
              </a:rPr>
              <a:t> * 4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term *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factor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exp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term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exp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14374" name="Text Box 6">
            <a:extLst>
              <a:ext uri="{FF2B5EF4-FFF2-40B4-BE49-F238E27FC236}">
                <a16:creationId xmlns:a16="http://schemas.microsoft.com/office/drawing/2014/main" id="{660D1721-0E19-28DB-11E7-1EF41E1A3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3124200" cy="8223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A reverse of right-most derivation!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 build="p" autoUpdateAnimBg="0"/>
      <p:bldP spid="3143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51ECC31-C13A-14E7-FC3B-57CC89AD2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Dot notation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57140A-4681-250E-089E-1DABDE0A6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 a convenient notation, we will mark how much of the input we have consumed, by using a </a:t>
            </a:r>
            <a:r>
              <a:rPr lang="en-US" altLang="zh-CN">
                <a:solidFill>
                  <a:schemeClr val="hlink"/>
                </a:solidFill>
                <a:latin typeface="Verdana" panose="020B0604030504040204" pitchFamily="34" charset="0"/>
              </a:rPr>
              <a:t>•</a:t>
            </a:r>
            <a:r>
              <a:rPr lang="en-US" altLang="zh-CN"/>
              <a:t> symbol</a:t>
            </a:r>
          </a:p>
        </p:txBody>
      </p:sp>
      <p:sp>
        <p:nvSpPr>
          <p:cNvPr id="315396" name="Rectangle 4">
            <a:extLst>
              <a:ext uri="{FF2B5EF4-FFF2-40B4-BE49-F238E27FC236}">
                <a16:creationId xmlns:a16="http://schemas.microsoft.com/office/drawing/2014/main" id="{28B5BAD4-F059-8246-9468-3AA7E1A9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4357688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Verdana" panose="020B0604030504040204" pitchFamily="34" charset="0"/>
              </a:rPr>
              <a:t>exp + 3</a:t>
            </a:r>
            <a:r>
              <a:rPr lang="en-US" altLang="zh-CN" sz="2400" b="1" baseline="-25000">
                <a:latin typeface="Verdan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Verdana" panose="020B0604030504040204" pitchFamily="34" charset="0"/>
                <a:sym typeface="Wingdings" pitchFamily="2" charset="0"/>
              </a:rPr>
              <a:t></a:t>
            </a:r>
            <a:r>
              <a:rPr lang="en-US" altLang="zh-CN" sz="2400" b="1">
                <a:latin typeface="Verdana" panose="020B0604030504040204" pitchFamily="34" charset="0"/>
              </a:rPr>
              <a:t> * 4</a:t>
            </a:r>
            <a:endParaRPr lang="en-US" altLang="zh-CN" sz="2400" b="1" baseline="-25000">
              <a:latin typeface="Verdana" panose="020B0604030504040204" pitchFamily="34" charset="0"/>
            </a:endParaRPr>
          </a:p>
        </p:txBody>
      </p:sp>
      <p:sp>
        <p:nvSpPr>
          <p:cNvPr id="315397" name="Rectangle 5">
            <a:extLst>
              <a:ext uri="{FF2B5EF4-FFF2-40B4-BE49-F238E27FC236}">
                <a16:creationId xmlns:a16="http://schemas.microsoft.com/office/drawing/2014/main" id="{07778AA7-822E-1F68-59E8-4CDC91063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1524000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b="1">
              <a:latin typeface="Comic Sans MS" panose="030F0902030302020204" pitchFamily="66" charset="0"/>
            </a:endParaRPr>
          </a:p>
        </p:txBody>
      </p:sp>
      <p:sp>
        <p:nvSpPr>
          <p:cNvPr id="315398" name="Rectangle 6">
            <a:extLst>
              <a:ext uri="{FF2B5EF4-FFF2-40B4-BE49-F238E27FC236}">
                <a16:creationId xmlns:a16="http://schemas.microsoft.com/office/drawing/2014/main" id="{770B07D6-8AE7-0795-46B3-123011071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4932363"/>
            <a:ext cx="132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consumed</a:t>
            </a:r>
          </a:p>
        </p:txBody>
      </p:sp>
      <p:sp>
        <p:nvSpPr>
          <p:cNvPr id="315399" name="Rectangle 7">
            <a:extLst>
              <a:ext uri="{FF2B5EF4-FFF2-40B4-BE49-F238E27FC236}">
                <a16:creationId xmlns:a16="http://schemas.microsoft.com/office/drawing/2014/main" id="{3393BD3F-161C-3B3C-2932-2DE9D03FC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33888"/>
            <a:ext cx="685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400" name="Rectangle 8">
            <a:extLst>
              <a:ext uri="{FF2B5EF4-FFF2-40B4-BE49-F238E27FC236}">
                <a16:creationId xmlns:a16="http://schemas.microsoft.com/office/drawing/2014/main" id="{B238D1F6-0185-1BC7-FBA3-5EB00AFF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4932363"/>
            <a:ext cx="1941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remaining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/>
      <p:bldP spid="315397" grpId="0" animBg="1" autoUpdateAnimBg="0"/>
      <p:bldP spid="315398" grpId="0" autoUpdateAnimBg="0"/>
      <p:bldP spid="315400" grpId="0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6042</TotalTime>
  <Words>4262</Words>
  <Application>Microsoft Macintosh PowerPoint</Application>
  <PresentationFormat>全屏显示(4:3)</PresentationFormat>
  <Paragraphs>1087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Tahoma</vt:lpstr>
      <vt:lpstr>宋体</vt:lpstr>
      <vt:lpstr>Arial</vt:lpstr>
      <vt:lpstr>Wingdings</vt:lpstr>
      <vt:lpstr>Verdana</vt:lpstr>
      <vt:lpstr>Courier New</vt:lpstr>
      <vt:lpstr>Comic Sans MS</vt:lpstr>
      <vt:lpstr>Symbol</vt:lpstr>
      <vt:lpstr>Wingdings 2</vt:lpstr>
      <vt:lpstr>Blends</vt:lpstr>
      <vt:lpstr>LR Parsing</vt:lpstr>
      <vt:lpstr>Front End</vt:lpstr>
      <vt:lpstr>Parsing</vt:lpstr>
      <vt:lpstr>Conceptually</vt:lpstr>
      <vt:lpstr>Predicative Parsing</vt:lpstr>
      <vt:lpstr>Today’s Topic</vt:lpstr>
      <vt:lpstr>LR: History</vt:lpstr>
      <vt:lpstr>Bottom-up Parsing</vt:lpstr>
      <vt:lpstr>Dot notation</vt:lpstr>
      <vt:lpstr>Bottom-up Parsing</vt:lpstr>
      <vt:lpstr>Another View</vt:lpstr>
      <vt:lpstr>Producing a rightmost derivation in reverse</vt:lpstr>
      <vt:lpstr>Yet Another View</vt:lpstr>
      <vt:lpstr>Yet Another View</vt:lpstr>
      <vt:lpstr>A shift-reduce parser</vt:lpstr>
      <vt:lpstr>Table-driven LR(k) parsers</vt:lpstr>
      <vt:lpstr>An LR parser</vt:lpstr>
      <vt:lpstr>Generating LR parsers</vt:lpstr>
      <vt:lpstr>Item</vt:lpstr>
      <vt:lpstr>What these items mean?</vt:lpstr>
      <vt:lpstr>LR(0) Items</vt:lpstr>
      <vt:lpstr>LR(0) Items</vt:lpstr>
      <vt:lpstr>Another Example</vt:lpstr>
      <vt:lpstr>Another Example: LR(0) table</vt:lpstr>
      <vt:lpstr>LR(0) table construction</vt:lpstr>
      <vt:lpstr>LR(0) table construction, cont’d</vt:lpstr>
      <vt:lpstr>Problems with LR(0)</vt:lpstr>
      <vt:lpstr>The 1st kind problem</vt:lpstr>
      <vt:lpstr>The 2nd kind problem</vt:lpstr>
      <vt:lpstr>LR(0) Parse Table</vt:lpstr>
      <vt:lpstr>SLR table construction</vt:lpstr>
      <vt:lpstr>Follow set</vt:lpstr>
      <vt:lpstr>LR(0) Table with Follow</vt:lpstr>
      <vt:lpstr>Problems with SLR</vt:lpstr>
      <vt:lpstr>Problems with SLR</vt:lpstr>
      <vt:lpstr>Problems with SLR</vt:lpstr>
      <vt:lpstr>LR(1) Items</vt:lpstr>
      <vt:lpstr>LR(1) table construction</vt:lpstr>
      <vt:lpstr>LR(1) Items (part)</vt:lpstr>
      <vt:lpstr>PowerPoint 演示文稿</vt:lpstr>
      <vt:lpstr>PowerPoint 演示文稿</vt:lpstr>
      <vt:lpstr>PowerPoint 演示文稿</vt:lpstr>
      <vt:lpstr>LALR Construction</vt:lpstr>
      <vt:lpstr>PowerPoint 演示文稿</vt:lpstr>
      <vt:lpstr>Ambiguous Grammars</vt:lpstr>
      <vt:lpstr>Precedence</vt:lpstr>
      <vt:lpstr>Precedence</vt:lpstr>
      <vt:lpstr>Yacc Tool</vt:lpstr>
      <vt:lpstr>Brief History</vt:lpstr>
      <vt:lpstr>Yacc structure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Parsing, part II</dc:title>
  <dc:creator>Baojian Hua</dc:creator>
  <cp:lastModifiedBy>Microsoft Office User</cp:lastModifiedBy>
  <cp:revision>3844</cp:revision>
  <cp:lastPrinted>1601-01-01T00:00:00Z</cp:lastPrinted>
  <dcterms:created xsi:type="dcterms:W3CDTF">1601-01-01T00:00:00Z</dcterms:created>
  <dcterms:modified xsi:type="dcterms:W3CDTF">2024-03-14T02:09:26Z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