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355" r:id="rId3"/>
    <p:sldId id="428" r:id="rId4"/>
    <p:sldId id="453" r:id="rId5"/>
    <p:sldId id="439" r:id="rId6"/>
    <p:sldId id="463" r:id="rId7"/>
    <p:sldId id="440" r:id="rId8"/>
    <p:sldId id="442" r:id="rId9"/>
    <p:sldId id="441" r:id="rId10"/>
    <p:sldId id="431" r:id="rId11"/>
    <p:sldId id="443" r:id="rId12"/>
    <p:sldId id="444" r:id="rId13"/>
    <p:sldId id="423" r:id="rId14"/>
    <p:sldId id="412" r:id="rId15"/>
    <p:sldId id="446" r:id="rId16"/>
    <p:sldId id="413" r:id="rId17"/>
    <p:sldId id="414" r:id="rId18"/>
    <p:sldId id="447" r:id="rId19"/>
    <p:sldId id="421" r:id="rId20"/>
    <p:sldId id="398" r:id="rId21"/>
    <p:sldId id="464" r:id="rId22"/>
    <p:sldId id="448" r:id="rId23"/>
    <p:sldId id="449" r:id="rId24"/>
    <p:sldId id="436" r:id="rId25"/>
    <p:sldId id="450" r:id="rId26"/>
    <p:sldId id="451" r:id="rId27"/>
    <p:sldId id="452" r:id="rId28"/>
    <p:sldId id="454" r:id="rId29"/>
    <p:sldId id="455" r:id="rId30"/>
    <p:sldId id="466" r:id="rId31"/>
    <p:sldId id="46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342" r:id="rId4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>
      <p:cViewPr varScale="1">
        <p:scale>
          <a:sx n="121" d="100"/>
          <a:sy n="121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3B348-9C03-6089-8344-4A07456C74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5A0A5B-81F4-C5E3-678A-E17DB15BA0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34345E0-25E9-330F-0C4A-5F9E1F644F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7372A66-7087-ED1B-F38A-4BCA4B6D94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1DFF52F-C88B-F34A-93D6-0E3B5DDC06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D752C3E-D38F-DB64-7AC4-523C5E2351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8046AAA-B7F1-889B-A9D3-2DE3EF9D1E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747344CE-EA92-DB37-59B7-542ADC17E77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1F755957-D9C3-0830-2F4F-58D7CDBBC2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26DABDA9-EE56-5201-AD1C-A15B44725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1428AFD7-3FA5-97FA-A687-AC30C35F9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4119065-2B34-0B48-A63B-E2EE323ED1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EACC883-643E-19E6-3BD3-0C3A78DF45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F957E9-BB5E-3643-9678-297E60ACDBC8}" type="slidenum">
              <a:rPr lang="en-US" altLang="zh-CN"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B0C820C-F981-4489-0BC6-3DEF07169D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EDC5406-8CAF-9556-6EDA-335D93B2A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374EACE-6077-E06F-436F-DCEB89C66A7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9CA5C43A-0CD0-A768-F8A1-0864F6D45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C303F57E-6794-F6ED-AA33-A44D7219A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0F42DA4B-C919-338B-0B44-0B4351254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25DE6CE5-11A8-FC07-5522-42FC2789D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87F00F-60E4-01CD-73E3-C56F012E5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49BF92-3FFD-D355-DF01-0CB55E118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471C6496-1272-BF5B-7B6B-50525CC9C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B86EF3AA-582C-A5EC-1FF4-730971041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0BF1EEE-F414-2DEE-8D74-C91364DBEE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996E600B-EA75-2160-1C57-C391671681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6A22C0C-4C63-CBC5-EF2B-28F4BA3EF2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7CFB69D-4E19-157C-03FF-0DCE74B96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A951444-C3BD-7941-9F79-730C1A7EAE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21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6C03C8-2110-763A-3BD8-07B3B9251C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25FBDFB-C5CB-4409-7562-4F434EE5D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F3468F-6746-0C2B-F550-31777EC520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9922C-AD99-C542-953C-788F834375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3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0BB2DC5-F500-C753-DA09-C1AB89B6EE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74666EB-542B-E2AF-F940-7084B12288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CE54EB-2E19-1DAD-B997-82FDD0E591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1625D-91EF-5941-B129-7CFC87DB7D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14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C61589D-F8F7-7E7C-3F00-DBE0D3FA3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F7D60AF-C94D-5253-C679-4E7813A73E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0EFA119-7871-6F58-B57F-381FA3FEC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5CA24-76F7-604F-B1FB-7F2F7A4A3C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2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6751066-C080-8A1A-F949-A05F1D2F8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3976C5C-C1E7-7BFC-574F-5418290EF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C81A3F6-5803-A5BF-5EA7-D2950F3C4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D6899-05F0-444D-8B15-8BD9552B72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99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B8E3A0C-7E13-B146-BE82-EDE4E7F74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BB7717B-7BF4-674B-63D8-D2A5CF269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847D9EF-E3B1-BC34-028E-1DE8AF673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7E03E-A57A-F44A-AF4F-AE88FB500A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114814E-0746-1016-FBEB-42C46091B0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0A45956-DBC9-BFC0-EAA2-FD35874C99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25E41C7-CBC6-8E46-50DD-FBCDEA8C81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6312F-6635-6F44-BD7F-ED91E6F42A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63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CD6FB36-4AEA-5A73-53B6-3745BB828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A5CF56F-8442-CD33-C76A-71CD9663E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154C066-2A4E-BA57-8F11-0304F4B08D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C324A-06AE-0F46-94C2-9040579943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97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AF89EB2-BFB9-A6BA-97F6-588893F8DA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646A3D1-37BC-4B5F-9271-0286C1F8D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DDCB47D-B5FF-8317-6DE2-BC85068995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E5124-E13E-3E40-9004-A632984F24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96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AFA06DF-885E-0EBA-F166-F727DA618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4C7A24B-69FD-3D75-0400-FFC8BA2EE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64ABD42-3B13-39EF-3B65-195CD89841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82A4A-1662-2E46-BD4E-E708DF9768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3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DBEE221-3C01-EDE5-501B-3B7C761795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1A9B51D-709F-B317-EE9E-8DF586C44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3D9209D-FBEE-23AF-2D71-F1A4D79F8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FDA93-C678-1242-B72A-8E09E9F7D9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51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B682C46-1861-251F-15A0-5C5BFFAC3B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002F51D-1DF8-141B-3D92-BE3094D7B7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32D4CF4-5E1F-615D-39EB-5E68642DB1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F0436A4-4590-C999-F748-65F3A83249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04C7336-594B-C26B-060D-53ABE21B6C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9CBE1A4-AA21-C833-6E8A-D03D5B9E03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37FBEED-492D-C44B-ED10-F6D962B104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FCE7AEF-2568-F428-2C7B-E880EAC38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DCB84B0-3B6A-34DB-8F32-718B3754C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93918B0C-6F74-D21D-8926-78FA44D051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34669403-EF01-DB67-DF7A-D09ABC953E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5781A41B-1020-1806-C1BC-9AD6D9CEF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FE58C8-825B-3141-B19C-3692EBFB42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2345D68-E78C-B95D-D961-718EB8533B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Semantic Analysis: Polymorphism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85EBDC7-C9B9-6853-1EE1-2398A2F6F0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17C8B5B-BFDA-C165-BD69-61084153F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checking involves type-level compuations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1A5691D-E2EB-7FD0-2B78-0B8B524B2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323691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C-- 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&lt;X&gt;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X f(X a){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g(int b){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b;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&gt;(33);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&gt;(true);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int-&gt;int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&gt;(g);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2F13D-66C6-0A3A-9276-CE42B755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#1: typing the func f: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f: &lt;X&gt;.X-&gt;X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check type equivalence: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&lt;X&gt;.X-&gt;X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)&lt;int&gt;      ≡ int-&gt;int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&lt;X&gt;.X-&gt;X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)&lt;bool&gt;     ≡ bool-&gt;bool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&lt;X&gt;.X-&gt;X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)&lt;int-&gt;int&gt; ≡ (int-&gt;int)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                      -&gt;(int-&gt;int)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ABC72E-DB81-65EE-0AC1-D2CAEFB1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00600"/>
            <a:ext cx="259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Non-trivial notion of type equivalence!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CFBACC-7060-0D8D-FB98-6120EBD16348}"/>
              </a:ext>
            </a:extLst>
          </p:cNvPr>
          <p:cNvCxnSpPr/>
          <p:nvPr/>
        </p:nvCxnSpPr>
        <p:spPr>
          <a:xfrm flipV="1">
            <a:off x="6096000" y="42672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885D6D-8906-23FE-610B-95BE7F87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38800"/>
            <a:ext cx="5410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latin typeface="Courier New" pitchFamily="49" charset="0"/>
              </a:rPr>
              <a:t>// We define a substitution:</a:t>
            </a:r>
          </a:p>
          <a:p>
            <a:pPr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&lt;X&gt;.X-&gt;X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)&lt;int&gt;</a:t>
            </a:r>
          </a:p>
          <a:p>
            <a:pPr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= 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X-&gt;X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)[X-&gt;int]</a:t>
            </a:r>
          </a:p>
          <a:p>
            <a:pPr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=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int-&gt;int</a:t>
            </a:r>
            <a:endParaRPr lang="zh-CN" altLang="en-US" sz="2000" b="1" kern="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D9D1B40-2E7A-2C72-02D8-81CD1E1B0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Substitution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AA847D6-E897-F867-43EA-F0868147E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686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Define </a:t>
            </a:r>
            <a:r>
              <a:rPr lang="el-GR" altLang="zh-CN" sz="2000" b="1"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latin typeface="Courier New" panose="02070309020205020404" pitchFamily="49" charset="0"/>
              </a:rPr>
              <a:t> to be a mapping: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= [X1-&gt;T1, ..., Xn-&gt;Tn]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where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Xi</a:t>
            </a:r>
            <a:r>
              <a:rPr lang="en-US" altLang="zh-CN" sz="2000" b="1">
                <a:latin typeface="Courier New" panose="02070309020205020404" pitchFamily="49" charset="0"/>
              </a:rPr>
              <a:t> are type vars,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Ti</a:t>
            </a:r>
            <a:r>
              <a:rPr lang="en-US" altLang="zh-CN" sz="2000" b="1">
                <a:latin typeface="Courier New" panose="02070309020205020404" pitchFamily="49" charset="0"/>
              </a:rPr>
              <a:t> are types, we define the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substitution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latin typeface="Courier New" panose="02070309020205020404" pitchFamily="49" charset="0"/>
              </a:rPr>
              <a:t>, by induction on type T: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= T’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With rules: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= int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bool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= bool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(T1-&gt;T2)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= (T1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 -&gt; (T2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= { T’    if x-&gt;T’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ϵ 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{ X     otherwise.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(&lt;X&gt;.T)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= &lt;X&gt;.(T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((&lt;X&gt;.T1)&lt;T2&gt;)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= (T1[X-&gt;T2])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σ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F1EBD47-D070-A789-6520-E5DBF171A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equivalence: </a:t>
            </a:r>
            <a:r>
              <a:rPr lang="en-US" altLang="zh-CN" b="1">
                <a:latin typeface="Courier New" panose="02070309020205020404" pitchFamily="49" charset="0"/>
              </a:rPr>
              <a:t>≡</a:t>
            </a:r>
            <a:endParaRPr lang="en-US" altLang="zh-CN"/>
          </a:p>
        </p:txBody>
      </p:sp>
      <p:sp>
        <p:nvSpPr>
          <p:cNvPr id="14339" name="Line 4">
            <a:extLst>
              <a:ext uri="{FF2B5EF4-FFF2-40B4-BE49-F238E27FC236}">
                <a16:creationId xmlns:a16="http://schemas.microsoft.com/office/drawing/2014/main" id="{12546D96-D43E-AAE5-05DA-FFEBF407C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9800"/>
            <a:ext cx="3063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888DE889-3783-8A51-60CB-BD5BE7007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301875"/>
            <a:ext cx="157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int </a:t>
            </a:r>
            <a:r>
              <a:rPr lang="en-US" altLang="zh-CN" sz="2000" b="1" kern="0" dirty="0">
                <a:latin typeface="Courier New" pitchFamily="49" charset="0"/>
              </a:rPr>
              <a:t>≡ int</a:t>
            </a:r>
            <a:endParaRPr lang="en-US" altLang="zh-CN" sz="20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14341" name="Line 8">
            <a:extLst>
              <a:ext uri="{FF2B5EF4-FFF2-40B4-BE49-F238E27FC236}">
                <a16:creationId xmlns:a16="http://schemas.microsoft.com/office/drawing/2014/main" id="{323C439F-4E38-B966-BD7C-EF6913444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09800"/>
            <a:ext cx="282575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Text Box 10">
            <a:extLst>
              <a:ext uri="{FF2B5EF4-FFF2-40B4-BE49-F238E27FC236}">
                <a16:creationId xmlns:a16="http://schemas.microsoft.com/office/drawing/2014/main" id="{BF7C692C-5758-7BD6-75B1-B5EFC1035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2292350"/>
            <a:ext cx="170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bool </a:t>
            </a:r>
            <a:r>
              <a:rPr lang="en-US" altLang="zh-CN" b="1" kern="0" dirty="0">
                <a:latin typeface="Courier New" pitchFamily="49" charset="0"/>
              </a:rPr>
              <a:t>≡ bool</a:t>
            </a:r>
            <a:endParaRPr lang="en-US" altLang="zh-CN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14343" name="Line 11">
            <a:extLst>
              <a:ext uri="{FF2B5EF4-FFF2-40B4-BE49-F238E27FC236}">
                <a16:creationId xmlns:a16="http://schemas.microsoft.com/office/drawing/2014/main" id="{BFA45A0B-D035-1AB8-E0B7-58B7141CD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2484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Text Box 12">
            <a:extLst>
              <a:ext uri="{FF2B5EF4-FFF2-40B4-BE49-F238E27FC236}">
                <a16:creationId xmlns:a16="http://schemas.microsoft.com/office/drawing/2014/main" id="{C4BE8111-237E-9F89-9784-4A2D882D1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715000"/>
            <a:ext cx="1878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T[X-&gt;S] </a:t>
            </a:r>
            <a:r>
              <a:rPr lang="en-US" altLang="zh-CN" sz="2000" b="1" kern="0" dirty="0">
                <a:latin typeface="Courier New" pitchFamily="49" charset="0"/>
              </a:rPr>
              <a:t>≡ U</a:t>
            </a:r>
            <a:endParaRPr lang="en-US" altLang="zh-CN" sz="20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15370" name="Text Box 13">
            <a:extLst>
              <a:ext uri="{FF2B5EF4-FFF2-40B4-BE49-F238E27FC236}">
                <a16:creationId xmlns:a16="http://schemas.microsoft.com/office/drawing/2014/main" id="{751D4886-B199-0A16-1E80-C1D25C3B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305550"/>
            <a:ext cx="2338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(&lt;X&gt;.T)&lt;S&gt; </a:t>
            </a:r>
            <a:r>
              <a:rPr lang="en-US" altLang="zh-CN" sz="2000" b="1" kern="0" dirty="0">
                <a:latin typeface="Courier New" pitchFamily="49" charset="0"/>
              </a:rPr>
              <a:t>≡ U</a:t>
            </a:r>
            <a:endParaRPr lang="en-US" altLang="zh-CN" sz="20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14346" name="Line 15">
            <a:extLst>
              <a:ext uri="{FF2B5EF4-FFF2-40B4-BE49-F238E27FC236}">
                <a16:creationId xmlns:a16="http://schemas.microsoft.com/office/drawing/2014/main" id="{A15B927E-0BCB-428B-4C06-F58F7697F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9530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6">
            <a:extLst>
              <a:ext uri="{FF2B5EF4-FFF2-40B4-BE49-F238E27FC236}">
                <a16:creationId xmlns:a16="http://schemas.microsoft.com/office/drawing/2014/main" id="{B0DDC525-1CA1-6D7C-2574-932D2C7D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4419600"/>
            <a:ext cx="2185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T1 </a:t>
            </a:r>
            <a:r>
              <a:rPr lang="en-US" altLang="zh-CN" sz="2000" b="1" kern="0" dirty="0">
                <a:latin typeface="Courier New" pitchFamily="49" charset="0"/>
              </a:rPr>
              <a:t>≡ T2[Y-&gt;X]</a:t>
            </a:r>
          </a:p>
        </p:txBody>
      </p:sp>
      <p:sp>
        <p:nvSpPr>
          <p:cNvPr id="15374" name="Text Box 17">
            <a:extLst>
              <a:ext uri="{FF2B5EF4-FFF2-40B4-BE49-F238E27FC236}">
                <a16:creationId xmlns:a16="http://schemas.microsoft.com/office/drawing/2014/main" id="{000D3AAF-130B-AEFE-9D90-75621C29C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53000"/>
            <a:ext cx="2492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&lt;X&gt;.T1 </a:t>
            </a:r>
            <a:r>
              <a:rPr lang="en-US" altLang="zh-CN" sz="2000" b="1" kern="0" dirty="0">
                <a:latin typeface="Courier New" pitchFamily="49" charset="0"/>
              </a:rPr>
              <a:t>≡ &lt;Y&gt;.T2</a:t>
            </a:r>
            <a:endParaRPr lang="en-US" altLang="zh-CN" sz="20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14349" name="Line 19">
            <a:extLst>
              <a:ext uri="{FF2B5EF4-FFF2-40B4-BE49-F238E27FC236}">
                <a16:creationId xmlns:a16="http://schemas.microsoft.com/office/drawing/2014/main" id="{6CD1F449-A39E-5C42-E356-F981CE8A7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473450"/>
            <a:ext cx="3505200" cy="31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Text Box 20">
            <a:extLst>
              <a:ext uri="{FF2B5EF4-FFF2-40B4-BE49-F238E27FC236}">
                <a16:creationId xmlns:a16="http://schemas.microsoft.com/office/drawing/2014/main" id="{3C4E26E7-945E-8393-BA29-3A6FE8688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565525"/>
            <a:ext cx="2252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T1-&gt;T2 </a:t>
            </a:r>
            <a:r>
              <a:rPr lang="en-US" altLang="zh-CN" b="1" kern="0" dirty="0">
                <a:latin typeface="Courier New" pitchFamily="49" charset="0"/>
              </a:rPr>
              <a:t>≡ T3-&gt;T4</a:t>
            </a:r>
            <a:endParaRPr lang="en-US" altLang="zh-CN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14351" name="Line 21">
            <a:extLst>
              <a:ext uri="{FF2B5EF4-FFF2-40B4-BE49-F238E27FC236}">
                <a16:creationId xmlns:a16="http://schemas.microsoft.com/office/drawing/2014/main" id="{63C058F9-AB00-8426-C243-10A90416C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5052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Text Box 22">
            <a:extLst>
              <a:ext uri="{FF2B5EF4-FFF2-40B4-BE49-F238E27FC236}">
                <a16:creationId xmlns:a16="http://schemas.microsoft.com/office/drawing/2014/main" id="{ED761400-B8B6-5684-3229-3253ED704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581400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X </a:t>
            </a:r>
            <a:r>
              <a:rPr lang="en-US" altLang="zh-CN" sz="2000" b="1" kern="0" dirty="0">
                <a:latin typeface="Courier New" pitchFamily="49" charset="0"/>
              </a:rPr>
              <a:t>≡ X</a:t>
            </a:r>
            <a:endParaRPr lang="en-US" altLang="zh-CN" sz="20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A678EAF0-AE1B-F3C3-CAAE-02D40FBA8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05150"/>
            <a:ext cx="1262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T1 </a:t>
            </a:r>
            <a:r>
              <a:rPr lang="en-US" altLang="zh-CN" sz="2000" b="1" kern="0" dirty="0">
                <a:latin typeface="Courier New" pitchFamily="49" charset="0"/>
              </a:rPr>
              <a:t>≡ T3</a:t>
            </a:r>
            <a:endParaRPr lang="en-US" altLang="zh-CN" sz="20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96DD8E5F-4B7D-7E10-41D3-751F9CAC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3105150"/>
            <a:ext cx="1262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T2 </a:t>
            </a:r>
            <a:r>
              <a:rPr lang="en-US" altLang="zh-CN" sz="2000" b="1" kern="0" dirty="0">
                <a:latin typeface="Courier New" pitchFamily="49" charset="0"/>
              </a:rPr>
              <a:t>≡ T4</a:t>
            </a:r>
            <a:endParaRPr lang="en-US" altLang="zh-CN" sz="20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14355" name="Line 11">
            <a:extLst>
              <a:ext uri="{FF2B5EF4-FFF2-40B4-BE49-F238E27FC236}">
                <a16:creationId xmlns:a16="http://schemas.microsoft.com/office/drawing/2014/main" id="{0718FFD6-9320-AE7F-0F89-C09688850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62484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5CE54BB3-4BAC-A360-4AAE-66E30D2B0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715000"/>
            <a:ext cx="1878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U </a:t>
            </a:r>
            <a:r>
              <a:rPr lang="en-US" altLang="zh-CN" sz="2000" b="1" kern="0" dirty="0">
                <a:latin typeface="Courier New" pitchFamily="49" charset="0"/>
              </a:rPr>
              <a:t>≡ </a:t>
            </a:r>
            <a:r>
              <a:rPr lang="en-US" altLang="zh-CN" sz="2000" b="1" dirty="0">
                <a:latin typeface="Courier New" pitchFamily="49" charset="0"/>
                <a:cs typeface="Arial" charset="0"/>
              </a:rPr>
              <a:t>T[X-&gt;S]</a:t>
            </a: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B0472D9F-8EAD-337C-F7D6-B6980101B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305550"/>
            <a:ext cx="2338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latin typeface="Courier New" pitchFamily="49" charset="0"/>
              </a:rPr>
              <a:t>U ≡ </a:t>
            </a:r>
            <a:r>
              <a:rPr lang="en-US" altLang="zh-CN" sz="2000" b="1" dirty="0">
                <a:latin typeface="Courier New" pitchFamily="49" charset="0"/>
                <a:cs typeface="Arial" charset="0"/>
              </a:rPr>
              <a:t>(&lt;X&gt;.T)&lt;S&gt;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ADC1CCD-C470-59FE-BF64-D1F1AE72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System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5036FE6-AFE8-801E-8634-EAE022592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∑ </a:t>
            </a:r>
            <a:r>
              <a:rPr lang="en-US" altLang="zh-CN"/>
              <a:t>as before, but with type abstraction:</a:t>
            </a:r>
          </a:p>
          <a:p>
            <a:pPr lvl="1" eaLnBrk="1" hangingPunct="1"/>
            <a:r>
              <a:rPr lang="en-US" altLang="zh-CN" b="1">
                <a:solidFill>
                  <a:srgbClr val="3333CC"/>
                </a:solidFill>
              </a:rPr>
              <a:t>∑</a:t>
            </a:r>
            <a:r>
              <a:rPr lang="en-US" altLang="zh-CN">
                <a:solidFill>
                  <a:srgbClr val="3333CC"/>
                </a:solidFill>
              </a:rPr>
              <a:t>=x1 T1; x2 T2; x3 T3; </a:t>
            </a:r>
            <a:r>
              <a:rPr lang="en-US" altLang="zh-CN">
                <a:solidFill>
                  <a:srgbClr val="3333CC"/>
                </a:solidFill>
                <a:latin typeface="Arial" panose="020B0604020202020204" pitchFamily="34" charset="0"/>
              </a:rPr>
              <a:t>…</a:t>
            </a:r>
            <a:endParaRPr lang="en-US" altLang="zh-CN">
              <a:solidFill>
                <a:srgbClr val="3333CC"/>
              </a:solidFill>
            </a:endParaRPr>
          </a:p>
          <a:p>
            <a:pPr lvl="2" eaLnBrk="1" hangingPunct="1"/>
            <a:r>
              <a:rPr lang="en-US" altLang="zh-CN"/>
              <a:t>a list of (T id) tuples</a:t>
            </a:r>
          </a:p>
          <a:p>
            <a:pPr lvl="2" eaLnBrk="1" hangingPunct="1"/>
            <a:r>
              <a:rPr lang="en-US" altLang="zh-CN"/>
              <a:t>may be empty</a:t>
            </a:r>
          </a:p>
          <a:p>
            <a:pPr eaLnBrk="1" hangingPunct="1"/>
            <a:r>
              <a:rPr lang="en-US" altLang="zh-CN"/>
              <a:t>Each typing rule takes the form: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8325F403-85C6-5024-F363-9F767BB3B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257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A6357ADC-B55B-F106-D99D-6ED9DC465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24400"/>
            <a:ext cx="182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P1: T1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BD0BDFD8-455F-45A5-5B3F-C0B36ED6E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327650"/>
            <a:ext cx="150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C: 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BF9BE2DA-598D-1E77-E36F-82349E10E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4724400"/>
            <a:ext cx="182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Pn: Tn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147827CE-480E-AAF8-DF00-6A5851664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</a:rPr>
              <a:t>...…</a:t>
            </a:r>
            <a:endParaRPr lang="en-US" altLang="zh-CN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3A87A-D703-B1D7-6066-D2D91FE88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708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But with type equivalence checking.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16EEEA-A4AB-A0F6-3D28-2FC91AB14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Typing: expression</a:t>
            </a: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9D9EF8A8-CB50-2854-EF6D-51B045365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9800"/>
            <a:ext cx="3063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06B70E07-7E5E-687C-980C-1DEE4E8D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301875"/>
            <a:ext cx="210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Euclid Extra" pitchFamily="18" charset="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num: int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6389" name="Line 8">
            <a:extLst>
              <a:ext uri="{FF2B5EF4-FFF2-40B4-BE49-F238E27FC236}">
                <a16:creationId xmlns:a16="http://schemas.microsoft.com/office/drawing/2014/main" id="{6E0F6382-7F2A-0633-A8F3-D055B2DCF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282575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9">
            <a:extLst>
              <a:ext uri="{FF2B5EF4-FFF2-40B4-BE49-F238E27FC236}">
                <a16:creationId xmlns:a16="http://schemas.microsoft.com/office/drawing/2014/main" id="{B27C4B9D-BC25-5AC9-D670-BEA04D1F6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1828800"/>
            <a:ext cx="1504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id T </a:t>
            </a:r>
            <a:r>
              <a:rPr lang="en-US" altLang="zh-CN" sz="2000" b="1">
                <a:latin typeface="宋体" panose="02010600030101010101" pitchFamily="2" charset="-122"/>
                <a:cs typeface="Arial" panose="020B0604020202020204" pitchFamily="34" charset="0"/>
              </a:rPr>
              <a:t>∈ </a:t>
            </a:r>
            <a:r>
              <a:rPr lang="en-US" altLang="zh-CN" b="1"/>
              <a:t>∑</a:t>
            </a:r>
          </a:p>
        </p:txBody>
      </p:sp>
      <p:sp>
        <p:nvSpPr>
          <p:cNvPr id="16391" name="Text Box 10">
            <a:extLst>
              <a:ext uri="{FF2B5EF4-FFF2-40B4-BE49-F238E27FC236}">
                <a16:creationId xmlns:a16="http://schemas.microsoft.com/office/drawing/2014/main" id="{784C1787-2B00-C9A3-9327-A64079AA4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2444750"/>
            <a:ext cx="1643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id: 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6392" name="Line 11">
            <a:extLst>
              <a:ext uri="{FF2B5EF4-FFF2-40B4-BE49-F238E27FC236}">
                <a16:creationId xmlns:a16="http://schemas.microsoft.com/office/drawing/2014/main" id="{4AE5048D-8512-86D9-058B-393BA63D9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2484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Text Box 12">
            <a:extLst>
              <a:ext uri="{FF2B5EF4-FFF2-40B4-BE49-F238E27FC236}">
                <a16:creationId xmlns:a16="http://schemas.microsoft.com/office/drawing/2014/main" id="{13EFF63B-678F-D9C7-1271-1DE2C41B5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30875"/>
            <a:ext cx="182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E1: T1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6394" name="Text Box 13">
            <a:extLst>
              <a:ext uri="{FF2B5EF4-FFF2-40B4-BE49-F238E27FC236}">
                <a16:creationId xmlns:a16="http://schemas.microsoft.com/office/drawing/2014/main" id="{48E170C1-52CA-D2AA-A4CD-8390C563F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05550"/>
            <a:ext cx="289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E1&amp;&amp;E2: bool</a:t>
            </a:r>
          </a:p>
        </p:txBody>
      </p:sp>
      <p:sp>
        <p:nvSpPr>
          <p:cNvPr id="16395" name="Text Box 14">
            <a:extLst>
              <a:ext uri="{FF2B5EF4-FFF2-40B4-BE49-F238E27FC236}">
                <a16:creationId xmlns:a16="http://schemas.microsoft.com/office/drawing/2014/main" id="{23A9EFD2-7BBC-A9FB-23EC-748B45E61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15000"/>
            <a:ext cx="182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T2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6396" name="Line 15">
            <a:extLst>
              <a:ext uri="{FF2B5EF4-FFF2-40B4-BE49-F238E27FC236}">
                <a16:creationId xmlns:a16="http://schemas.microsoft.com/office/drawing/2014/main" id="{543D7A31-8029-784A-1C78-E762AB9AA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Text Box 16">
            <a:extLst>
              <a:ext uri="{FF2B5EF4-FFF2-40B4-BE49-F238E27FC236}">
                <a16:creationId xmlns:a16="http://schemas.microsoft.com/office/drawing/2014/main" id="{C176287B-1C86-F5AF-6FF9-9D7E69C6D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19600"/>
            <a:ext cx="182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E1: T1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6398" name="Text Box 17">
            <a:extLst>
              <a:ext uri="{FF2B5EF4-FFF2-40B4-BE49-F238E27FC236}">
                <a16:creationId xmlns:a16="http://schemas.microsoft.com/office/drawing/2014/main" id="{EC799A0C-B080-C81F-758A-1061F6A6B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2586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E1+E2: int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6399" name="Text Box 18">
            <a:extLst>
              <a:ext uri="{FF2B5EF4-FFF2-40B4-BE49-F238E27FC236}">
                <a16:creationId xmlns:a16="http://schemas.microsoft.com/office/drawing/2014/main" id="{3B68A067-2616-1F46-4AD7-3AA5DC0FA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196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T2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6400" name="Line 19">
            <a:extLst>
              <a:ext uri="{FF2B5EF4-FFF2-40B4-BE49-F238E27FC236}">
                <a16:creationId xmlns:a16="http://schemas.microsoft.com/office/drawing/2014/main" id="{F315FC7C-ECFA-FE00-4886-50AF83CA9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473450"/>
            <a:ext cx="3505200" cy="31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Text Box 20">
            <a:extLst>
              <a:ext uri="{FF2B5EF4-FFF2-40B4-BE49-F238E27FC236}">
                <a16:creationId xmlns:a16="http://schemas.microsoft.com/office/drawing/2014/main" id="{625077D4-EEA0-38A8-1D3D-C6398CDC5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3565525"/>
            <a:ext cx="241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Euclid Extra" pitchFamily="18" charset="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true: bool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6402" name="Line 21">
            <a:extLst>
              <a:ext uri="{FF2B5EF4-FFF2-40B4-BE49-F238E27FC236}">
                <a16:creationId xmlns:a16="http://schemas.microsoft.com/office/drawing/2014/main" id="{6B4479BB-2E3B-C8D2-2378-06C32A572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473450"/>
            <a:ext cx="3673475" cy="31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Text Box 22">
            <a:extLst>
              <a:ext uri="{FF2B5EF4-FFF2-40B4-BE49-F238E27FC236}">
                <a16:creationId xmlns:a16="http://schemas.microsoft.com/office/drawing/2014/main" id="{33D1BE0D-4861-A816-677E-C483742FF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3565525"/>
            <a:ext cx="256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Euclid Extra" pitchFamily="18" charset="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false: bool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3B1A0F6B-E6B5-2131-3582-1FDEF13E2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76750"/>
            <a:ext cx="141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T1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int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43CCEF18-38EC-F765-9DB8-5CCC9BBAD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95800"/>
            <a:ext cx="141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T2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int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F5A28055-D5A8-47F4-B8D3-76BED620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791200"/>
            <a:ext cx="157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T1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bool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CAAE5810-7168-AB14-4A7B-FFDA2FA11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10250"/>
            <a:ext cx="157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T2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bool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7DC4E88-73C0-A5BA-82BD-B685B9298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Typing: expression (cont’)</a:t>
            </a:r>
          </a:p>
        </p:txBody>
      </p:sp>
      <p:sp>
        <p:nvSpPr>
          <p:cNvPr id="17411" name="Line 11">
            <a:extLst>
              <a:ext uri="{FF2B5EF4-FFF2-40B4-BE49-F238E27FC236}">
                <a16:creationId xmlns:a16="http://schemas.microsoft.com/office/drawing/2014/main" id="{AAD9FE59-A3A1-8909-FB31-96CACFE05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9624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Text Box 12">
            <a:extLst>
              <a:ext uri="{FF2B5EF4-FFF2-40B4-BE49-F238E27FC236}">
                <a16:creationId xmlns:a16="http://schemas.microsoft.com/office/drawing/2014/main" id="{C2E0727E-8082-36D4-6077-2F3B46763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321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f: &lt;X&gt;.(T1-&gt;T2)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7413" name="Text Box 13">
            <a:extLst>
              <a:ext uri="{FF2B5EF4-FFF2-40B4-BE49-F238E27FC236}">
                <a16:creationId xmlns:a16="http://schemas.microsoft.com/office/drawing/2014/main" id="{6B4FBA8E-F5C8-4B22-1BD0-EDA5864E8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019550"/>
            <a:ext cx="350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f&lt;T&gt;(E): T2[X-&gt;T]</a:t>
            </a:r>
          </a:p>
        </p:txBody>
      </p:sp>
      <p:sp>
        <p:nvSpPr>
          <p:cNvPr id="17414" name="Text Box 14">
            <a:extLst>
              <a:ext uri="{FF2B5EF4-FFF2-40B4-BE49-F238E27FC236}">
                <a16:creationId xmlns:a16="http://schemas.microsoft.com/office/drawing/2014/main" id="{45524273-8C79-6FCE-F7A7-5449B1A1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486150"/>
            <a:ext cx="182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T3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7415" name="Line 15">
            <a:extLst>
              <a:ext uri="{FF2B5EF4-FFF2-40B4-BE49-F238E27FC236}">
                <a16:creationId xmlns:a16="http://schemas.microsoft.com/office/drawing/2014/main" id="{375CC742-04BF-D34D-790F-E48454419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6670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Text Box 16">
            <a:extLst>
              <a:ext uri="{FF2B5EF4-FFF2-40B4-BE49-F238E27FC236}">
                <a16:creationId xmlns:a16="http://schemas.microsoft.com/office/drawing/2014/main" id="{6D491761-5774-A336-071C-B10E57C2F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33600"/>
            <a:ext cx="182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E1: T1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7417" name="Text Box 17">
            <a:extLst>
              <a:ext uri="{FF2B5EF4-FFF2-40B4-BE49-F238E27FC236}">
                <a16:creationId xmlns:a16="http://schemas.microsoft.com/office/drawing/2014/main" id="{3F2F9C04-C295-6436-7E5A-93D28F4AD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19400"/>
            <a:ext cx="289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E1==E2: bool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7418" name="Text Box 18">
            <a:extLst>
              <a:ext uri="{FF2B5EF4-FFF2-40B4-BE49-F238E27FC236}">
                <a16:creationId xmlns:a16="http://schemas.microsoft.com/office/drawing/2014/main" id="{8BC2190A-AE85-17DE-8393-29071B6A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1336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T2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759BCA87-2149-AAE8-F397-10049B8B0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90750"/>
            <a:ext cx="141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T1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int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23F245A1-AFA7-3BD8-74BF-38AD55254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209800"/>
            <a:ext cx="141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T2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int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2FAC76CB-B008-8C37-7120-1345A3FAD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505200"/>
            <a:ext cx="2185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T1[X-&gt;T]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T3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87FCD1E-A030-B88F-FD0E-9EC74F58E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statements</a:t>
            </a:r>
          </a:p>
        </p:txBody>
      </p:sp>
      <p:sp>
        <p:nvSpPr>
          <p:cNvPr id="18435" name="Line 8">
            <a:extLst>
              <a:ext uri="{FF2B5EF4-FFF2-40B4-BE49-F238E27FC236}">
                <a16:creationId xmlns:a16="http://schemas.microsoft.com/office/drawing/2014/main" id="{73B80924-077A-370C-0124-62FABBD1C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876800"/>
            <a:ext cx="769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Text Box 9">
            <a:extLst>
              <a:ext uri="{FF2B5EF4-FFF2-40B4-BE49-F238E27FC236}">
                <a16:creationId xmlns:a16="http://schemas.microsoft.com/office/drawing/2014/main" id="{C0B58A2C-7F17-1A8E-2A28-C21EF4FC0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43400"/>
            <a:ext cx="167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E: T1</a:t>
            </a:r>
          </a:p>
        </p:txBody>
      </p:sp>
      <p:sp>
        <p:nvSpPr>
          <p:cNvPr id="18437" name="Text Box 10">
            <a:extLst>
              <a:ext uri="{FF2B5EF4-FFF2-40B4-BE49-F238E27FC236}">
                <a16:creationId xmlns:a16="http://schemas.microsoft.com/office/drawing/2014/main" id="{DEEDAC8E-0811-15B0-08AC-FA421BBDD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76800"/>
            <a:ext cx="335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while(E, S): OK</a:t>
            </a:r>
          </a:p>
        </p:txBody>
      </p:sp>
      <p:sp>
        <p:nvSpPr>
          <p:cNvPr id="18438" name="Line 12">
            <a:extLst>
              <a:ext uri="{FF2B5EF4-FFF2-40B4-BE49-F238E27FC236}">
                <a16:creationId xmlns:a16="http://schemas.microsoft.com/office/drawing/2014/main" id="{E3D2DFCF-7BAD-CFCC-5B28-B11EB7BD6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34290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Text Box 13">
            <a:extLst>
              <a:ext uri="{FF2B5EF4-FFF2-40B4-BE49-F238E27FC236}">
                <a16:creationId xmlns:a16="http://schemas.microsoft.com/office/drawing/2014/main" id="{9412D9A4-18DE-8535-87AF-005951F7E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167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E: T1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8440" name="Text Box 14">
            <a:extLst>
              <a:ext uri="{FF2B5EF4-FFF2-40B4-BE49-F238E27FC236}">
                <a16:creationId xmlns:a16="http://schemas.microsoft.com/office/drawing/2014/main" id="{94899688-382D-F5C0-0B73-64D858910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581400"/>
            <a:ext cx="358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if(E, S1, S2)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: OK</a:t>
            </a:r>
          </a:p>
        </p:txBody>
      </p:sp>
      <p:sp>
        <p:nvSpPr>
          <p:cNvPr id="18441" name="Line 16">
            <a:extLst>
              <a:ext uri="{FF2B5EF4-FFF2-40B4-BE49-F238E27FC236}">
                <a16:creationId xmlns:a16="http://schemas.microsoft.com/office/drawing/2014/main" id="{4CF43B78-D7C6-1BED-AA9A-E37A7ED89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320925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Text Box 17">
            <a:extLst>
              <a:ext uri="{FF2B5EF4-FFF2-40B4-BE49-F238E27FC236}">
                <a16:creationId xmlns:a16="http://schemas.microsoft.com/office/drawing/2014/main" id="{31BA382C-7560-9D89-B0D7-DD579F83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44675"/>
            <a:ext cx="183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id: T1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8443" name="Text Box 18">
            <a:extLst>
              <a:ext uri="{FF2B5EF4-FFF2-40B4-BE49-F238E27FC236}">
                <a16:creationId xmlns:a16="http://schemas.microsoft.com/office/drawing/2014/main" id="{C4831B7D-CF3D-10CA-EFE0-643A71683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575" y="2305050"/>
            <a:ext cx="210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id=E: OK</a:t>
            </a:r>
          </a:p>
        </p:txBody>
      </p:sp>
      <p:sp>
        <p:nvSpPr>
          <p:cNvPr id="18444" name="Text Box 19">
            <a:extLst>
              <a:ext uri="{FF2B5EF4-FFF2-40B4-BE49-F238E27FC236}">
                <a16:creationId xmlns:a16="http://schemas.microsoft.com/office/drawing/2014/main" id="{95E13FCE-FF17-0762-8743-F77CADA9A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167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E: T2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949B7A9E-4245-0E43-D269-E84B74F4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183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S1: OK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8446" name="Text Box 13">
            <a:extLst>
              <a:ext uri="{FF2B5EF4-FFF2-40B4-BE49-F238E27FC236}">
                <a16:creationId xmlns:a16="http://schemas.microsoft.com/office/drawing/2014/main" id="{98F70663-40AC-8290-1DEF-CACD06FC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95600"/>
            <a:ext cx="183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S2: OK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8447" name="Text Box 9">
            <a:extLst>
              <a:ext uri="{FF2B5EF4-FFF2-40B4-BE49-F238E27FC236}">
                <a16:creationId xmlns:a16="http://schemas.microsoft.com/office/drawing/2014/main" id="{7E56BC8F-204B-8743-D757-306A5E82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343400"/>
            <a:ext cx="167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S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: OK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DC2BA62B-DBC7-1110-E1BB-8F38E50B8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1844675"/>
            <a:ext cx="1262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T1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T2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B835827-4B40-61F9-7253-CBE8216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95600"/>
            <a:ext cx="157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T1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bool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2CC88405-FDB3-EC56-B44D-9465DCCB0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00550"/>
            <a:ext cx="157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T1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bool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8451" name="Line 16">
            <a:extLst>
              <a:ext uri="{FF2B5EF4-FFF2-40B4-BE49-F238E27FC236}">
                <a16:creationId xmlns:a16="http://schemas.microsoft.com/office/drawing/2014/main" id="{C7D87BEF-1FEC-1534-04DF-C0FC0850D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397625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Text Box 17">
            <a:extLst>
              <a:ext uri="{FF2B5EF4-FFF2-40B4-BE49-F238E27FC236}">
                <a16:creationId xmlns:a16="http://schemas.microsoft.com/office/drawing/2014/main" id="{F84459AF-A33D-6DDF-92C4-515014254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21375"/>
            <a:ext cx="167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E: T1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8453" name="Text Box 18">
            <a:extLst>
              <a:ext uri="{FF2B5EF4-FFF2-40B4-BE49-F238E27FC236}">
                <a16:creationId xmlns:a16="http://schemas.microsoft.com/office/drawing/2014/main" id="{D241C287-D6F1-9A48-9C12-0E183A98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6381750"/>
            <a:ext cx="2720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return E: OK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AC554CC8-9F23-D72F-CB25-B60C95E0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0" y="5921375"/>
            <a:ext cx="141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T1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???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1722E04-67ED-3894-A6FB-B09C1B2B6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declaration</a:t>
            </a:r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19A95125-4C73-77FF-D43E-8AE9AA9AF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943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2360C08B-7054-B762-3C51-B41F06A6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26075"/>
            <a:ext cx="168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.|-</a:t>
            </a:r>
            <a:r>
              <a:rPr lang="en-US" altLang="zh-CN" sz="2000"/>
              <a:t>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D*: </a:t>
            </a:r>
            <a:r>
              <a:rPr lang="en-US" altLang="zh-CN" sz="2000" b="1"/>
              <a:t>∑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DC57CFAA-D7D9-1FF9-81F1-EF6CE9BC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5953125"/>
            <a:ext cx="2328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.|-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D* S*: OK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F2D32E87-F27C-F0B8-0C30-FEB177DF7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3860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Text Box 8">
            <a:extLst>
              <a:ext uri="{FF2B5EF4-FFF2-40B4-BE49-F238E27FC236}">
                <a16:creationId xmlns:a16="http://schemas.microsoft.com/office/drawing/2014/main" id="{D667AB0D-3511-B189-9DDF-D25B4F9E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4130675"/>
            <a:ext cx="138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: </a:t>
            </a:r>
            <a:r>
              <a:rPr lang="en-US" altLang="zh-CN" sz="2000" b="1"/>
              <a:t>∑</a:t>
            </a:r>
          </a:p>
        </p:txBody>
      </p:sp>
      <p:sp>
        <p:nvSpPr>
          <p:cNvPr id="19464" name="Line 9">
            <a:extLst>
              <a:ext uri="{FF2B5EF4-FFF2-40B4-BE49-F238E27FC236}">
                <a16:creationId xmlns:a16="http://schemas.microsoft.com/office/drawing/2014/main" id="{7D509761-06D6-836D-209D-37BC3B987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9718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Text Box 10">
            <a:extLst>
              <a:ext uri="{FF2B5EF4-FFF2-40B4-BE49-F238E27FC236}">
                <a16:creationId xmlns:a16="http://schemas.microsoft.com/office/drawing/2014/main" id="{8877474C-370F-1B1B-02F4-9F3A9F41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362200"/>
            <a:ext cx="276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; id T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D*: 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9466" name="Text Box 11">
            <a:extLst>
              <a:ext uri="{FF2B5EF4-FFF2-40B4-BE49-F238E27FC236}">
                <a16:creationId xmlns:a16="http://schemas.microsoft.com/office/drawing/2014/main" id="{A3DE290B-69AE-A974-DD6A-E5C866301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81325"/>
            <a:ext cx="307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T id; D* : </a:t>
            </a:r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9467" name="Text Box 13">
            <a:extLst>
              <a:ext uri="{FF2B5EF4-FFF2-40B4-BE49-F238E27FC236}">
                <a16:creationId xmlns:a16="http://schemas.microsoft.com/office/drawing/2014/main" id="{743FDF71-B38E-FDF1-7DC6-E0BCC9815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5410200"/>
            <a:ext cx="285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S*: OK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9468" name="Text Box 14">
            <a:extLst>
              <a:ext uri="{FF2B5EF4-FFF2-40B4-BE49-F238E27FC236}">
                <a16:creationId xmlns:a16="http://schemas.microsoft.com/office/drawing/2014/main" id="{6D055C2C-02E3-8A45-2CFC-10CF64424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343150"/>
            <a:ext cx="193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id </a:t>
            </a:r>
            <a:r>
              <a:rPr lang="en-US" altLang="zh-CN" b="1"/>
              <a:t>∈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dom(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9469" name="Line 15">
            <a:extLst>
              <a:ext uri="{FF2B5EF4-FFF2-40B4-BE49-F238E27FC236}">
                <a16:creationId xmlns:a16="http://schemas.microsoft.com/office/drawing/2014/main" id="{D0D64956-8239-5968-7D14-1A4DEAAA6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379B0ED-3995-4AD0-5C9D-83A80F2AE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functions</a:t>
            </a:r>
          </a:p>
        </p:txBody>
      </p:sp>
      <p:sp>
        <p:nvSpPr>
          <p:cNvPr id="20483" name="Line 9">
            <a:extLst>
              <a:ext uri="{FF2B5EF4-FFF2-40B4-BE49-F238E27FC236}">
                <a16:creationId xmlns:a16="http://schemas.microsoft.com/office/drawing/2014/main" id="{46B25325-C9F9-CABC-1BA7-B0A460C02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9718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Text Box 10">
            <a:extLst>
              <a:ext uri="{FF2B5EF4-FFF2-40B4-BE49-F238E27FC236}">
                <a16:creationId xmlns:a16="http://schemas.microsoft.com/office/drawing/2014/main" id="{B51B766C-7966-76A9-B92A-327D656C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14600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; f 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&gt;.(T2-&gt;T1)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D* S*: </a:t>
            </a:r>
            <a:r>
              <a:rPr lang="en-US" altLang="zh-CN"/>
              <a:t>OK</a:t>
            </a:r>
            <a:endParaRPr lang="en-US" altLang="zh-CN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0485" name="Text Box 11">
            <a:extLst>
              <a:ext uri="{FF2B5EF4-FFF2-40B4-BE49-F238E27FC236}">
                <a16:creationId xmlns:a16="http://schemas.microsoft.com/office/drawing/2014/main" id="{67309E34-2667-0C81-C043-229852F4D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81325"/>
            <a:ext cx="4922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&gt; T1 f(T2 x){D* S*}: </a:t>
            </a:r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20486" name="Text Box 14">
            <a:extLst>
              <a:ext uri="{FF2B5EF4-FFF2-40B4-BE49-F238E27FC236}">
                <a16:creationId xmlns:a16="http://schemas.microsoft.com/office/drawing/2014/main" id="{7660BE5D-4DF4-03BC-AA6D-AC20F59C2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14600"/>
            <a:ext cx="157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f</a:t>
            </a:r>
            <a:r>
              <a:rPr lang="en-US" altLang="zh-CN" b="1"/>
              <a:t>∈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dom(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0487" name="Line 15">
            <a:extLst>
              <a:ext uri="{FF2B5EF4-FFF2-40B4-BE49-F238E27FC236}">
                <a16:creationId xmlns:a16="http://schemas.microsoft.com/office/drawing/2014/main" id="{7DD112DF-6285-ECD5-8BA8-5BECBD1F4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514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AAD5CD7-CBD1-70EB-7F3F-9802F273C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Sample derivations</a:t>
            </a:r>
          </a:p>
        </p:txBody>
      </p:sp>
      <p:sp>
        <p:nvSpPr>
          <p:cNvPr id="266244" name="Line 4">
            <a:extLst>
              <a:ext uri="{FF2B5EF4-FFF2-40B4-BE49-F238E27FC236}">
                <a16:creationId xmlns:a16="http://schemas.microsoft.com/office/drawing/2014/main" id="{999F2FAE-AB0D-8B95-E380-FB2F4E741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5167313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41EB6763-C819-E454-41AA-3E1F98C75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x: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(&lt;X&gt;.X)&lt;int&gt;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endParaRPr lang="en-US" altLang="zh-CN" b="1"/>
          </a:p>
        </p:txBody>
      </p:sp>
      <p:sp>
        <p:nvSpPr>
          <p:cNvPr id="266246" name="Text Box 6">
            <a:extLst>
              <a:ext uri="{FF2B5EF4-FFF2-40B4-BE49-F238E27FC236}">
                <a16:creationId xmlns:a16="http://schemas.microsoft.com/office/drawing/2014/main" id="{B0ED317A-952B-4D4E-E70B-FEF9FF16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257800"/>
            <a:ext cx="2359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</a:t>
            </a:r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x+y: int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1510" name="Text Box 15">
            <a:extLst>
              <a:ext uri="{FF2B5EF4-FFF2-40B4-BE49-F238E27FC236}">
                <a16:creationId xmlns:a16="http://schemas.microsoft.com/office/drawing/2014/main" id="{ED3A424E-8538-C3B5-9624-792725A4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// To type check the following program: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(&lt;X&gt;.X)&lt;int&gt;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x;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(&lt;Y&gt;.Y)&lt;int&gt;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x+y;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9B60221B-CBE9-482B-3D78-46489EE0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38600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y: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(&lt;Y&gt;.Y)&lt;int&gt;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endParaRPr lang="en-US" altLang="zh-CN" b="1"/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D5FF8D02-6AE6-1C28-9D2B-72AC7497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05350"/>
            <a:ext cx="295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(&lt;X&gt;.X)&lt;int&gt;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int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CCE7FBF1-4E17-CD67-51FA-1A6F27A90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4724400"/>
            <a:ext cx="2954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(&lt;Y&gt;.Y)&lt;int&gt;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int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/>
      <p:bldP spid="266246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5B3528A-E318-D53E-B2A5-5B1E86F8D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BFBFB4D-D8C4-30F8-EFA1-ED88162B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3D9CC415-0FA2-621A-60AF-60D7C531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13716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D31BFC2D-C9BF-3CA1-2D0D-C27069A6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A4D20664-3B8A-2884-BCDF-5FC6862C5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8DA8B0D6-ADB3-B28D-FE2A-2AA30D43E3DB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8">
            <a:extLst>
              <a:ext uri="{FF2B5EF4-FFF2-40B4-BE49-F238E27FC236}">
                <a16:creationId xmlns:a16="http://schemas.microsoft.com/office/drawing/2014/main" id="{80A49E13-7D2A-B882-B160-77DF8FFFE031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9">
            <a:extLst>
              <a:ext uri="{FF2B5EF4-FFF2-40B4-BE49-F238E27FC236}">
                <a16:creationId xmlns:a16="http://schemas.microsoft.com/office/drawing/2014/main" id="{C55D7D86-8E36-8B45-8049-54B2902C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0">
            <a:extLst>
              <a:ext uri="{FF2B5EF4-FFF2-40B4-BE49-F238E27FC236}">
                <a16:creationId xmlns:a16="http://schemas.microsoft.com/office/drawing/2014/main" id="{169A715C-5B37-0E7A-0CA3-4F38191E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E8A87299-7B48-72AB-23D1-AFD12FE55AE9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F0293606-AFD4-453B-40D7-BF787A95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FAD3E55F-F261-EE18-7B37-2056E2C18003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4">
            <a:extLst>
              <a:ext uri="{FF2B5EF4-FFF2-40B4-BE49-F238E27FC236}">
                <a16:creationId xmlns:a16="http://schemas.microsoft.com/office/drawing/2014/main" id="{53E9E205-1158-87F9-61A7-B8F7B07BE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5">
            <a:extLst>
              <a:ext uri="{FF2B5EF4-FFF2-40B4-BE49-F238E27FC236}">
                <a16:creationId xmlns:a16="http://schemas.microsoft.com/office/drawing/2014/main" id="{EECC572E-DFDD-7F44-E36B-17B88B726104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6">
            <a:extLst>
              <a:ext uri="{FF2B5EF4-FFF2-40B4-BE49-F238E27FC236}">
                <a16:creationId xmlns:a16="http://schemas.microsoft.com/office/drawing/2014/main" id="{FBF76B0F-B6FE-E0A7-00A9-0683778A5604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B86C594-B4B2-61DD-5779-0F295B6C7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checking implementation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E259816-4F36-5735-8D5A-0A65C58D2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4038600"/>
            <a:ext cx="72390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typeCheck_E(sigma, e1+e2){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T1 = typeCheck_E(sigma, e1);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T2 = typeCheck_E(sigma, e2);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ck_type_equiv(T1, int);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ck_type_equiv(T2, int);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int;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4A45A621-6D57-04CB-6A79-99AC10D875A9}"/>
              </a:ext>
            </a:extLst>
          </p:cNvPr>
          <p:cNvSpPr/>
          <p:nvPr/>
        </p:nvSpPr>
        <p:spPr>
          <a:xfrm>
            <a:off x="2743200" y="3008313"/>
            <a:ext cx="1174750" cy="1106487"/>
          </a:xfrm>
          <a:custGeom>
            <a:avLst/>
            <a:gdLst>
              <a:gd name="connsiteX0" fmla="*/ 513735 w 513735"/>
              <a:gd name="connsiteY0" fmla="*/ 1047135 h 1047135"/>
              <a:gd name="connsiteX1" fmla="*/ 56535 w 513735"/>
              <a:gd name="connsiteY1" fmla="*/ 619432 h 1047135"/>
              <a:gd name="connsiteX2" fmla="*/ 174522 w 513735"/>
              <a:gd name="connsiteY2" fmla="*/ 0 h 1047135"/>
              <a:gd name="connsiteX3" fmla="*/ 174522 w 513735"/>
              <a:gd name="connsiteY3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735" h="1047135">
                <a:moveTo>
                  <a:pt x="513735" y="1047135"/>
                </a:moveTo>
                <a:cubicBezTo>
                  <a:pt x="313403" y="920545"/>
                  <a:pt x="113071" y="793955"/>
                  <a:pt x="56535" y="619432"/>
                </a:cubicBezTo>
                <a:cubicBezTo>
                  <a:pt x="0" y="444910"/>
                  <a:pt x="174522" y="0"/>
                  <a:pt x="174522" y="0"/>
                </a:cubicBezTo>
                <a:lnTo>
                  <a:pt x="174522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905FBC34-37F1-B79C-AC34-5F3B91BB6D5E}"/>
              </a:ext>
            </a:extLst>
          </p:cNvPr>
          <p:cNvSpPr/>
          <p:nvPr/>
        </p:nvSpPr>
        <p:spPr>
          <a:xfrm>
            <a:off x="4138613" y="2979738"/>
            <a:ext cx="1500187" cy="1135062"/>
          </a:xfrm>
          <a:custGeom>
            <a:avLst/>
            <a:gdLst>
              <a:gd name="connsiteX0" fmla="*/ 442451 w 634180"/>
              <a:gd name="connsiteY0" fmla="*/ 1120878 h 1120878"/>
              <a:gd name="connsiteX1" fmla="*/ 560438 w 634180"/>
              <a:gd name="connsiteY1" fmla="*/ 663678 h 1120878"/>
              <a:gd name="connsiteX2" fmla="*/ 0 w 634180"/>
              <a:gd name="connsiteY2" fmla="*/ 0 h 1120878"/>
              <a:gd name="connsiteX3" fmla="*/ 0 w 634180"/>
              <a:gd name="connsiteY3" fmla="*/ 0 h 11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180" h="1120878">
                <a:moveTo>
                  <a:pt x="442451" y="1120878"/>
                </a:moveTo>
                <a:cubicBezTo>
                  <a:pt x="538315" y="985684"/>
                  <a:pt x="634180" y="850491"/>
                  <a:pt x="560438" y="663678"/>
                </a:cubicBezTo>
                <a:cubicBezTo>
                  <a:pt x="486696" y="47686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42B458FC-AF40-C9BF-67E6-B555964A4BD9}"/>
              </a:ext>
            </a:extLst>
          </p:cNvPr>
          <p:cNvSpPr/>
          <p:nvPr/>
        </p:nvSpPr>
        <p:spPr>
          <a:xfrm>
            <a:off x="1314450" y="2971800"/>
            <a:ext cx="4324350" cy="1076325"/>
          </a:xfrm>
          <a:custGeom>
            <a:avLst/>
            <a:gdLst>
              <a:gd name="connsiteX0" fmla="*/ 324464 w 4323735"/>
              <a:gd name="connsiteY0" fmla="*/ 1076632 h 1076632"/>
              <a:gd name="connsiteX1" fmla="*/ 575187 w 4323735"/>
              <a:gd name="connsiteY1" fmla="*/ 619432 h 1076632"/>
              <a:gd name="connsiteX2" fmla="*/ 3775587 w 4323735"/>
              <a:gd name="connsiteY2" fmla="*/ 457200 h 1076632"/>
              <a:gd name="connsiteX3" fmla="*/ 3864077 w 4323735"/>
              <a:gd name="connsiteY3" fmla="*/ 0 h 1076632"/>
              <a:gd name="connsiteX4" fmla="*/ 3864077 w 4323735"/>
              <a:gd name="connsiteY4" fmla="*/ 0 h 10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3735" h="1076632">
                <a:moveTo>
                  <a:pt x="324464" y="1076632"/>
                </a:moveTo>
                <a:cubicBezTo>
                  <a:pt x="162232" y="899651"/>
                  <a:pt x="0" y="722671"/>
                  <a:pt x="575187" y="619432"/>
                </a:cubicBezTo>
                <a:cubicBezTo>
                  <a:pt x="1150374" y="516193"/>
                  <a:pt x="3227439" y="560439"/>
                  <a:pt x="3775587" y="457200"/>
                </a:cubicBezTo>
                <a:cubicBezTo>
                  <a:pt x="4323735" y="353961"/>
                  <a:pt x="3864077" y="0"/>
                  <a:pt x="3864077" y="0"/>
                </a:cubicBezTo>
                <a:lnTo>
                  <a:pt x="3864077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14690-6550-C54C-2650-367854E6C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411913"/>
            <a:ext cx="647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Implementation of other rules are similar, leave as exercises!</a:t>
            </a:r>
            <a:endParaRPr lang="zh-CN" altLang="en-US"/>
          </a:p>
        </p:txBody>
      </p:sp>
      <p:sp>
        <p:nvSpPr>
          <p:cNvPr id="22536" name="Line 15">
            <a:extLst>
              <a:ext uri="{FF2B5EF4-FFF2-40B4-BE49-F238E27FC236}">
                <a16:creationId xmlns:a16="http://schemas.microsoft.com/office/drawing/2014/main" id="{2CF8AC03-68AF-315E-7CA1-BE62E1E82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4384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Text Box 16">
            <a:extLst>
              <a:ext uri="{FF2B5EF4-FFF2-40B4-BE49-F238E27FC236}">
                <a16:creationId xmlns:a16="http://schemas.microsoft.com/office/drawing/2014/main" id="{C6BDB159-C351-5304-25A8-978CA0292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182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E1: T1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2538" name="Text Box 17">
            <a:extLst>
              <a:ext uri="{FF2B5EF4-FFF2-40B4-BE49-F238E27FC236}">
                <a16:creationId xmlns:a16="http://schemas.microsoft.com/office/drawing/2014/main" id="{828EE51B-5638-302B-E7E2-6D67F1DA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43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E1+E2: int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2539" name="Text Box 18">
            <a:extLst>
              <a:ext uri="{FF2B5EF4-FFF2-40B4-BE49-F238E27FC236}">
                <a16:creationId xmlns:a16="http://schemas.microsoft.com/office/drawing/2014/main" id="{29E77215-1318-C76E-BA56-0903AFDC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050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T2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06943B59-902B-52B0-3F53-554EA8EF8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62150"/>
            <a:ext cx="141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T1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int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535BDDA3-327F-67D0-9EB0-DEF9985F4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81200"/>
            <a:ext cx="141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T2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≡ int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90933AE3-C1FC-DB59-8DD7-1DEFDA62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1D71B52A-BF9F-789D-6B3A-EA1AF601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Implicit Polymorphism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DD0ACDC-3084-2C0E-B97C-965F66315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C-- with implicitly Parametric Polymorphism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F0E7556-8EA8-003D-6810-54B201E07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HM-C--: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id(x){D* S*}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S := id=E | if(E,S,S) | while(E,S) | return E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 | id(E)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1EFF9-6846-8FA3-D660-8EA78C272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828800"/>
            <a:ext cx="601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function has no argument type and return type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74278C7-872A-DF9F-0071-644C6AB9FAAC}"/>
              </a:ext>
            </a:extLst>
          </p:cNvPr>
          <p:cNvCxnSpPr/>
          <p:nvPr/>
        </p:nvCxnSpPr>
        <p:spPr>
          <a:xfrm flipH="1">
            <a:off x="1447800" y="20574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583EA73-6523-0AA5-568C-7951A3A2664A}"/>
              </a:ext>
            </a:extLst>
          </p:cNvPr>
          <p:cNvCxnSpPr/>
          <p:nvPr/>
        </p:nvCxnSpPr>
        <p:spPr>
          <a:xfrm flipH="1" flipV="1">
            <a:off x="6324600" y="38100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457039-770F-4CCB-7761-F2E895568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648200"/>
            <a:ext cx="259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funciton call has no type parameters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527061E-1FA7-2380-BAA7-4DB3DF9B7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5E36710-A9A3-BCF7-8695-DF2E7319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identity function: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composition: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compose(f, g,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f(g(a));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 calls: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f(5);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f(true);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compose(f, f, 5);</a:t>
            </a: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30D679-7D73-1F1D-CB65-589114D34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464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type for “f”: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&lt;X&gt;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.X-&gt;X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type for “compose”: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&lt;A&gt;.&lt;B&gt;.&lt;C&gt;</a:t>
            </a:r>
            <a:r>
              <a:rPr lang="en-US" altLang="zh-CN" sz="2000" b="1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((B-&gt;C)-&gt;(A-&gt;B)-&gt;A)-&gt;C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type check failed: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f(5);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f(true);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C94B69F7-2C70-1476-D944-86F07367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Hindley-Milner Polymorhism</a:t>
            </a:r>
            <a:endParaRPr lang="zh-CN" altLang="en-US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0CE63C81-1506-787D-F793-E425CFC51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#1: Generate and assign type variables to each (untyped) variable</a:t>
            </a:r>
          </a:p>
          <a:p>
            <a:r>
              <a:rPr lang="en-US" altLang="zh-CN"/>
              <a:t>#2: Perform </a:t>
            </a:r>
            <a:r>
              <a:rPr lang="en-US" altLang="zh-CN">
                <a:solidFill>
                  <a:srgbClr val="3333CC"/>
                </a:solidFill>
              </a:rPr>
              <a:t>constraint-based</a:t>
            </a:r>
            <a:r>
              <a:rPr lang="en-US" altLang="zh-CN"/>
              <a:t> type checking</a:t>
            </a:r>
          </a:p>
          <a:p>
            <a:pPr lvl="1"/>
            <a:r>
              <a:rPr lang="en-US" altLang="zh-CN"/>
              <a:t>as we discussed in last lecture</a:t>
            </a:r>
          </a:p>
          <a:p>
            <a:r>
              <a:rPr lang="en-US" altLang="zh-CN"/>
              <a:t>#3: for function definition, </a:t>
            </a:r>
            <a:r>
              <a:rPr lang="en-US" altLang="zh-CN" i="1">
                <a:solidFill>
                  <a:srgbClr val="3333CC"/>
                </a:solidFill>
              </a:rPr>
              <a:t>generalize</a:t>
            </a:r>
            <a:r>
              <a:rPr lang="en-US" altLang="zh-CN"/>
              <a:t> free type vars</a:t>
            </a:r>
          </a:p>
          <a:p>
            <a:r>
              <a:rPr lang="en-US" altLang="zh-CN"/>
              <a:t>#4: for function call, </a:t>
            </a:r>
            <a:r>
              <a:rPr lang="en-US" altLang="zh-CN" i="1">
                <a:solidFill>
                  <a:srgbClr val="3333CC"/>
                </a:solidFill>
              </a:rPr>
              <a:t>instantiate</a:t>
            </a:r>
            <a:r>
              <a:rPr lang="en-US" altLang="zh-CN"/>
              <a:t> the type vars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F99CA56-D832-202D-A85F-67745990C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F5F5E6D-DAC3-1D28-78C2-DB545532E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identity function: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 calls: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f(5);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f(true);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f(f)</a:t>
            </a: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2CD7157-EDF3-CCA3-485F-6123895C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133600"/>
            <a:ext cx="5105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#1: type vars assignment: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#2: constraint-based typing: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f: X-&gt;X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// #3: generalize free type vars: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f: &lt;X&gt;.X-&gt;X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#4: instantiate at call-sites: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f(5);    </a:t>
            </a:r>
            <a:r>
              <a:rPr lang="en-US" altLang="zh-CN" sz="2000" b="1">
                <a:latin typeface="Courier New" panose="02070309020205020404" pitchFamily="49" charset="0"/>
              </a:rPr>
              <a:t>// f:S-&gt;S, S=int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f(true); </a:t>
            </a:r>
            <a:r>
              <a:rPr lang="en-US" altLang="zh-CN" sz="2000" b="1">
                <a:latin typeface="Courier New" panose="02070309020205020404" pitchFamily="49" charset="0"/>
              </a:rPr>
              <a:t>// f:T-&gt;T, T=bool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f(f);    </a:t>
            </a:r>
            <a:r>
              <a:rPr lang="en-US" altLang="zh-CN" sz="2000" b="1">
                <a:latin typeface="Courier New" panose="02070309020205020404" pitchFamily="49" charset="0"/>
              </a:rPr>
              <a:t>// f:U-&gt;U,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1B55A08-AD6C-E68E-B3EF-4B6C73B2E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rules for functions</a:t>
            </a:r>
          </a:p>
        </p:txBody>
      </p:sp>
      <p:sp>
        <p:nvSpPr>
          <p:cNvPr id="28675" name="Line 11">
            <a:extLst>
              <a:ext uri="{FF2B5EF4-FFF2-40B4-BE49-F238E27FC236}">
                <a16:creationId xmlns:a16="http://schemas.microsoft.com/office/drawing/2014/main" id="{F7E2284A-6B4B-9FC3-1E43-C33DAC1EE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4778375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Text Box 12">
            <a:extLst>
              <a:ext uri="{FF2B5EF4-FFF2-40B4-BE49-F238E27FC236}">
                <a16:creationId xmlns:a16="http://schemas.microsoft.com/office/drawing/2014/main" id="{A06A2B17-0659-FB36-956B-306014B1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62400"/>
            <a:ext cx="290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‘= ∑ ,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x X, f X-&gt;Y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8677" name="Text Box 13">
            <a:extLst>
              <a:ext uri="{FF2B5EF4-FFF2-40B4-BE49-F238E27FC236}">
                <a16:creationId xmlns:a16="http://schemas.microsoft.com/office/drawing/2014/main" id="{EC201F56-B903-5BC5-FD35-08588D77A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54575"/>
            <a:ext cx="3848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f(x){D* S*}: </a:t>
            </a:r>
            <a:r>
              <a:rPr lang="en-US" altLang="zh-CN" sz="2000" b="1"/>
              <a:t>∑,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f: 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8678" name="Text Box 14">
            <a:extLst>
              <a:ext uri="{FF2B5EF4-FFF2-40B4-BE49-F238E27FC236}">
                <a16:creationId xmlns:a16="http://schemas.microsoft.com/office/drawing/2014/main" id="{54AB30E4-E4A2-E83A-2AF4-4340154DB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62400"/>
            <a:ext cx="297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∑’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D* S*: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679" name="Line 15">
            <a:extLst>
              <a:ext uri="{FF2B5EF4-FFF2-40B4-BE49-F238E27FC236}">
                <a16:creationId xmlns:a16="http://schemas.microsoft.com/office/drawing/2014/main" id="{40A1E2FA-3187-5182-B648-3D2D8A447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743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Text Box 16">
            <a:extLst>
              <a:ext uri="{FF2B5EF4-FFF2-40B4-BE49-F238E27FC236}">
                <a16:creationId xmlns:a16="http://schemas.microsoft.com/office/drawing/2014/main" id="{9F80B761-3983-2581-5A64-89C628AE9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9800"/>
            <a:ext cx="305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f: &lt;X&gt;.T1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28681" name="Text Box 17">
            <a:extLst>
              <a:ext uri="{FF2B5EF4-FFF2-40B4-BE49-F238E27FC236}">
                <a16:creationId xmlns:a16="http://schemas.microsoft.com/office/drawing/2014/main" id="{E51C89D9-1DB3-A9E9-8C9E-C6A96F86E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13050"/>
            <a:ext cx="556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f(E): T3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∪C2∪{T1’=T2-&gt;T3}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8682" name="Text Box 16">
            <a:extLst>
              <a:ext uri="{FF2B5EF4-FFF2-40B4-BE49-F238E27FC236}">
                <a16:creationId xmlns:a16="http://schemas.microsoft.com/office/drawing/2014/main" id="{981478C5-3886-3D0F-4B59-9CC206747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209800"/>
            <a:ext cx="244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E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: T2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28683" name="Text Box 16">
            <a:extLst>
              <a:ext uri="{FF2B5EF4-FFF2-40B4-BE49-F238E27FC236}">
                <a16:creationId xmlns:a16="http://schemas.microsoft.com/office/drawing/2014/main" id="{D6702D85-12EB-01F4-F7B8-B21CB183E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2190750"/>
            <a:ext cx="2646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T1’=T1[X-&gt;fresh]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8684" name="Text Box 14">
            <a:extLst>
              <a:ext uri="{FF2B5EF4-FFF2-40B4-BE49-F238E27FC236}">
                <a16:creationId xmlns:a16="http://schemas.microsoft.com/office/drawing/2014/main" id="{67E35B3F-36C0-3D03-77A7-856B4665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0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solve(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8685" name="Text Box 14">
            <a:extLst>
              <a:ext uri="{FF2B5EF4-FFF2-40B4-BE49-F238E27FC236}">
                <a16:creationId xmlns:a16="http://schemas.microsoft.com/office/drawing/2014/main" id="{F01253A7-4ABE-9C8F-70C0-C2CBC9E73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34340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T=generalize(X-&gt;Y)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925ABAC3-9F0A-EBF5-B368-BAC824C6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Expressiveness of HM poly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DBDC13CA-61AA-5B5D-EF1D-3BB02F70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Polymorphism (type vars) only occurs at type headers, but not inside S</a:t>
            </a:r>
          </a:p>
          <a:p>
            <a:pPr lvl="1"/>
            <a:r>
              <a:rPr lang="en-US" altLang="zh-CN" sz="2400"/>
              <a:t>T -&gt; </a:t>
            </a:r>
            <a:r>
              <a:rPr lang="en-US" altLang="zh-CN" sz="2400">
                <a:solidFill>
                  <a:srgbClr val="FF0000"/>
                </a:solidFill>
              </a:rPr>
              <a:t>&lt;X&gt;</a:t>
            </a:r>
            <a:r>
              <a:rPr lang="en-US" altLang="zh-CN" sz="2400"/>
              <a:t>.T | S</a:t>
            </a:r>
          </a:p>
          <a:p>
            <a:pPr lvl="1"/>
            <a:r>
              <a:rPr lang="en-US" altLang="zh-CN" sz="2400"/>
              <a:t>S -&gt; int | bool | S-&gt;S</a:t>
            </a:r>
          </a:p>
          <a:p>
            <a:pPr lvl="2"/>
            <a:r>
              <a:rPr lang="en-US" altLang="zh-CN" sz="2000"/>
              <a:t>we only generalize when defining functions</a:t>
            </a:r>
          </a:p>
          <a:p>
            <a:r>
              <a:rPr lang="en-US" altLang="zh-CN" sz="2800"/>
              <a:t>HM poly is less expressive than Poly-C--</a:t>
            </a:r>
          </a:p>
          <a:p>
            <a:pPr lvl="1"/>
            <a:r>
              <a:rPr lang="en-US" altLang="zh-CN" sz="2400"/>
              <a:t>But effective inference algorithms exist for HM, but not for full polymorphism</a:t>
            </a:r>
          </a:p>
          <a:p>
            <a:pPr lvl="1"/>
            <a:r>
              <a:rPr lang="en-US" altLang="zh-CN" sz="2400"/>
              <a:t>Debatable whether the extra power is useful...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54ABF1D1-59A3-735A-3700-465EDD6B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Curry-Howard Isomorphism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DCA208-399D-2033-4895-33F816EF8EB0}"/>
              </a:ext>
            </a:extLst>
          </p:cNvPr>
          <p:cNvSpPr/>
          <p:nvPr/>
        </p:nvSpPr>
        <p:spPr>
          <a:xfrm>
            <a:off x="1981200" y="25146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/>
              <a:t>Logics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4932A-C664-BA3B-D499-DBD4803B553E}"/>
              </a:ext>
            </a:extLst>
          </p:cNvPr>
          <p:cNvSpPr/>
          <p:nvPr/>
        </p:nvSpPr>
        <p:spPr>
          <a:xfrm>
            <a:off x="5410200" y="25146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/>
              <a:t>Type systems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83E691-BA29-A518-D157-EBE3E3DD3EDB}"/>
              </a:ext>
            </a:extLst>
          </p:cNvPr>
          <p:cNvSpPr/>
          <p:nvPr/>
        </p:nvSpPr>
        <p:spPr>
          <a:xfrm>
            <a:off x="4419600" y="2514600"/>
            <a:ext cx="739775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200" b="1" kern="0" dirty="0">
                <a:solidFill>
                  <a:srgbClr val="3333CC"/>
                </a:solidFill>
                <a:latin typeface="Courier New" pitchFamily="49" charset="0"/>
              </a:rPr>
              <a:t>≡</a:t>
            </a:r>
            <a:endParaRPr lang="zh-CN" altLang="en-US" sz="7200" dirty="0">
              <a:solidFill>
                <a:srgbClr val="3333CC"/>
              </a:solidFill>
            </a:endParaRPr>
          </a:p>
        </p:txBody>
      </p:sp>
      <p:sp>
        <p:nvSpPr>
          <p:cNvPr id="30726" name="TextBox 8">
            <a:extLst>
              <a:ext uri="{FF2B5EF4-FFF2-40B4-BE49-F238E27FC236}">
                <a16:creationId xmlns:a16="http://schemas.microsoft.com/office/drawing/2014/main" id="{F714E524-7470-64E5-9F38-CA791612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8600"/>
            <a:ext cx="7620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Developed by Haskell Curry, and William Howard.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Establish a deep connection between </a:t>
            </a:r>
            <a:r>
              <a:rPr lang="en-US" altLang="zh-CN" sz="2400">
                <a:solidFill>
                  <a:srgbClr val="3333CC"/>
                </a:solidFill>
              </a:rPr>
              <a:t>mathematical logic </a:t>
            </a:r>
            <a:r>
              <a:rPr lang="en-US" altLang="zh-CN" sz="2400"/>
              <a:t>and </a:t>
            </a:r>
            <a:r>
              <a:rPr lang="en-US" altLang="zh-CN" sz="2400">
                <a:solidFill>
                  <a:srgbClr val="3333CC"/>
                </a:solidFill>
              </a:rPr>
              <a:t>type systems</a:t>
            </a:r>
            <a:r>
              <a:rPr lang="en-US" altLang="zh-CN" sz="2400"/>
              <a:t>. </a:t>
            </a:r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96C0AF30-26F6-CC48-77EB-FAA802CB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Curry-Howard Isomorphism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857DAC4-7DE6-6D40-E6E1-7096352D56B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981200"/>
          <a:ext cx="746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en-US" altLang="zh-CN" baseline="0" dirty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en-US" altLang="zh-CN" baseline="0" dirty="0"/>
                        <a:t>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P-&gt;Q, P*Q</a:t>
                      </a:r>
                      <a:r>
                        <a:rPr lang="en-US" altLang="zh-CN" baseline="0" dirty="0"/>
                        <a:t> -&gt; Q*P, 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 x-&gt;</a:t>
                      </a:r>
                      <a:r>
                        <a:rPr lang="en-US" altLang="zh-CN" baseline="0" dirty="0"/>
                        <a:t> 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Proof checking</a:t>
                      </a:r>
                      <a:r>
                        <a:rPr lang="en-US" altLang="zh-CN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 checking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let id(x: T): T = 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534B09-E1EA-6FDF-E63C-0B49B88957D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4114800"/>
          <a:ext cx="7467600" cy="266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Logic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Type</a:t>
                      </a:r>
                      <a:r>
                        <a:rPr lang="en-US" altLang="zh-CN" sz="1800" baseline="0" dirty="0"/>
                        <a:t> system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Example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r>
                        <a:rPr lang="en-US" altLang="zh-CN" sz="1800" baseline="0" dirty="0"/>
                        <a:t> oder logic,</a:t>
                      </a:r>
                    </a:p>
                    <a:p>
                      <a:r>
                        <a:rPr lang="en-US" altLang="zh-CN" sz="1800" dirty="0"/>
                        <a:t>Propositonal logic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Type</a:t>
                      </a:r>
                      <a:r>
                        <a:rPr lang="en-US" altLang="zh-CN" sz="1800" baseline="0" dirty="0"/>
                        <a:t> with functions: say, </a:t>
                      </a:r>
                    </a:p>
                    <a:p>
                      <a:r>
                        <a:rPr lang="en-US" altLang="zh-CN" sz="1800" baseline="0" dirty="0"/>
                        <a:t>int-&gt;int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C--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1-st</a:t>
                      </a:r>
                      <a:r>
                        <a:rPr lang="en-US" altLang="zh-CN" sz="1800" baseline="0" dirty="0"/>
                        <a:t> order logic,</a:t>
                      </a:r>
                    </a:p>
                    <a:p>
                      <a:r>
                        <a:rPr lang="en-US" altLang="zh-CN" sz="1800" dirty="0"/>
                        <a:t>Predicate logic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Dependent types</a:t>
                      </a:r>
                      <a:r>
                        <a:rPr lang="en-US" altLang="zh-CN" sz="1800" baseline="0" dirty="0"/>
                        <a:t>: say, &lt;n&gt;.X[n]</a:t>
                      </a:r>
                      <a:endParaRPr lang="en-US" altLang="zh-C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C++ with</a:t>
                      </a:r>
                      <a:r>
                        <a:rPr lang="en-US" altLang="zh-CN" sz="1800" baseline="0" dirty="0"/>
                        <a:t> value template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2-nd order logic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Polymorphism, say,</a:t>
                      </a:r>
                    </a:p>
                    <a:p>
                      <a:r>
                        <a:rPr lang="en-US" altLang="zh-CN" sz="1800" dirty="0"/>
                        <a:t>&lt;X&gt;.X-&gt;X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Poly-C--,</a:t>
                      </a:r>
                      <a:r>
                        <a:rPr lang="en-US" altLang="zh-CN" sz="1800" baseline="0" dirty="0"/>
                        <a:t> generic, template, ...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...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...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...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BC8E2E16-4CC6-1A8C-1FE4-8C4ECC8B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Parametric polymorphism</a:t>
            </a:r>
            <a:endParaRPr lang="zh-CN" altLang="en-US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28E6501-C962-4656-107B-35BE6B85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Fucntions or data structures take types as parameters</a:t>
            </a:r>
          </a:p>
          <a:p>
            <a:pPr lvl="1"/>
            <a:r>
              <a:rPr lang="en-US" altLang="zh-CN" sz="2400"/>
              <a:t>generics, template, type schemes , ...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FAEA76-2A17-5964-30FF-D727919F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29000"/>
            <a:ext cx="37338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Sample C++ template: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template &lt;typename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f(X a){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88E0E5-52A5-5B66-1C8C-52E3264CF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429000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Sample Java generic: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&lt;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&gt; X f(X a){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EB3F5A-9FEE-4287-66B9-C1226E8A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81600"/>
            <a:ext cx="46482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Sample OCaml type-scheme: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let f = fun x -&gt; x;;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 3;;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 “hello”;;</a:t>
            </a: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635DC-6A97-64C6-B50E-06286D743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Explicitly typed poly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C538B2-4F04-765C-5DF7-0593B72F5BA0}"/>
              </a:ext>
            </a:extLst>
          </p:cNvPr>
          <p:cNvCxnSpPr/>
          <p:nvPr/>
        </p:nvCxnSpPr>
        <p:spPr>
          <a:xfrm flipV="1">
            <a:off x="2209800" y="3962400"/>
            <a:ext cx="1066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F613E5-9032-85E3-D96C-FA7E759B1936}"/>
              </a:ext>
            </a:extLst>
          </p:cNvPr>
          <p:cNvCxnSpPr/>
          <p:nvPr/>
        </p:nvCxnSpPr>
        <p:spPr>
          <a:xfrm flipV="1">
            <a:off x="2362200" y="3962400"/>
            <a:ext cx="2590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621078-0D37-805D-C579-398869CEE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198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Implicitly typed poly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F0AC0AB-8BC3-4550-E154-35E7472D5043}"/>
              </a:ext>
            </a:extLst>
          </p:cNvPr>
          <p:cNvCxnSpPr/>
          <p:nvPr/>
        </p:nvCxnSpPr>
        <p:spPr>
          <a:xfrm flipV="1">
            <a:off x="2362200" y="5715000"/>
            <a:ext cx="2667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30980CF-0871-BFB2-5C15-4C1A50D1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Layers of abstractions</a:t>
            </a:r>
            <a:endParaRPr lang="zh-CN" altLang="en-US"/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CB383440-943E-CAEC-B126-22ECA81F2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1816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AD1D8-9593-839E-BF55-577C5BDEF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Code: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E2A1A-F3C9-6454-CC94-3E705E19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3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true</a:t>
            </a:r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17F5E76D-2B20-C471-1BD9-DF39C1B3F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8862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F15A3-BA58-440F-141B-0462569C2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3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false</a:t>
            </a:r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DD4D6-4120-5C08-D1CB-2114E26B9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638800"/>
            <a:ext cx="144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int f(int x){</a:t>
            </a:r>
          </a:p>
          <a:p>
            <a:pPr eaLnBrk="1" hangingPunct="1"/>
            <a:r>
              <a:rPr lang="en-US" altLang="zh-CN"/>
              <a:t>   return x;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58BF8-34BF-8B50-4DF2-3C6CFBB7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205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&lt;X&gt; X f(X x){</a:t>
            </a:r>
          </a:p>
          <a:p>
            <a:pPr eaLnBrk="1" hangingPunct="1"/>
            <a:r>
              <a:rPr lang="en-US" altLang="zh-CN"/>
              <a:t>   return x;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CD8FA-7AAC-59CC-54F4-3B4E7CDA4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A27E0-212E-0B47-5365-C873F6F33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Type: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E7E99-8271-1DC0-EA47-81859FCDD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bool</a:t>
            </a:r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3D563-750E-BD2B-E3F0-859240C70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3434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int-&gt;int</a:t>
            </a:r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9501D-F4A4-FADF-DFDB-7DC18B62E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434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&lt;X&gt;.X-&gt;X</a:t>
            </a:r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2EF5A-4EB3-53F0-3A48-3205C7D7E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267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E7E66-818F-88C1-625A-3266A04E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•</a:t>
            </a: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6A212-B46E-BE3F-9BA3-676F52980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Kind: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9E0CB-72F6-A4F2-F70B-7D6716A8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1242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•</a:t>
            </a:r>
            <a:r>
              <a:rPr lang="zh-CN" altLang="en-US"/>
              <a:t> </a:t>
            </a:r>
            <a:r>
              <a:rPr lang="en-US" altLang="zh-CN"/>
              <a:t>-&gt; •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6D166F-C9BD-EF0B-3A8B-482FD4B9A42E}"/>
              </a:ext>
            </a:extLst>
          </p:cNvPr>
          <p:cNvCxnSpPr>
            <a:stCxn id="6" idx="0"/>
          </p:cNvCxnSpPr>
          <p:nvPr/>
        </p:nvCxnSpPr>
        <p:spPr>
          <a:xfrm flipV="1">
            <a:off x="1828800" y="4724400"/>
            <a:ext cx="30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F2CEA9-6FB4-7922-22EE-F19EBAB30651}"/>
              </a:ext>
            </a:extLst>
          </p:cNvPr>
          <p:cNvCxnSpPr/>
          <p:nvPr/>
        </p:nvCxnSpPr>
        <p:spPr>
          <a:xfrm flipH="1" flipV="1">
            <a:off x="2362200" y="4724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7944F-5BE5-4F82-1DE7-A5D35539299B}"/>
              </a:ext>
            </a:extLst>
          </p:cNvPr>
          <p:cNvCxnSpPr/>
          <p:nvPr/>
        </p:nvCxnSpPr>
        <p:spPr>
          <a:xfrm flipV="1">
            <a:off x="4038600" y="4724400"/>
            <a:ext cx="30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23AAF7-6B4B-2355-F312-14174451FBD6}"/>
              </a:ext>
            </a:extLst>
          </p:cNvPr>
          <p:cNvCxnSpPr/>
          <p:nvPr/>
        </p:nvCxnSpPr>
        <p:spPr>
          <a:xfrm flipV="1">
            <a:off x="5943600" y="4724400"/>
            <a:ext cx="304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8B3010-C89C-6267-6D11-8EE2AA6CD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124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33A0A69-2F03-08E8-67EC-52AF756BCD01}"/>
              </a:ext>
            </a:extLst>
          </p:cNvPr>
          <p:cNvCxnSpPr/>
          <p:nvPr/>
        </p:nvCxnSpPr>
        <p:spPr>
          <a:xfrm flipV="1">
            <a:off x="2362200" y="3429000"/>
            <a:ext cx="914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234774-7C18-8C96-0FDC-3EB600C102D6}"/>
              </a:ext>
            </a:extLst>
          </p:cNvPr>
          <p:cNvCxnSpPr/>
          <p:nvPr/>
        </p:nvCxnSpPr>
        <p:spPr>
          <a:xfrm flipH="1" flipV="1">
            <a:off x="3429000" y="34290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494E0A8-7126-19C4-C5BE-73224B7F20FE}"/>
              </a:ext>
            </a:extLst>
          </p:cNvPr>
          <p:cNvCxnSpPr/>
          <p:nvPr/>
        </p:nvCxnSpPr>
        <p:spPr>
          <a:xfrm flipH="1" flipV="1">
            <a:off x="3657600" y="3429000"/>
            <a:ext cx="2362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Line 9">
            <a:extLst>
              <a:ext uri="{FF2B5EF4-FFF2-40B4-BE49-F238E27FC236}">
                <a16:creationId xmlns:a16="http://schemas.microsoft.com/office/drawing/2014/main" id="{96D83EFC-EA96-E58D-1C79-A6568E014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8194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9F9F96-E4F7-671A-ADD6-A719FEE42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68513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...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FBD95-8DC2-845E-7382-659B2A922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057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ADECF05-2D40-649A-26D5-9853882BBA00}"/>
              </a:ext>
            </a:extLst>
          </p:cNvPr>
          <p:cNvCxnSpPr/>
          <p:nvPr/>
        </p:nvCxnSpPr>
        <p:spPr>
          <a:xfrm flipV="1">
            <a:off x="3352800" y="24384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8" grpId="0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C30F36DA-0EE8-0933-6561-36928C63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9CCAB82A-65BC-8E04-D143-D99537BB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Polymorphism Implementations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E97CB5DA-3E36-C6EF-B963-69C993D7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Polymorphism Implementation</a:t>
            </a:r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61002ED3-B680-C3E5-1747-E9F8E3C1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Question: how to compile poly code?</a:t>
            </a:r>
          </a:p>
          <a:p>
            <a:pPr lvl="1"/>
            <a:r>
              <a:rPr lang="en-US" altLang="zh-CN"/>
              <a:t>say, </a:t>
            </a:r>
            <a:r>
              <a:rPr lang="en-US" altLang="zh-CN">
                <a:solidFill>
                  <a:srgbClr val="3333CC"/>
                </a:solidFill>
              </a:rPr>
              <a:t>&lt;X&gt; X f(X a){return a;}</a:t>
            </a:r>
          </a:p>
          <a:p>
            <a:pPr lvl="1"/>
            <a:r>
              <a:rPr lang="en-US" altLang="zh-CN"/>
              <a:t>for different type variable X:</a:t>
            </a:r>
          </a:p>
          <a:p>
            <a:pPr lvl="2"/>
            <a:r>
              <a:rPr lang="en-US" altLang="zh-CN"/>
              <a:t>calling convention may be different!</a:t>
            </a:r>
          </a:p>
          <a:p>
            <a:pPr lvl="2"/>
            <a:r>
              <a:rPr lang="en-US" altLang="zh-CN"/>
              <a:t>data size may be different</a:t>
            </a:r>
          </a:p>
          <a:p>
            <a:pPr lvl="2"/>
            <a:r>
              <a:rPr lang="en-US" altLang="zh-CN"/>
              <a:t>generated instructions may be different</a:t>
            </a:r>
          </a:p>
          <a:p>
            <a:r>
              <a:rPr lang="en-US" altLang="zh-CN"/>
              <a:t>Different schemes:</a:t>
            </a:r>
          </a:p>
          <a:p>
            <a:pPr lvl="1"/>
            <a:r>
              <a:rPr lang="en-US" altLang="zh-CN"/>
              <a:t>each with its pros and cons</a:t>
            </a:r>
          </a:p>
          <a:p>
            <a:pPr lvl="1"/>
            <a:r>
              <a:rPr lang="en-US" altLang="zh-CN"/>
              <a:t>each is used in production compilers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50D4EBFA-0D0D-A628-74B2-CF3B79EE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Polymorphism Implementation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88E2B8A6-7411-4013-773E-29C40CFA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#1: </a:t>
            </a:r>
            <a:r>
              <a:rPr lang="en-US" altLang="zh-CN" sz="2400">
                <a:solidFill>
                  <a:srgbClr val="3333CC"/>
                </a:solidFill>
              </a:rPr>
              <a:t>Expansion</a:t>
            </a:r>
            <a:r>
              <a:rPr lang="en-US" altLang="zh-CN" sz="2400"/>
              <a:t>: duplicate code for every actural type</a:t>
            </a:r>
          </a:p>
          <a:p>
            <a:pPr lvl="1"/>
            <a:r>
              <a:rPr lang="en-US" altLang="zh-CN" sz="2400"/>
              <a:t>e.g., C++ template, MLton, ...</a:t>
            </a:r>
          </a:p>
          <a:p>
            <a:r>
              <a:rPr lang="en-US" altLang="zh-CN" sz="2400"/>
              <a:t>#2: </a:t>
            </a:r>
            <a:r>
              <a:rPr lang="en-US" altLang="zh-CN" sz="2400">
                <a:solidFill>
                  <a:srgbClr val="3333CC"/>
                </a:solidFill>
              </a:rPr>
              <a:t>Boxing</a:t>
            </a:r>
            <a:r>
              <a:rPr lang="en-US" altLang="zh-CN" sz="2400"/>
              <a:t>: wrap poly values, to make sure they are uniform</a:t>
            </a:r>
          </a:p>
          <a:p>
            <a:pPr lvl="1"/>
            <a:r>
              <a:rPr lang="en-US" altLang="zh-CN" sz="2400"/>
              <a:t>e.g., javac</a:t>
            </a:r>
          </a:p>
          <a:p>
            <a:r>
              <a:rPr lang="en-US" altLang="zh-CN" sz="2400"/>
              <a:t>#3: </a:t>
            </a:r>
            <a:r>
              <a:rPr lang="en-US" altLang="zh-CN" sz="2400">
                <a:solidFill>
                  <a:srgbClr val="3333CC"/>
                </a:solidFill>
              </a:rPr>
              <a:t>Coercions</a:t>
            </a:r>
            <a:r>
              <a:rPr lang="en-US" altLang="zh-CN" sz="2400"/>
              <a:t>: boxing &amp; unboxing</a:t>
            </a:r>
          </a:p>
          <a:p>
            <a:pPr lvl="1"/>
            <a:r>
              <a:rPr lang="en-US" altLang="zh-CN" sz="2400"/>
              <a:t>e.g., OCaml</a:t>
            </a:r>
          </a:p>
          <a:p>
            <a:r>
              <a:rPr lang="en-US" altLang="zh-CN" sz="2400"/>
              <a:t>#4: </a:t>
            </a:r>
            <a:r>
              <a:rPr lang="en-US" altLang="zh-CN" sz="2400">
                <a:solidFill>
                  <a:srgbClr val="3333CC"/>
                </a:solidFill>
              </a:rPr>
              <a:t>Type-passing</a:t>
            </a:r>
            <a:r>
              <a:rPr lang="en-US" altLang="zh-CN" sz="2400"/>
              <a:t>: runtime dispatching on actural types</a:t>
            </a:r>
          </a:p>
          <a:p>
            <a:pPr lvl="1"/>
            <a:r>
              <a:rPr lang="en-US" altLang="zh-CN" sz="2400"/>
              <a:t>extra type info passed to poly functions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01190500-EC08-6ACD-83E0-808C9E5C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#1: Expansion</a:t>
            </a:r>
            <a:endParaRPr lang="zh-CN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2518E51-0A7C-A4DE-B3B5-ED85B0A2A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identity function: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&lt;X&gt; X f(X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&gt;(5);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&gt;(true);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&gt;(3.14);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D625A8-A9CB-9E70-EC87-3A1EC11E0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28800"/>
            <a:ext cx="403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f_int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9F022C-4F8A-5C12-1F00-A12D6D2FAF91}"/>
              </a:ext>
            </a:extLst>
          </p:cNvPr>
          <p:cNvCxnSpPr>
            <a:endCxn id="5" idx="1"/>
          </p:cNvCxnSpPr>
          <p:nvPr/>
        </p:nvCxnSpPr>
        <p:spPr>
          <a:xfrm flipV="1">
            <a:off x="1600200" y="2400300"/>
            <a:ext cx="28956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E0715051-D03E-86B3-9954-4939704D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971800"/>
            <a:ext cx="403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f_bool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4404DE8-8179-31FE-5693-47AD7B9BDDB3}"/>
              </a:ext>
            </a:extLst>
          </p:cNvPr>
          <p:cNvCxnSpPr/>
          <p:nvPr/>
        </p:nvCxnSpPr>
        <p:spPr>
          <a:xfrm flipV="1">
            <a:off x="2209800" y="3505200"/>
            <a:ext cx="2514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C0C39678-0828-C499-BBB3-A646A852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91000"/>
            <a:ext cx="434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f_double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9663F8-F26B-4DBF-FDA9-D8C5C3570FBB}"/>
              </a:ext>
            </a:extLst>
          </p:cNvPr>
          <p:cNvCxnSpPr/>
          <p:nvPr/>
        </p:nvCxnSpPr>
        <p:spPr>
          <a:xfrm flipV="1">
            <a:off x="2667000" y="4686300"/>
            <a:ext cx="2057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7E0F43AE-8FA1-50E3-FDE1-FB720024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recursion</a:t>
            </a:r>
            <a:endParaRPr lang="zh-CN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AA911C8-DE02-A73D-88DA-D01BDE68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identity function: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 X f(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List&lt;X&gt;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&gt;([a]);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f&lt;int&gt;(5);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053631-CABE-7C64-4892-474FA544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28800"/>
            <a:ext cx="403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f_int(int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List&lt;int&gt;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&gt;([5]);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8748E0-3783-EE8F-FCD1-4DEA0C4AF7B6}"/>
              </a:ext>
            </a:extLst>
          </p:cNvPr>
          <p:cNvCxnSpPr>
            <a:endCxn id="5" idx="1"/>
          </p:cNvCxnSpPr>
          <p:nvPr/>
        </p:nvCxnSpPr>
        <p:spPr>
          <a:xfrm flipV="1">
            <a:off x="1600200" y="2400300"/>
            <a:ext cx="28956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1ECDD49F-FE86-649A-EE0A-4CA1ADED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05200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List_int f_List_int(List_int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List&lt;List&lt;int&gt;&gt;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&gt;([[5]]);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3541DFE-DFB8-3BB2-97A4-D2DD1B210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List_List_int f_List_List_int(...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infinite recursion, :-(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368DA-7340-06A1-4A1B-BE2F831C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953000"/>
            <a:ext cx="289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Nevertheless, C++ allows this...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B974D52B-E850-11F8-09B9-46BBACC6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#2: Boxing (erasure)</a:t>
            </a: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F8E1F99-E86D-1EF2-ADDB-83A770CEE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identity function: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&lt;X&gt; X f(X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&gt;(5);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&gt;(true);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&gt;(3.14);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A0A995-E002-5E93-5716-9BA611B1E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28800"/>
            <a:ext cx="434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Object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f_Object(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Object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3B1CDE1-9DDE-E0BD-17ED-6BC75985DA09}"/>
              </a:ext>
            </a:extLst>
          </p:cNvPr>
          <p:cNvCxnSpPr>
            <a:endCxn id="5" idx="1"/>
          </p:cNvCxnSpPr>
          <p:nvPr/>
        </p:nvCxnSpPr>
        <p:spPr>
          <a:xfrm flipV="1">
            <a:off x="2286000" y="2400300"/>
            <a:ext cx="2209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CCE78AFE-C8D1-A627-33FC-40185EF1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05200"/>
            <a:ext cx="4953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// The best you can write: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f_Object(new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(5));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f_Object(new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(true));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f_Object(new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(3.14));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D5199-8B42-09BB-3E65-651FC4617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525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Java uses this approach, this means, although Java is polymorphic, JVM is still monomorphic. Ooops...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18A7C382-69E6-1C18-BCD3-B30AA03B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#3: Coercion</a:t>
            </a:r>
            <a:endParaRPr lang="zh-CN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557B3EB-9469-7CD3-847B-E3E7AB76D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identity function: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&lt;X&gt; X f(X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z = 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&gt;(5);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x* = ...;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 *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&gt;(x);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&gt;(3.14);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0E6AF1-2D7F-FAB9-2BC2-E00F4BFD6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05000"/>
            <a:ext cx="518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z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unbox(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box(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;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D2D8264-4421-0009-19A5-D031FD421972}"/>
              </a:ext>
            </a:extLst>
          </p:cNvPr>
          <p:cNvCxnSpPr/>
          <p:nvPr/>
        </p:nvCxnSpPr>
        <p:spPr>
          <a:xfrm flipV="1">
            <a:off x="1752600" y="2133600"/>
            <a:ext cx="20574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E78666-8C6E-965D-9F92-1BF6005CB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191000"/>
            <a:ext cx="5257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When there are a few polymorphic function calls, comparing to the normal monomorphic code, this approach has promising performance; for instance, the floating point code. </a:t>
            </a:r>
            <a:endParaRPr lang="zh-CN" altLang="en-US" sz="20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E3E4D0-FC3F-A743-DDBA-6D5A26A2D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667000"/>
            <a:ext cx="518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x* = ...;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h* = f(x); </a:t>
            </a:r>
            <a:r>
              <a:rPr lang="en-US" altLang="zh-CN" sz="2000" b="1">
                <a:latin typeface="Courier New" panose="02070309020205020404" pitchFamily="49" charset="0"/>
              </a:rPr>
              <a:t>// do nothing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A7A403C-D4F8-E05A-0FDA-4E8D3DB45100}"/>
              </a:ext>
            </a:extLst>
          </p:cNvPr>
          <p:cNvCxnSpPr/>
          <p:nvPr/>
        </p:nvCxnSpPr>
        <p:spPr>
          <a:xfrm flipV="1">
            <a:off x="1981200" y="2971800"/>
            <a:ext cx="1828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846D5311-36BD-D52F-4DDD-FD28A419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#4: Type-passing</a:t>
            </a:r>
            <a:endParaRPr lang="zh-CN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F6CB6AE-1E03-E06B-3E0E-C37A21169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4953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identity function: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&lt;X&gt; X f(X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z = 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&gt;(5);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&gt;(new Integer(8));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&gt;(“abc”);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36B439-FDC3-02FC-3B6C-5CE9AF81F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9050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&lt;X&gt; X f(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Type 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, X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318DDFF-2D69-9043-C694-5D2A1C639262}"/>
              </a:ext>
            </a:extLst>
          </p:cNvPr>
          <p:cNvCxnSpPr>
            <a:endCxn id="5" idx="1"/>
          </p:cNvCxnSpPr>
          <p:nvPr/>
        </p:nvCxnSpPr>
        <p:spPr>
          <a:xfrm flipV="1">
            <a:off x="2209800" y="2209800"/>
            <a:ext cx="2209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C86496-D447-D8BC-F4A1-7534D427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86400"/>
            <a:ext cx="5257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compiler determines the data layout, accroding to the type passed. But creating these RTTI information at runtime may be expensive.</a:t>
            </a:r>
            <a:endParaRPr lang="zh-CN" altLang="en-US" sz="20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1AD162A-83DE-2C52-ED28-D0A4B0DFC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z = f&lt;int&gt;(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int.class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, 5);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ACF5F4-844A-1205-6840-EB74629377F1}"/>
              </a:ext>
            </a:extLst>
          </p:cNvPr>
          <p:cNvCxnSpPr/>
          <p:nvPr/>
        </p:nvCxnSpPr>
        <p:spPr>
          <a:xfrm flipV="1">
            <a:off x="2286000" y="3352800"/>
            <a:ext cx="2209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CF03CEE5-93BB-5E02-28D1-B77F39980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8862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f&lt;Integer&gt;(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Integer.class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, 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new Ineger(8));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DACF518-4359-7B58-C61F-CCE09EB69DAE}"/>
              </a:ext>
            </a:extLst>
          </p:cNvPr>
          <p:cNvCxnSpPr/>
          <p:nvPr/>
        </p:nvCxnSpPr>
        <p:spPr>
          <a:xfrm flipV="1">
            <a:off x="2286000" y="4114800"/>
            <a:ext cx="2209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3">
            <a:extLst>
              <a:ext uri="{FF2B5EF4-FFF2-40B4-BE49-F238E27FC236}">
                <a16:creationId xmlns:a16="http://schemas.microsoft.com/office/drawing/2014/main" id="{FA59CBB5-0FF2-5E22-A0D1-E0FB756DE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388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String.class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, “abc”);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3E881D-109A-60C3-2A3D-E3AACAE82DFB}"/>
              </a:ext>
            </a:extLst>
          </p:cNvPr>
          <p:cNvCxnSpPr/>
          <p:nvPr/>
        </p:nvCxnSpPr>
        <p:spPr>
          <a:xfrm flipV="1">
            <a:off x="2590800" y="4953000"/>
            <a:ext cx="1905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1" grpId="0"/>
      <p:bldP spid="17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21D4F86-CC93-C120-84EF-85985EC92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DB14773-A26E-A472-43DC-528BE7941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Parametric polymorhisms are more expressive type systems</a:t>
            </a:r>
          </a:p>
          <a:p>
            <a:pPr lvl="1" eaLnBrk="1" hangingPunct="1"/>
            <a:r>
              <a:rPr lang="en-US" altLang="zh-CN"/>
              <a:t>to make code </a:t>
            </a:r>
            <a:r>
              <a:rPr lang="en-US" altLang="zh-CN">
                <a:solidFill>
                  <a:srgbClr val="3333CC"/>
                </a:solidFill>
              </a:rPr>
              <a:t>reuse</a:t>
            </a:r>
            <a:r>
              <a:rPr lang="en-US" altLang="zh-CN"/>
              <a:t> easier</a:t>
            </a:r>
          </a:p>
          <a:p>
            <a:pPr lvl="1" eaLnBrk="1" hangingPunct="1"/>
            <a:r>
              <a:rPr lang="en-US" altLang="zh-CN"/>
              <a:t>to protect </a:t>
            </a:r>
            <a:r>
              <a:rPr lang="en-US" altLang="zh-CN">
                <a:solidFill>
                  <a:srgbClr val="3333CC"/>
                </a:solidFill>
              </a:rPr>
              <a:t>abstraction</a:t>
            </a:r>
          </a:p>
          <a:p>
            <a:pPr lvl="1" eaLnBrk="1" hangingPunct="1"/>
            <a:r>
              <a:rPr lang="en-US" altLang="zh-CN"/>
              <a:t>to enhance </a:t>
            </a:r>
            <a:r>
              <a:rPr lang="en-US" altLang="zh-CN">
                <a:solidFill>
                  <a:srgbClr val="3333CC"/>
                </a:solidFill>
              </a:rPr>
              <a:t>modularity</a:t>
            </a:r>
          </a:p>
          <a:p>
            <a:pPr lvl="1" eaLnBrk="1" hangingPunct="1"/>
            <a:r>
              <a:rPr lang="en-US" altLang="zh-CN"/>
              <a:t>and to make compiled code </a:t>
            </a:r>
            <a:r>
              <a:rPr lang="en-US" altLang="zh-CN">
                <a:solidFill>
                  <a:srgbClr val="3333CC"/>
                </a:solidFill>
              </a:rPr>
              <a:t>efficient</a:t>
            </a:r>
          </a:p>
          <a:p>
            <a:pPr eaLnBrk="1" hangingPunct="1"/>
            <a:r>
              <a:rPr lang="en-US" altLang="zh-CN"/>
              <a:t>Compilers must compile these advanced features carefully</a:t>
            </a:r>
          </a:p>
          <a:p>
            <a:pPr lvl="1" eaLnBrk="1" hangingPunct="1"/>
            <a:r>
              <a:rPr lang="en-US" altLang="zh-CN"/>
              <a:t>don’t introduce overhead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B80E70F7-9834-B815-D335-BD9B915B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History</a:t>
            </a:r>
            <a:endParaRPr lang="zh-CN" altLang="en-US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5E414E01-C5EA-3D1A-14E1-CD457195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Explicit poly: </a:t>
            </a:r>
          </a:p>
          <a:p>
            <a:pPr lvl="1"/>
            <a:r>
              <a:rPr lang="en-US" altLang="zh-CN"/>
              <a:t>Girard (1971): second-order logic</a:t>
            </a:r>
          </a:p>
          <a:p>
            <a:pPr lvl="1"/>
            <a:r>
              <a:rPr lang="en-US" altLang="zh-CN"/>
              <a:t>John Reynolds (1974): second-order lambda calculus</a:t>
            </a:r>
          </a:p>
          <a:p>
            <a:r>
              <a:rPr lang="en-US" altLang="zh-CN"/>
              <a:t>Implicit poly (HM poly):</a:t>
            </a:r>
          </a:p>
          <a:p>
            <a:pPr lvl="1"/>
            <a:r>
              <a:rPr lang="en-US" altLang="zh-CN"/>
              <a:t>Hindley (1969): combinatory logic</a:t>
            </a:r>
          </a:p>
          <a:p>
            <a:pPr lvl="1"/>
            <a:r>
              <a:rPr lang="en-US" altLang="zh-CN"/>
              <a:t>Milner (1978): ML type scheme</a:t>
            </a:r>
          </a:p>
          <a:p>
            <a:pPr lvl="1"/>
            <a:r>
              <a:rPr lang="en-US" altLang="zh-CN"/>
              <a:t>One of the greatest achievement in type systems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0F128C67-A9C9-FBAA-7D09-E7FA7475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insights</a:t>
            </a:r>
            <a:endParaRPr lang="zh-CN" altLang="en-US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B90494B7-BAB0-539F-782F-BC597770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r>
              <a:rPr lang="en-US" altLang="zh-CN" sz="2800"/>
              <a:t>Two layered compuatations</a:t>
            </a:r>
          </a:p>
          <a:p>
            <a:pPr lvl="1"/>
            <a:r>
              <a:rPr lang="en-US" altLang="zh-CN" sz="2400"/>
              <a:t>One at </a:t>
            </a:r>
            <a:r>
              <a:rPr lang="en-US" altLang="zh-CN" sz="2400">
                <a:solidFill>
                  <a:srgbClr val="3333CC"/>
                </a:solidFill>
              </a:rPr>
              <a:t>type-level</a:t>
            </a:r>
          </a:p>
          <a:p>
            <a:pPr lvl="1"/>
            <a:r>
              <a:rPr lang="en-US" altLang="zh-CN" sz="2400"/>
              <a:t>One at </a:t>
            </a:r>
            <a:r>
              <a:rPr lang="en-US" altLang="zh-CN" sz="2400">
                <a:solidFill>
                  <a:srgbClr val="3333CC"/>
                </a:solidFill>
              </a:rPr>
              <a:t>value-level</a:t>
            </a:r>
          </a:p>
          <a:p>
            <a:r>
              <a:rPr lang="en-US" altLang="zh-CN" sz="2800"/>
              <a:t>Key consideration is how the type-level computations are performed!</a:t>
            </a:r>
          </a:p>
          <a:p>
            <a:pPr lvl="1"/>
            <a:r>
              <a:rPr lang="en-US" altLang="zh-CN" sz="2400"/>
              <a:t>Termination, etc..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E6AE5-9C0C-1D15-7C47-301BD8EA4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133600"/>
            <a:ext cx="373380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Sample C++ template: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template &lt;typename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f(X a){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a;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f&lt;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&gt;(33);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f&lt;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bool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&gt;(true);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B8C4C77A-AAEC-A4F7-7634-869AAE7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8CDB8706-C573-3CB0-56A8-C96452C6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Explict Polymorphism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F0C02E9-0CBD-8168-ACE4-266C36D30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C-- with explicitly Parametric Polymorphism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B782C93-C5FF-8F90-1D66-F6CD5472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Poly-C--: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&lt;X&gt;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T id(D){D* S*}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T-&gt;T | X | &lt;X&gt;.T | T&lt;X&gt;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S := id = E | if(E,S,S) | while(E,S) | return E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 | id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&lt;T&gt;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(E)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For simplicty, function takes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just one type parameter. Not hard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support more parameters.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34129-C08E-554E-E8B8-28E457FC0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144713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function type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D9030C-B8BB-4764-4622-51F41635434B}"/>
              </a:ext>
            </a:extLst>
          </p:cNvPr>
          <p:cNvCxnSpPr/>
          <p:nvPr/>
        </p:nvCxnSpPr>
        <p:spPr>
          <a:xfrm flipH="1">
            <a:off x="3581400" y="2438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5F72FE-270E-C866-76F9-8E7170AB7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8288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type  argument to functions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AD6F204-5DEC-5834-A1BF-88F87B926D3E}"/>
              </a:ext>
            </a:extLst>
          </p:cNvPr>
          <p:cNvCxnSpPr/>
          <p:nvPr/>
        </p:nvCxnSpPr>
        <p:spPr>
          <a:xfrm flipH="1">
            <a:off x="1447800" y="20574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E54B7C-2BBE-6487-8541-2F1865F3EE35}"/>
              </a:ext>
            </a:extLst>
          </p:cNvPr>
          <p:cNvCxnSpPr/>
          <p:nvPr/>
        </p:nvCxnSpPr>
        <p:spPr>
          <a:xfrm flipH="1">
            <a:off x="4267200" y="27432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631BEB-0E88-938F-18B5-4CA92F4DE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49513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type variable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DE6DFC7-CFAF-0F8F-8A19-E1069A80D566}"/>
              </a:ext>
            </a:extLst>
          </p:cNvPr>
          <p:cNvCxnSpPr>
            <a:stCxn id="16" idx="2"/>
          </p:cNvCxnSpPr>
          <p:nvPr/>
        </p:nvCxnSpPr>
        <p:spPr>
          <a:xfrm flipH="1">
            <a:off x="5105400" y="28194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90432A-341F-C2A2-4736-998748419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90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type abtraction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2394BD-FF7C-3B0C-1831-232C18C1DAEF}"/>
              </a:ext>
            </a:extLst>
          </p:cNvPr>
          <p:cNvCxnSpPr/>
          <p:nvPr/>
        </p:nvCxnSpPr>
        <p:spPr>
          <a:xfrm flipH="1">
            <a:off x="6553200" y="30480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35D523-1B64-F86A-8C4A-FF9B26298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956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type application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0FB6330-0BFE-DE88-1DA5-8B149834FC0A}"/>
              </a:ext>
            </a:extLst>
          </p:cNvPr>
          <p:cNvCxnSpPr/>
          <p:nvPr/>
        </p:nvCxnSpPr>
        <p:spPr>
          <a:xfrm flipH="1" flipV="1">
            <a:off x="6553200" y="41910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94EDE5-427C-DCE0-DDE6-A898AC11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054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function type argument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6" grpId="0"/>
      <p:bldP spid="19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3E250A6-2BE9-8B12-0A2C-A85E634FE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Conceptually</a:t>
            </a:r>
          </a:p>
        </p:txBody>
      </p:sp>
      <p:sp>
        <p:nvSpPr>
          <p:cNvPr id="10243" name="AutoShape 3">
            <a:extLst>
              <a:ext uri="{FF2B5EF4-FFF2-40B4-BE49-F238E27FC236}">
                <a16:creationId xmlns:a16="http://schemas.microsoft.com/office/drawing/2014/main" id="{3D7D3D63-3477-A4E4-9AC3-571490686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AST</a:t>
            </a:r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id="{11717D2F-BBAB-081D-1789-EAD499FF7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22542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Intermediate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Code</a:t>
            </a:r>
          </a:p>
        </p:txBody>
      </p:sp>
      <p:sp>
        <p:nvSpPr>
          <p:cNvPr id="10245" name="AutoShape 5">
            <a:extLst>
              <a:ext uri="{FF2B5EF4-FFF2-40B4-BE49-F238E27FC236}">
                <a16:creationId xmlns:a16="http://schemas.microsoft.com/office/drawing/2014/main" id="{71A886EA-45B3-6F61-C4CD-DC7783A6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Semantic</a:t>
            </a:r>
          </a:p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Analysis</a:t>
            </a:r>
          </a:p>
        </p:txBody>
      </p:sp>
      <p:cxnSp>
        <p:nvCxnSpPr>
          <p:cNvPr id="10246" name="AutoShape 6">
            <a:extLst>
              <a:ext uri="{FF2B5EF4-FFF2-40B4-BE49-F238E27FC236}">
                <a16:creationId xmlns:a16="http://schemas.microsoft.com/office/drawing/2014/main" id="{187D01F4-F61D-8EAB-9A52-4AD82FE0A127}"/>
              </a:ext>
            </a:extLst>
          </p:cNvPr>
          <p:cNvCxnSpPr>
            <a:cxnSpLocks noChangeShapeType="1"/>
            <a:stCxn id="10243" idx="3"/>
            <a:endCxn id="10245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AutoShape 7">
            <a:extLst>
              <a:ext uri="{FF2B5EF4-FFF2-40B4-BE49-F238E27FC236}">
                <a16:creationId xmlns:a16="http://schemas.microsoft.com/office/drawing/2014/main" id="{7EA0249C-9355-51A5-D9F8-49AF7FEA7DC2}"/>
              </a:ext>
            </a:extLst>
          </p:cNvPr>
          <p:cNvCxnSpPr>
            <a:cxnSpLocks noChangeShapeType="1"/>
            <a:stCxn id="10245" idx="3"/>
            <a:endCxn id="10244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Text Box 8">
            <a:extLst>
              <a:ext uri="{FF2B5EF4-FFF2-40B4-BE49-F238E27FC236}">
                <a16:creationId xmlns:a16="http://schemas.microsoft.com/office/drawing/2014/main" id="{7734F6D2-886E-CE59-F584-0B8B1FF75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Language Semantics</a:t>
            </a:r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41E1E5E2-8185-7FA4-5B4A-D85A01BA0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343400"/>
            <a:ext cx="0" cy="838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Text Box 8">
            <a:extLst>
              <a:ext uri="{FF2B5EF4-FFF2-40B4-BE49-F238E27FC236}">
                <a16:creationId xmlns:a16="http://schemas.microsoft.com/office/drawing/2014/main" id="{12C4877A-9959-D1C7-7BF2-EFDCBDCEC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Type checking!</a:t>
            </a: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DC3B2959-9B37-3BEB-868F-63FAE4C66258}"/>
              </a:ext>
            </a:extLst>
          </p:cNvPr>
          <p:cNvSpPr/>
          <p:nvPr/>
        </p:nvSpPr>
        <p:spPr>
          <a:xfrm>
            <a:off x="3790950" y="2205038"/>
            <a:ext cx="1528763" cy="819150"/>
          </a:xfrm>
          <a:custGeom>
            <a:avLst/>
            <a:gdLst>
              <a:gd name="connsiteX0" fmla="*/ 250723 w 1528917"/>
              <a:gd name="connsiteY0" fmla="*/ 803787 h 818535"/>
              <a:gd name="connsiteX1" fmla="*/ 176981 w 1528917"/>
              <a:gd name="connsiteY1" fmla="*/ 243348 h 818535"/>
              <a:gd name="connsiteX2" fmla="*/ 1312607 w 1528917"/>
              <a:gd name="connsiteY2" fmla="*/ 95864 h 818535"/>
              <a:gd name="connsiteX3" fmla="*/ 1474839 w 1528917"/>
              <a:gd name="connsiteY3" fmla="*/ 818535 h 818535"/>
              <a:gd name="connsiteX4" fmla="*/ 1474839 w 1528917"/>
              <a:gd name="connsiteY4" fmla="*/ 818535 h 81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917" h="818535">
                <a:moveTo>
                  <a:pt x="250723" y="803787"/>
                </a:moveTo>
                <a:cubicBezTo>
                  <a:pt x="125361" y="582561"/>
                  <a:pt x="0" y="361335"/>
                  <a:pt x="176981" y="243348"/>
                </a:cubicBezTo>
                <a:cubicBezTo>
                  <a:pt x="353962" y="125361"/>
                  <a:pt x="1096297" y="0"/>
                  <a:pt x="1312607" y="95864"/>
                </a:cubicBezTo>
                <a:cubicBezTo>
                  <a:pt x="1528917" y="191729"/>
                  <a:pt x="1474839" y="818535"/>
                  <a:pt x="1474839" y="818535"/>
                </a:cubicBezTo>
                <a:lnTo>
                  <a:pt x="1474839" y="818535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83A2A7-9496-CA82-36F5-F440161A4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0C9979-8D40-4330-43B2-A0561E47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identity function: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&lt;X&gt;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X f(X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a;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composition: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Z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 Z compose(&lt;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&gt;.X-&gt;X f, 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&gt;.Y-&gt;Y g, Z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f&lt;Z&gt;(g&lt;Z&gt;(a));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best you can do in C++ (note the difference!):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Z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&gt; Z compose(Z-&gt;Z f, Z-&gt;Z g, Z a){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f(g(a));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44D10C-DCA7-37FA-475A-E46F4312C922}"/>
              </a:ext>
            </a:extLst>
          </p:cNvPr>
          <p:cNvCxnSpPr/>
          <p:nvPr/>
        </p:nvCxnSpPr>
        <p:spPr>
          <a:xfrm flipH="1" flipV="1">
            <a:off x="2743200" y="4191000"/>
            <a:ext cx="2819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7533EC-386D-36D1-CB2F-EB10B5A4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2590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More flexiable and powerful than C++ template!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FAAA4F3-4A39-C9D4-E2F0-2F7E2C407C08}"/>
              </a:ext>
            </a:extLst>
          </p:cNvPr>
          <p:cNvCxnSpPr/>
          <p:nvPr/>
        </p:nvCxnSpPr>
        <p:spPr>
          <a:xfrm flipH="1" flipV="1">
            <a:off x="4572000" y="41910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7927</TotalTime>
  <Words>2875</Words>
  <Application>Microsoft Macintosh PowerPoint</Application>
  <PresentationFormat>全屏显示(4:3)</PresentationFormat>
  <Paragraphs>517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Tahoma</vt:lpstr>
      <vt:lpstr>宋体</vt:lpstr>
      <vt:lpstr>Arial</vt:lpstr>
      <vt:lpstr>Wingdings</vt:lpstr>
      <vt:lpstr>Verdana</vt:lpstr>
      <vt:lpstr>Courier New</vt:lpstr>
      <vt:lpstr>Symbol</vt:lpstr>
      <vt:lpstr>Euclid Extra</vt:lpstr>
      <vt:lpstr>Blends</vt:lpstr>
      <vt:lpstr>Semantic Analysis: Polymorphism</vt:lpstr>
      <vt:lpstr>Front End</vt:lpstr>
      <vt:lpstr>Parametric polymorphism</vt:lpstr>
      <vt:lpstr>History</vt:lpstr>
      <vt:lpstr>Key insights</vt:lpstr>
      <vt:lpstr> </vt:lpstr>
      <vt:lpstr>C-- with explicitly Parametric Polymorphism</vt:lpstr>
      <vt:lpstr>Conceptually</vt:lpstr>
      <vt:lpstr>Examples</vt:lpstr>
      <vt:lpstr>Type checking involves type-level compuations</vt:lpstr>
      <vt:lpstr>Substitution</vt:lpstr>
      <vt:lpstr>Type equivalence: ≡</vt:lpstr>
      <vt:lpstr>Type System</vt:lpstr>
      <vt:lpstr>Typing: expression</vt:lpstr>
      <vt:lpstr>Typing: expression (cont’)</vt:lpstr>
      <vt:lpstr>Typing statements</vt:lpstr>
      <vt:lpstr>Typing declaration</vt:lpstr>
      <vt:lpstr>Typing functions</vt:lpstr>
      <vt:lpstr>Sample derivations</vt:lpstr>
      <vt:lpstr>Type checking implementation</vt:lpstr>
      <vt:lpstr> </vt:lpstr>
      <vt:lpstr>C-- with implicitly Parametric Polymorphism</vt:lpstr>
      <vt:lpstr>Examples</vt:lpstr>
      <vt:lpstr>Hindley-Milner Polymorhism</vt:lpstr>
      <vt:lpstr>Examples</vt:lpstr>
      <vt:lpstr>Typing rules for functions</vt:lpstr>
      <vt:lpstr>Expressiveness of HM poly</vt:lpstr>
      <vt:lpstr>Curry-Howard Isomorphism</vt:lpstr>
      <vt:lpstr>Curry-Howard Isomorphism</vt:lpstr>
      <vt:lpstr>Layers of abstractions</vt:lpstr>
      <vt:lpstr> </vt:lpstr>
      <vt:lpstr>Polymorphism Implementation</vt:lpstr>
      <vt:lpstr>Polymorphism Implementation</vt:lpstr>
      <vt:lpstr>#1: Expansion</vt:lpstr>
      <vt:lpstr>Polymorphic recursion</vt:lpstr>
      <vt:lpstr>#2: Boxing (erasure)</vt:lpstr>
      <vt:lpstr>#3: Coercion</vt:lpstr>
      <vt:lpstr>#4: Type-passing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Elaboration</dc:title>
  <dc:creator>Baojian Hua</dc:creator>
  <cp:lastModifiedBy>Microsoft Office User</cp:lastModifiedBy>
  <cp:revision>3681</cp:revision>
  <cp:lastPrinted>1601-01-01T00:00:00Z</cp:lastPrinted>
  <dcterms:created xsi:type="dcterms:W3CDTF">1601-01-01T00:00:00Z</dcterms:created>
  <dcterms:modified xsi:type="dcterms:W3CDTF">2024-03-14T02:12:48Z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