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7" r:id="rId3"/>
    <p:sldId id="522" r:id="rId4"/>
    <p:sldId id="523" r:id="rId5"/>
    <p:sldId id="524" r:id="rId6"/>
    <p:sldId id="525" r:id="rId7"/>
    <p:sldId id="526" r:id="rId8"/>
    <p:sldId id="550" r:id="rId9"/>
    <p:sldId id="551" r:id="rId10"/>
    <p:sldId id="534" r:id="rId11"/>
    <p:sldId id="541" r:id="rId12"/>
    <p:sldId id="562" r:id="rId13"/>
    <p:sldId id="542" r:id="rId14"/>
    <p:sldId id="543" r:id="rId15"/>
    <p:sldId id="559" r:id="rId16"/>
    <p:sldId id="560" r:id="rId17"/>
    <p:sldId id="544" r:id="rId18"/>
    <p:sldId id="546" r:id="rId19"/>
    <p:sldId id="561" r:id="rId20"/>
    <p:sldId id="552" r:id="rId21"/>
    <p:sldId id="553" r:id="rId22"/>
    <p:sldId id="554" r:id="rId23"/>
    <p:sldId id="563" r:id="rId24"/>
    <p:sldId id="555" r:id="rId25"/>
    <p:sldId id="556" r:id="rId26"/>
    <p:sldId id="557" r:id="rId27"/>
    <p:sldId id="558" r:id="rId28"/>
    <p:sldId id="547" r:id="rId29"/>
    <p:sldId id="412" r:id="rId3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72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48E99B-B804-9A67-983C-227058DC66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2F3B37E-0F3D-E7F2-4CC5-E9449DC954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B5FD1CD-AEBD-445F-34CE-B5F43E75D0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8EBFD34-8D3C-AE68-318F-55FEABA7CA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FADF92-2915-E94C-AADC-D985F8EBC9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29B46BD-8F67-971D-E777-B0BFDB31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D8F5BAD-6214-DCB1-28B9-04F080CDC5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CBF67D8-28AF-FBF9-F01B-217A6BD69B2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83D60265-E553-7066-7536-2ECB02AF47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713F7486-C7E4-CDE5-FB18-F9BBCF5EA1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31938F3B-4C96-DC51-111E-BF61EE607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C086BC0-D5F2-AF41-8AA2-68AEEF1DC6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D53FF93-51A8-7759-37DB-E73275B31FA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6B28487-D894-60D8-823B-67B3BA079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45755E25-B791-5633-D275-F90BDC7ED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AA6E8DED-B3B5-6973-6ABA-FA0360C98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43B0AB2-BD2F-EF98-50C8-0F24D73A3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EEE41A-56B7-BDF3-4087-6E54264BE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C748CE-731C-5B5D-8A75-B32854EF5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AD3FC251-56B2-04B5-96B8-6192C54E3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585E707A-111B-A871-F778-7F39AABD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301F87B5-FB7F-A85A-6250-5D676D6CFB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FC369A4-531E-254B-293B-AAD154A4C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7944DD4-A235-E894-02F2-4F86C4956F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547C0C96-AD0E-D3AF-E682-EA8DCA234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B3B3F4-8F30-7B4D-89B7-A721F943E4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4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37DBDF9-AB99-0BE9-4BAF-1DB7FAE7E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4EEA898-9ADF-8FB5-67ED-9C5DC78DE3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A857C9D-E954-AC90-7D42-95CBED64D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3AB70-41C2-CA4D-BBD4-7401588DC7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21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8EDE3C-0987-D63C-7E15-536BF0BCF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726464-DB62-8EE5-88B6-EB762FF5D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3594F10-3D55-8039-B21C-3EBC0A8FF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1FCAB-D7FE-2B4F-B773-024BFBA327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9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FEEA60E-D6AB-FE20-7151-D52F18F46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8F49773-3FED-5A36-5724-683C125E9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4CEE75-CA4F-BF8D-D6D6-EDA5499E0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3E204-2CCD-7A4A-9288-669A29DC5D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28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603241-258B-0B08-E8E0-C2BEA2BFD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7B80F06-1C60-343C-1121-6DE437A81E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4C8F21B-1E44-2B97-D53E-A786926FB4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1CF68-F366-5146-81BA-4A2ACE7B3B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34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D691AD5-A094-27F8-37EE-BE150CA83A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821CA22-4C4A-F9E8-5877-9C07EDD8A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944E0CD-380D-289D-539B-F4F012903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67DD5-7DA5-AF48-A97A-AA7BB1C736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5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9EC8213-907D-F099-2796-D26960105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3604627-35A1-F0D5-3329-BC7308490D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06135D6-A4FC-9B65-01B9-4217DF5BD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E5213-CF05-D74B-9CD9-006594AD37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4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0B5EEC6-B70D-BECA-0E60-555BE558E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493028A-9ADC-8BDF-8899-89FBB70EC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30FC285-485B-71EB-4390-C372D662A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2079A-AE2D-C141-9158-10AB8513C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1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F006CAC-E7B1-B652-FE40-3A76846D8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792E24B-1E18-7E6B-F729-966BB70C8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1878CCB-2D5E-4FC3-2FB6-2221C9685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7B4C8-13F9-5E47-A0BC-91BBB022F1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99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00FE0B6-0F0C-2568-1810-4B67F6B47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7BC725B-9DB0-D606-015F-D1B6520326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23FBAF2-47DF-AEF0-AB61-95DAC6888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D22DE-2BE1-A441-861B-B0CA1984D8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1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0FE3EB7-5591-29AE-3F9D-B36E8D9AB5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89868D2-C858-325A-0F68-FE71AC937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64CD1D2-0791-CFCD-DCA4-F9415E83D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27F5F-6204-8440-B3BC-FAE6BA220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9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7AE139-5C55-48AA-6BAC-B15A3EC974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77FED0-DFA4-3EA7-0C4D-DD889CCACC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55446DB-A264-108B-C8EB-634C82FFD3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719CD61-CBF0-39AC-0724-0B738CBC67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645EC62-C23F-D163-3ED8-D70E175E0C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824CFDF-F708-0AB5-8298-707FD1843B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F45AC0A-4381-4064-7EB4-DB478212BB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4F35A17-9921-F1FC-8EBA-EC738D1B7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7000325-619E-FF10-5292-49CD5E67A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BE5B02A-636B-E40B-B485-159F3D1F22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6DA609DA-39A0-B462-B85B-CE12C6CE66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84DF2E10-B63A-B6F7-95C6-E0E2434FB7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347DF2-70EA-FB4B-8111-71E296A8C5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F7C2C62-3BD7-352A-68B8-9454FF5B0F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Three-address code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6CDAB6F-289F-63D8-1B57-6017623924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3595A7C-D1BA-0753-A409-E41A2F1CA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3-address code is “RISC”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3067F40-4A99-79A9-7947-27EE15CB5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Virtual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Infinitely available: x0, x1, x2, 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To hold values, and to host computation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A global shared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To store values that cannot reside in registers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/>
              <a:t>Address-of operator &amp;, spilled registers, big aggregate data, etc..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RISC-like: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All computations done in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Values are “load” from and “store” to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Other details still remain abstract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/>
              <a:t>Say, calling conventions, etc..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FD7CB3A-279D-7FDC-BDE1-2FFB9C3F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52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2293" name="TextBox 22">
            <a:extLst>
              <a:ext uri="{FF2B5EF4-FFF2-40B4-BE49-F238E27FC236}">
                <a16:creationId xmlns:a16="http://schemas.microsoft.com/office/drawing/2014/main" id="{35E48A9F-2958-2067-606E-BA430362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886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memory</a:t>
            </a:r>
            <a:endParaRPr lang="zh-CN" alt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936E9AC1-E6D8-B498-F016-D4FA9C48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x0</a:t>
            </a:r>
            <a:endParaRPr lang="zh-CN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A1FDEB54-5590-0023-4875-F5CB25BE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x1</a:t>
            </a:r>
            <a:endParaRPr lang="zh-CN" alt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38D78B72-0C96-FEFB-B367-AEB66C8B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6501D34-196C-FE54-36C9-6C31FE74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xn</a:t>
            </a:r>
            <a:endParaRPr lang="zh-CN" altLang="zh-CN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823532D6-493E-9925-4468-969344C5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  <a:endParaRPr lang="zh-CN" altLang="zh-CN" sz="2000"/>
          </a:p>
        </p:txBody>
      </p:sp>
      <p:sp>
        <p:nvSpPr>
          <p:cNvPr id="12299" name="TextBox 22">
            <a:extLst>
              <a:ext uri="{FF2B5EF4-FFF2-40B4-BE49-F238E27FC236}">
                <a16:creationId xmlns:a16="http://schemas.microsoft.com/office/drawing/2014/main" id="{F6DD299E-3961-225F-6CCB-AD7D74996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GPRs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13FCEB7-976D-E256-4FAC-6FF41ABEE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3-address code syntax (ISA)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5FE8CF93-26B9-72DA-1B7F-338D11F7B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89125"/>
            <a:ext cx="8032968" cy="48628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 ::= n       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integer constants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x       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virtual registers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x1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ambria Math" panose="02040503050406030204" pitchFamily="18" charset="0"/>
                <a:cs typeface="Arial" panose="020B0604020202020204" pitchFamily="34" charset="0"/>
              </a:rPr>
              <a:t>⊕</a:t>
            </a:r>
            <a:r>
              <a:rPr lang="zh-CN" altLang="en-US" sz="2000" b="1" dirty="0">
                <a:solidFill>
                  <a:srgbClr val="0432FF"/>
                </a:solidFill>
                <a:latin typeface="Cambria Math" panose="02040503050406030204" pitchFamily="18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x2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arithmetic 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[x1] &lt;- x2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store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[x2]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load</a:t>
            </a:r>
            <a:r>
              <a:rPr lang="zh-CN" altLang="en-US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f(x)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call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e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j{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z,nz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 x, L1, L2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jump if x==0 (not zero)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{eq, ne, ...} x1, x2, L1, L2 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compare and jump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   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unconditional branching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label L 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label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return x          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return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D4570B9-2A78-99E8-1113-4EA2FA7A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E6989639-9841-B9DA-F9AA-652FBBBA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Compiling to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3-address Code</a:t>
            </a:r>
            <a:endParaRPr lang="zh-CN" altLang="en-US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4B98044-E8B5-51B2-2FC6-E959BFE04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from C-- to TAC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958454E-704C-CEB1-54E4-8BC0F85C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89125"/>
            <a:ext cx="7724775" cy="2259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Recall our </a:t>
            </a:r>
            <a:r>
              <a:rPr lang="en-US" altLang="zh-CN" sz="2000" b="1" dirty="0" err="1">
                <a:latin typeface="Courier New" panose="02070309020205020404" pitchFamily="49" charset="0"/>
                <a:cs typeface="Arial" panose="020B0604020202020204" pitchFamily="34" charset="0"/>
              </a:rPr>
              <a:t>langugage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 C--: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 := F*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 := T f(D){D* S*}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 := T x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:= x = E | if(E, S, S) | while(E, S) | return E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 := n | x | true | false | E</a:t>
            </a:r>
            <a:r>
              <a:rPr lang="en-US" altLang="zh-CN" sz="2000" b="1" dirty="0">
                <a:solidFill>
                  <a:srgbClr val="0432FF"/>
                </a:solidFill>
                <a:latin typeface="Cambria Math" panose="02040503050406030204" pitchFamily="18" charset="0"/>
                <a:cs typeface="Arial" panose="020B0604020202020204" pitchFamily="34" charset="0"/>
              </a:rPr>
              <a:t> ⊕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 | f(E)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FE685F1-4C6D-BF3E-45AB-C91D135C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4294188"/>
            <a:ext cx="8494712" cy="2259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We should design a set of compiling rules, each for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one syntactic form: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 to compile a program P</a:t>
            </a: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 to compile a function F</a:t>
            </a: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()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 to compile a statement S</a:t>
            </a: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compile_E()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 to compile an expression E</a:t>
            </a:r>
            <a:endParaRPr lang="en-US" altLang="zh-CN" sz="2000" b="1" dirty="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0EFB65-00EC-9CBB-0C90-4CE6032BE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FD483CD-5862-9FCA-29E6-7120B98B0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8763000" cy="4491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Invariant: expression value in a meta-variable x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compile_E(n)     = “x=n”; return x;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x is fresh, meta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compile_E(x)     =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compile_E(true)  = “x=1”;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compile_E(false) = “x=0”;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compile_E(e1+e2) = x1 = compile_E(e1);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x2 = compile_E(e2);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“x = x1 + x2”;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return x;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compile_E(f(e))  = x1 = compile_E(e)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“x = f(x1)”;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return x;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24A1425-89FD-357A-91CB-0ABEFAC3A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Expressions, cont’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6CBD35FC-D88C-B3FF-3841-8AA02911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6955750" cy="41190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compile_E(e1==e2) = x1 = compile_E(e1);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x2 = compile_E(e2);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x1, x2, L1, L2”;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“L1:”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“x = 1”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L3”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“L2:”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“x = 0”;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L3”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“L3:”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return x;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86A3909-C8C4-0C5C-9AFD-0B28AE74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05200"/>
            <a:ext cx="3657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...;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x1, x2, L1, L2;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4EBCDE4-ABDE-C93C-794B-AB0A407D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00600"/>
            <a:ext cx="16764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1;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C7EDFEAC-4443-135B-26F3-C0119FE4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006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= 0;</a:t>
            </a:r>
          </a:p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6F5D799-D698-C464-E86C-42D41468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23C2517F-B663-A750-D946-474900A4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2DE3B73D-B957-87D6-3E81-97EF4410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B1A452D-9A4B-7DEF-08BC-BA715EAE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19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511D5E-851D-744D-6893-500188FC056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943600" y="541020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B066BB-A50F-2754-EFFE-7E8D71B29E1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896100" y="54102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2235E13-EE04-DA18-A416-697E957ED45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943600" y="42672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77010C0-DBE7-C640-33B1-497696C04FD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7162800" y="4267200"/>
            <a:ext cx="1028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766A056-9C0B-2A3C-3D3E-6FED81474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 cont’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0782EE6C-8B1F-8576-BA87-A67012745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6494463" cy="3746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compile_E(e1&amp;&amp;e2) = x1 = compile_E(e1);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x1, L1, L2”;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“L1:”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x = compile_E(e2);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L3”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“L2:”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“x = 0”;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L3”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“L3:”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return x;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A4396B-36BF-D4A7-7BE0-A7B8053E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x1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compile_E(e1);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x1, L1, L2;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7354E8-8FEC-0D44-7203-9E7DD4CB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768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compile_E(e2);</a:t>
            </a:r>
          </a:p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7EF8A-8E8F-D210-5864-2964B64B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768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= 0;</a:t>
            </a:r>
          </a:p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E3F35AD-489B-EFF5-D0D7-77FF3656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9436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D1AD4F52-5AA4-A554-6D3B-C306FA7C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8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8D9B0096-E933-5250-6ACE-E4AE40BB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95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4E365E28-32A8-D752-18B2-98784B4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95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A7721FA-3CB4-5062-283D-0FF51F0283F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57900" y="54864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A2278DE-DC17-21EE-44AD-03AA933ABEE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896100" y="5486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7152105-D31C-6EA5-AB13-964C4D2A10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57900" y="43434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C48551-947B-448D-F10F-7839ADB1A5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4343400"/>
            <a:ext cx="1181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2502472-4DD0-D1D8-AC28-239D23EBC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15652EEE-B471-648D-F9DB-A7C2FEC9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3724275" cy="4094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compile_E(3+4*5) =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x0 = compile_E(3);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x3 = compile_E(4*5);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“x = x0 + x3”;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“x0 = 3”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x3 = compile_E(4*5);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“x = x0 + x3”;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...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“x0 = 3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x1 = 4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x2 = 5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x3 = x1 * x2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x4 = x0 + x3”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BD7CEFC6-70F2-E033-56BD-3629F886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353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3427C42D-1DAC-4709-2788-2BE964C9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497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90D4FA41-B48B-16DC-4BC1-48F09DF0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9497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*</a:t>
            </a: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650B2C37-1220-E7E4-0037-8AE0BFB19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165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5BC6EDE3-6E90-9C96-B645-7ADCFD4F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165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0F4598A6-292F-9305-4B20-59C867ECD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5687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1523151B-E0EA-6A25-4358-6044C25DB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5593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56E9B331-0A26-75E8-08A5-38EBAC5D5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68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034DE026-05D9-E32D-6846-B7A12D079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5593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253B07E-87B8-FC1D-076F-53ADABDCC439}"/>
              </a:ext>
            </a:extLst>
          </p:cNvPr>
          <p:cNvSpPr>
            <a:spLocks/>
          </p:cNvSpPr>
          <p:nvPr/>
        </p:nvSpPr>
        <p:spPr bwMode="auto">
          <a:xfrm>
            <a:off x="4724400" y="37338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29CDB97B-C30E-02D6-F2F7-594339E30F46}"/>
              </a:ext>
            </a:extLst>
          </p:cNvPr>
          <p:cNvSpPr>
            <a:spLocks/>
          </p:cNvSpPr>
          <p:nvPr/>
        </p:nvSpPr>
        <p:spPr bwMode="auto">
          <a:xfrm>
            <a:off x="5334000" y="48006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TextBox 16">
            <a:extLst>
              <a:ext uri="{FF2B5EF4-FFF2-40B4-BE49-F238E27FC236}">
                <a16:creationId xmlns:a16="http://schemas.microsoft.com/office/drawing/2014/main" id="{3D0E353D-C3FE-46C5-C9BA-86BCF094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What’s the tree traversal order?</a:t>
            </a:r>
            <a:endParaRPr lang="zh-CN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5D652-A715-E718-D916-06A98AA9E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16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x0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2ECD9-0106-17A3-5C40-DAA521B03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572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x1</a:t>
            </a:r>
            <a:endParaRPr lang="zh-CN" alt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7B4C521D-7994-F2E4-E4D5-0951C298D26A}"/>
              </a:ext>
            </a:extLst>
          </p:cNvPr>
          <p:cNvSpPr>
            <a:spLocks/>
          </p:cNvSpPr>
          <p:nvPr/>
        </p:nvSpPr>
        <p:spPr bwMode="auto">
          <a:xfrm>
            <a:off x="6705600" y="47244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67B08B-8DD9-692F-BA42-8C555CCBB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19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x2</a:t>
            </a:r>
            <a:endParaRPr lang="zh-CN" altLang="en-US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132983BD-9E80-E41D-D57C-7C93C7897D77}"/>
              </a:ext>
            </a:extLst>
          </p:cNvPr>
          <p:cNvSpPr>
            <a:spLocks/>
          </p:cNvSpPr>
          <p:nvPr/>
        </p:nvSpPr>
        <p:spPr bwMode="auto">
          <a:xfrm>
            <a:off x="6096000" y="36576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1C3A1-F4C9-0DF4-479C-EEB6AC27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x3</a:t>
            </a:r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0DAFA-ED77-36DA-B4B8-35BC0CAD8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x4</a:t>
            </a:r>
            <a:endParaRPr lang="zh-CN" alt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1718A756-3B86-62AC-5AB8-5C8AEBB4B913}"/>
              </a:ext>
            </a:extLst>
          </p:cNvPr>
          <p:cNvSpPr>
            <a:spLocks/>
          </p:cNvSpPr>
          <p:nvPr/>
        </p:nvSpPr>
        <p:spPr bwMode="auto">
          <a:xfrm>
            <a:off x="5537200" y="25908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0DC0E-0139-B7D9-0696-EB66CF479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196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x0 = 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E1624-B8F8-1FFE-FFD3-F350AC41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388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x1 = 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6B9249-CED9-C933-1225-C9FA22D3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102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x2 = 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FCA3B2-A0D4-3FF2-C7B4-827377091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962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x3 = x1*x2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FBCBCE-9331-FE7A-1CA5-3BA78BB46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32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x4 = x0+x3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00AA06B-F4E5-B101-871A-09C63CE02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152935F0-ADC7-6A70-D03D-EE11EC09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1833563"/>
            <a:ext cx="7558087" cy="4862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(y=e)       = x=compile_E(e); “y=x”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(if(e1==e2, s1, s2)) =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x1 = compile_E(e1);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x2 = compile_E(e2);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j_cmpeq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x1, x2, L1, L2”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“L1:”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(s1);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L3”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“L2:”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(s2);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L3”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“L3:”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(x, L_1, L_2)”;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EF02B7-03A4-18B4-5E53-1686FCFF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43200"/>
            <a:ext cx="3429000" cy="990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x1 = compile_E(e1);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x2 = compile_E(e2);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x1, x2, L1, L2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2EAC0A-9D14-6AB4-C9F5-AAEF3E024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672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compile_S(s1);</a:t>
            </a:r>
          </a:p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jmp L3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D83FF14-834C-211F-BFC9-466BD734D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23622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compile_S(s2);</a:t>
            </a:r>
          </a:p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jmp L3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89F7BD8-0A3F-2273-8D5B-ADA327ED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481EA2A8-3F5F-F242-BB72-6C1150F2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458E6776-F445-69BA-695D-7A3EB23D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16F4BC30-F9DF-3594-C65F-C0E69FBD1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CB9225-4C96-C31A-ACC4-00F7D8EA36D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257300" y="4876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B10D97-1059-E9CA-D2E3-F79C3141DF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095500" y="48768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1ACACB-477B-7A90-6B53-43E7E85A97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257300" y="3733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5565F0A-282A-FF18-193E-1EEBC1247CE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47900" y="3733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B4E029-CD91-AE65-4A4C-3E816FF53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F565C0-8F0D-5E77-82FB-6DCDECEDC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833563"/>
            <a:ext cx="8320087" cy="2632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(while(e, s))   =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“L1:”; </a:t>
            </a:r>
          </a:p>
          <a:p>
            <a:pPr>
              <a:spcBef>
                <a:spcPts val="475"/>
              </a:spcBef>
            </a:pPr>
            <a:r>
              <a:rPr lang="en-US" altLang="zh-CN" dirty="0">
                <a:solidFill>
                  <a:srgbClr val="0432FF"/>
                </a:solidFill>
              </a:rPr>
              <a:t>                                                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 = compile_E(e);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x, L2, L3”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“L2:”;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(s);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L1”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“L3:”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62EAC9-2BD7-2A51-5E53-1FD376B9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3429000"/>
            <a:ext cx="27432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x = compile_E(e)</a:t>
            </a:r>
          </a:p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x, L2, L3;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93B337-04CF-C800-8F6D-ABC801EC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6019800"/>
            <a:ext cx="19812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...;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82CDFB-E038-8310-317B-D9B8AC8CA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876800"/>
            <a:ext cx="1752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compile_S(s);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jmp L1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CB3D0BF8-9CAF-E459-F0AB-4BCA404534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0750" y="4343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7CBCCEFB-73E5-45DB-2B94-9D7B58BF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5715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L3: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9D0820AB-4AD1-3730-2E67-A84B4AEC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F8778797-4CCC-553F-3C03-CBCE86579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A6B5A29-3E07-E2DE-6D9C-A3307C51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4343400"/>
            <a:ext cx="24765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20CD6C45-4CCF-599D-B0D2-FD99F63C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cxnSp>
        <p:nvCxnSpPr>
          <p:cNvPr id="13" name="形状 12">
            <a:extLst>
              <a:ext uri="{FF2B5EF4-FFF2-40B4-BE49-F238E27FC236}">
                <a16:creationId xmlns:a16="http://schemas.microsoft.com/office/drawing/2014/main" id="{089CE8E4-D062-9324-CA9B-526B16BB96A6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5400000" flipH="1">
            <a:off x="1028700" y="4362450"/>
            <a:ext cx="1752600" cy="800100"/>
          </a:xfrm>
          <a:prstGeom prst="curvedConnector4">
            <a:avLst>
              <a:gd name="adj1" fmla="val -13043"/>
              <a:gd name="adj2" fmla="val 1878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441C4B1-7BC8-87A1-2DDF-2B545CDCD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76157871-1EA2-38D1-35DA-44CAEE6E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8F19FF8E-2F7E-A215-AC98-BE7023F2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84E4A115-D704-4A67-D978-55626445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27216B05-25EB-34C9-3089-953EE97B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589BD12D-9C32-746F-C409-0910FC458246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B5971496-237D-807B-A21C-E0B93485BF90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2CC1C41E-23B7-746B-6019-2A054822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D8652E64-2FCB-8257-B1D1-48EB2B82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6C9C063C-E094-C62E-06BF-4D31A49E4547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9434B2E4-EB45-6111-658D-EC36133D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3716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Middle end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EDF74F61-D00C-A741-3165-053784E865CF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82CECF83-DA15-1E50-ED2D-7079DB6B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72BED297-1A0A-7C85-1218-E281642DA5BB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D4DE7563-C34A-5B89-5AAD-12931AC3FC8D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DAED130-FF32-ADDE-AB6D-991C3E506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functions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E5F05F1A-CAA4-682E-8D29-C27CE7D0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833563"/>
            <a:ext cx="8320087" cy="41190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(T f(T x){D* S*}) =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(T) 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(T) x){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foreach(d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(d);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foreach(s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S)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(s);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>
              <a:spcBef>
                <a:spcPts val="475"/>
              </a:spcBef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(int)    = int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(bool)   = int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(T1-&gt;T2)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(T1)-&gt;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(T2)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ED36-3D03-8368-F339-D335386B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3528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Calling convention remains implicit!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CD7B00C-6E26-E15B-9466-43017CC54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9F56AF1-5193-D983-F990-F4E332E6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981200"/>
            <a:ext cx="2492375" cy="3170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s, k;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while(k&lt;=n){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s+k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k = k+1;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F1E38D78-3180-B329-DDA3-33344581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16075"/>
            <a:ext cx="3570208" cy="44012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3-address code: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s, k;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L0: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k, n, L1, L2;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L1: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s+k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k+1;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L2: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39AC5D33-82AE-0497-442C-FE1CB62A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752600"/>
            <a:ext cx="29718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jcmple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k, n, L1, L2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6D187EA-A012-718F-A714-D88DD5D3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19812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s;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D41AD24C-A838-0EB6-F857-0F0CAA6B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00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s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s+k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k+1;</a:t>
            </a:r>
          </a:p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L0;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2112A98D-C9BF-DA85-9A1F-7AFE2A9D0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667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DD5DB63F-424D-B5B4-358B-E15B6BF3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876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66C8C2FC-F3E4-8936-975D-9D2528EF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FE144D6-8759-ED71-40E2-18325D6C0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1F259FC3-A556-7C25-3E82-6D3AE863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s = 0;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k = 0;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CD42ABA4-F50B-2591-DEF5-270945D1F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6F0A9304-A457-27DB-BC18-5E814C46E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667000"/>
            <a:ext cx="2286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7FD304B2-252C-DDCB-D03C-4844ACBDF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8956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B330DF25-D280-4E3B-C64A-EE51904A6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BF5D8B-F50C-7B3F-0E1B-4BCEE620E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This is called a </a:t>
            </a:r>
            <a:r>
              <a:rPr lang="en-US" altLang="zh-CN" sz="2000" dirty="0">
                <a:solidFill>
                  <a:srgbClr val="0432FF"/>
                </a:solidFill>
              </a:rPr>
              <a:t>control-flow graph</a:t>
            </a:r>
            <a:r>
              <a:rPr lang="en-US" altLang="zh-CN" sz="2000" dirty="0"/>
              <a:t>! (CFG)</a:t>
            </a:r>
            <a:endParaRPr lang="zh-CN" altLang="en-US" sz="2000" dirty="0"/>
          </a:p>
        </p:txBody>
      </p:sp>
      <p:cxnSp>
        <p:nvCxnSpPr>
          <p:cNvPr id="20" name="形状 19">
            <a:extLst>
              <a:ext uri="{FF2B5EF4-FFF2-40B4-BE49-F238E27FC236}">
                <a16:creationId xmlns:a16="http://schemas.microsoft.com/office/drawing/2014/main" id="{693B157A-9D23-2059-453C-03CCAA715C73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5400000" flipH="1">
            <a:off x="5391150" y="2838450"/>
            <a:ext cx="2286000" cy="1028700"/>
          </a:xfrm>
          <a:prstGeom prst="curvedConnector4">
            <a:avLst>
              <a:gd name="adj1" fmla="val -10000"/>
              <a:gd name="adj2" fmla="val 13259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 animBg="1"/>
      <p:bldP spid="46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C3D8A21-85AD-D2FE-C328-A165EF3FD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0721214C-CE42-7C04-1E1E-3672C3E2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981200"/>
            <a:ext cx="3262313" cy="163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if(n==0)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return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n+sum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(n-1);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BCD5D95B-5415-9BF0-4FFA-7E3ADDC4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79788"/>
            <a:ext cx="3570208" cy="31700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3-address code: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n, 0, L1, L2;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L1: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L2: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x1 = sum(n-1);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x2 = n+x1;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x2;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578EA6ED-0744-6820-0E18-021BD9B6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29718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jcmpeq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n, 0, L1, L2;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4F6C316-2CE2-4553-F976-70DDB4E3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2057400" cy="1219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x1 = sum(n-1);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x2 = n+x1;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x2;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A4C3FEC7-5DE9-C809-A3C6-51EECAF5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3429000"/>
            <a:ext cx="1971675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0;</a:t>
            </a: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07D7CEA0-D488-6B0D-D29A-9DCE798CD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667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3A60E443-13A6-AE7A-B444-BEEDF7B5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00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D8A0B1BC-58D7-BC51-AD0F-BA59E849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2A064C7F-73D9-B7DC-8323-CC72F0C5B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7F7D525D-48E3-AF68-F11F-D29E155F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2CA954-B541-4164-755D-925F167E3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81600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The loop is implicit here, we’ll have more to say when discussing </a:t>
            </a:r>
            <a:r>
              <a:rPr lang="en-US" altLang="zh-CN" sz="2000" dirty="0">
                <a:solidFill>
                  <a:srgbClr val="0432FF"/>
                </a:solidFill>
              </a:rPr>
              <a:t>CPS</a:t>
            </a:r>
            <a:r>
              <a:rPr lang="en-US" altLang="zh-CN" sz="2000" dirty="0">
                <a:solidFill>
                  <a:srgbClr val="3333CC"/>
                </a:solidFill>
              </a:rPr>
              <a:t> </a:t>
            </a:r>
            <a:r>
              <a:rPr lang="en-US" altLang="zh-CN" sz="2000" dirty="0"/>
              <a:t>later.</a:t>
            </a:r>
            <a:endParaRPr lang="zh-CN" altLang="en-US" sz="2000" dirty="0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901BBBEF-CC75-D988-BC70-BB8ACC01A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667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6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BF67E21-3F63-A67B-FD19-8B6B60D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33B7CFDC-3822-135C-153B-971DCA38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Brief Introduction to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CFG and SSA</a:t>
            </a:r>
            <a:endParaRPr lang="zh-CN" altLang="en-US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A49C58C1-4250-42E1-5358-2C11AD27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Control-flow graph (CFG)</a:t>
            </a:r>
            <a:endParaRPr lang="zh-CN" altLang="en-US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9CB73C0-C1A4-2377-FDFD-ED29089F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432FF"/>
                </a:solidFill>
              </a:rPr>
              <a:t>control-flow graph </a:t>
            </a:r>
            <a:r>
              <a:rPr lang="en-US" altLang="zh-CN" sz="2800" dirty="0"/>
              <a:t>is a directed graph</a:t>
            </a:r>
          </a:p>
          <a:p>
            <a:pPr lvl="1"/>
            <a:r>
              <a:rPr lang="en-US" altLang="zh-CN" sz="2400" dirty="0"/>
              <a:t>basic blocks as graph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nodes</a:t>
            </a:r>
          </a:p>
          <a:p>
            <a:pPr lvl="1"/>
            <a:r>
              <a:rPr lang="en-US" altLang="zh-CN" sz="2400" dirty="0"/>
              <a:t>branching between</a:t>
            </a:r>
            <a:r>
              <a:rPr lang="zh-CN" altLang="en-US" sz="2400" dirty="0"/>
              <a:t> </a:t>
            </a:r>
            <a:r>
              <a:rPr lang="en-US" altLang="zh-CN" sz="2400" dirty="0"/>
              <a:t>nodes as directed </a:t>
            </a:r>
            <a:r>
              <a:rPr lang="en-US" altLang="zh-CN" sz="2400" dirty="0">
                <a:solidFill>
                  <a:srgbClr val="0432FF"/>
                </a:solidFill>
              </a:rPr>
              <a:t>edges</a:t>
            </a:r>
          </a:p>
          <a:p>
            <a:pPr lvl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unique </a:t>
            </a:r>
            <a:r>
              <a:rPr lang="en-US" altLang="zh-CN" sz="2400" dirty="0">
                <a:solidFill>
                  <a:srgbClr val="0432FF"/>
                </a:solidFill>
              </a:rPr>
              <a:t>entry block</a:t>
            </a:r>
            <a:endParaRPr lang="zh-CN" altLang="en-US" sz="2400" dirty="0">
              <a:solidFill>
                <a:srgbClr val="0432FF"/>
              </a:solidFill>
            </a:endParaRPr>
          </a:p>
          <a:p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432FF"/>
                </a:solidFill>
              </a:rPr>
              <a:t>basic block </a:t>
            </a:r>
            <a:r>
              <a:rPr lang="en-US" altLang="zh-CN" sz="2800" dirty="0"/>
              <a:t>has three components:</a:t>
            </a:r>
          </a:p>
          <a:p>
            <a:pPr lvl="1"/>
            <a:r>
              <a:rPr lang="en-US" altLang="zh-CN" sz="2400" dirty="0"/>
              <a:t>a unique</a:t>
            </a:r>
            <a:r>
              <a:rPr lang="zh-CN" altLang="en-US" sz="2400" dirty="0"/>
              <a:t> </a:t>
            </a:r>
            <a:r>
              <a:rPr lang="en-US" altLang="zh-CN" sz="2400" dirty="0"/>
              <a:t>name (label)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L</a:t>
            </a:r>
          </a:p>
          <a:p>
            <a:pPr lvl="1"/>
            <a:r>
              <a:rPr lang="en-US" altLang="zh-CN" sz="2400" dirty="0"/>
              <a:t>followed by a sequence of non-branching statements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</a:t>
            </a:r>
          </a:p>
          <a:p>
            <a:pPr lvl="1"/>
            <a:r>
              <a:rPr lang="en-US" altLang="zh-CN" sz="2400" dirty="0"/>
              <a:t>terminated with a unique branching statement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J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333BEEB-31C6-AE37-0B42-5E9A02CB0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CFG Example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12D7B862-1659-D855-91CF-1EF47DD7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3570208" cy="470898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3-address code: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s, k;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0;</a:t>
            </a:r>
          </a:p>
          <a:p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L0: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k, n, L1, L2;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L1: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s+k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k+1;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L2: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6170BC3B-D60F-3B1B-3518-7F9C06217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52600"/>
            <a:ext cx="28956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jcmple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k, n, L1, L2;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52AF2098-713C-C371-61A2-6D6C31B5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029200"/>
            <a:ext cx="15240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s;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6A7A4E19-7973-33FB-2004-CB8D13EB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00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s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s+k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k+1;</a:t>
            </a:r>
          </a:p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L0;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7655" name="Line 11">
            <a:extLst>
              <a:ext uri="{FF2B5EF4-FFF2-40B4-BE49-F238E27FC236}">
                <a16:creationId xmlns:a16="http://schemas.microsoft.com/office/drawing/2014/main" id="{FDA058CC-CD09-0C2E-09A1-E4DA207BD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667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Text Box 15">
            <a:extLst>
              <a:ext uri="{FF2B5EF4-FFF2-40B4-BE49-F238E27FC236}">
                <a16:creationId xmlns:a16="http://schemas.microsoft.com/office/drawing/2014/main" id="{A127F464-A8DF-D8E0-4FC8-02178995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244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27657" name="Text Box 16">
            <a:extLst>
              <a:ext uri="{FF2B5EF4-FFF2-40B4-BE49-F238E27FC236}">
                <a16:creationId xmlns:a16="http://schemas.microsoft.com/office/drawing/2014/main" id="{09BBC1F6-CC18-964B-B027-CAAF65B3E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27658" name="Text Box 17">
            <a:extLst>
              <a:ext uri="{FF2B5EF4-FFF2-40B4-BE49-F238E27FC236}">
                <a16:creationId xmlns:a16="http://schemas.microsoft.com/office/drawing/2014/main" id="{980B3DF2-581B-532F-9FD1-66DFC9F7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27659" name="Rectangle 5">
            <a:extLst>
              <a:ext uri="{FF2B5EF4-FFF2-40B4-BE49-F238E27FC236}">
                <a16:creationId xmlns:a16="http://schemas.microsoft.com/office/drawing/2014/main" id="{CC50A51C-BEE7-84B1-127C-7F13FF13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s = 0;</a:t>
            </a:r>
          </a:p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0;</a:t>
            </a:r>
          </a:p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L0;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98320474-D9CB-4607-16F6-70F2C136E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1">
            <a:extLst>
              <a:ext uri="{FF2B5EF4-FFF2-40B4-BE49-F238E27FC236}">
                <a16:creationId xmlns:a16="http://schemas.microsoft.com/office/drawing/2014/main" id="{53A120D0-B71F-53CD-D155-98AA78819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667000"/>
            <a:ext cx="228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Text Box 15">
            <a:extLst>
              <a:ext uri="{FF2B5EF4-FFF2-40B4-BE49-F238E27FC236}">
                <a16:creationId xmlns:a16="http://schemas.microsoft.com/office/drawing/2014/main" id="{D74D7740-29B4-1D4C-0440-31B37730A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8956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27663" name="Line 12">
            <a:extLst>
              <a:ext uri="{FF2B5EF4-FFF2-40B4-BE49-F238E27FC236}">
                <a16:creationId xmlns:a16="http://schemas.microsoft.com/office/drawing/2014/main" id="{F4359463-03F6-AA74-7011-9610E031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4F19B-4DE2-8B80-DEC2-B48491AC1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8288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1. A block has a name, e.g., L1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AC6859-288F-D7CF-B20F-A436E486B615}"/>
              </a:ext>
            </a:extLst>
          </p:cNvPr>
          <p:cNvCxnSpPr/>
          <p:nvPr/>
        </p:nvCxnSpPr>
        <p:spPr>
          <a:xfrm>
            <a:off x="4191000" y="2286000"/>
            <a:ext cx="1752600" cy="685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2BE2AD-CCC2-BC99-082E-AD145CA73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2. a sequence of non-branching statements, e.g., s=s+k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8E188D-D194-7B22-508C-557BB391869C}"/>
              </a:ext>
            </a:extLst>
          </p:cNvPr>
          <p:cNvCxnSpPr/>
          <p:nvPr/>
        </p:nvCxnSpPr>
        <p:spPr>
          <a:xfrm>
            <a:off x="4572000" y="3276600"/>
            <a:ext cx="1905000" cy="2286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4D211C-6690-6D7A-8F48-1EF4B0EAB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58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3. Terminated by a branching statement, e.g., jmp L0</a:t>
            </a: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25B56CC-E4F1-B490-27AE-4CEA53378E14}"/>
              </a:ext>
            </a:extLst>
          </p:cNvPr>
          <p:cNvCxnSpPr/>
          <p:nvPr/>
        </p:nvCxnSpPr>
        <p:spPr>
          <a:xfrm flipV="1">
            <a:off x="4800600" y="4191000"/>
            <a:ext cx="167640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C0DF91-7163-759F-7FD2-3AF4F9F6EA20}"/>
              </a:ext>
            </a:extLst>
          </p:cNvPr>
          <p:cNvCxnSpPr/>
          <p:nvPr/>
        </p:nvCxnSpPr>
        <p:spPr>
          <a:xfrm>
            <a:off x="4495800" y="3352800"/>
            <a:ext cx="1981200" cy="457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9A00F-1CE9-4C1B-71C7-8C797E7B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4. Directed edges denotes branching targets, e.g., jmp L0</a:t>
            </a:r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E842628-5EB9-18BA-CD02-9344577476A8}"/>
              </a:ext>
            </a:extLst>
          </p:cNvPr>
          <p:cNvCxnSpPr/>
          <p:nvPr/>
        </p:nvCxnSpPr>
        <p:spPr>
          <a:xfrm flipV="1">
            <a:off x="5181600" y="5019675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>
            <a:extLst>
              <a:ext uri="{FF2B5EF4-FFF2-40B4-BE49-F238E27FC236}">
                <a16:creationId xmlns:a16="http://schemas.microsoft.com/office/drawing/2014/main" id="{EF7D5BEE-6CA9-6E68-41CF-0031F7153B00}"/>
              </a:ext>
            </a:extLst>
          </p:cNvPr>
          <p:cNvCxnSpPr>
            <a:endCxn id="27652" idx="1"/>
          </p:cNvCxnSpPr>
          <p:nvPr/>
        </p:nvCxnSpPr>
        <p:spPr>
          <a:xfrm rot="16200000" flipV="1">
            <a:off x="5429250" y="2876550"/>
            <a:ext cx="2286000" cy="952500"/>
          </a:xfrm>
          <a:prstGeom prst="curvedConnector4">
            <a:avLst>
              <a:gd name="adj1" fmla="val -23333"/>
              <a:gd name="adj2" fmla="val 1736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1" grpId="0"/>
      <p:bldP spid="25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4DCEECC8-C96E-0BAC-CE21-9C9278C4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SSA</a:t>
            </a: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B1975FFB-9C13-35EB-CD7B-4452FFE9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SSA: </a:t>
            </a:r>
            <a:r>
              <a:rPr lang="en-US" altLang="zh-CN">
                <a:solidFill>
                  <a:srgbClr val="3333CC"/>
                </a:solidFill>
              </a:rPr>
              <a:t>Static Single-assigment form</a:t>
            </a:r>
          </a:p>
          <a:p>
            <a:pPr lvl="1"/>
            <a:r>
              <a:rPr lang="en-US" altLang="zh-CN"/>
              <a:t>a more refined CFG</a:t>
            </a:r>
          </a:p>
          <a:p>
            <a:pPr lvl="1"/>
            <a:r>
              <a:rPr lang="en-US" altLang="zh-CN"/>
              <a:t>each variable is assigned (statically) </a:t>
            </a:r>
            <a:r>
              <a:rPr lang="en-US" altLang="zh-CN">
                <a:solidFill>
                  <a:srgbClr val="3333CC"/>
                </a:solidFill>
              </a:rPr>
              <a:t>at most once</a:t>
            </a:r>
          </a:p>
          <a:p>
            <a:r>
              <a:rPr lang="en-US" altLang="zh-CN"/>
              <a:t>A popular IR for imperative languages </a:t>
            </a:r>
          </a:p>
          <a:p>
            <a:pPr lvl="1"/>
            <a:r>
              <a:rPr lang="en-US" altLang="zh-CN"/>
              <a:t>Used in many optimizing compilers</a:t>
            </a:r>
          </a:p>
          <a:p>
            <a:pPr lvl="1"/>
            <a:r>
              <a:rPr lang="en-US" altLang="zh-CN"/>
              <a:t>make many analysis and optimizations easier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45B8B81-4EF5-8236-BBC4-87C41FB32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 Example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3C96A95C-3257-CD53-6BF6-F78BC98FF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124200" cy="1524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75"/>
              </a:spcBef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jcmple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k , n, L1, L2;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1758AF7E-D45D-0616-B207-ED1A016B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s ;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72AE148A-D308-A91A-B0AE-7B5298BE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s = s + k 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k = k + 1 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9702" name="Line 11">
            <a:extLst>
              <a:ext uri="{FF2B5EF4-FFF2-40B4-BE49-F238E27FC236}">
                <a16:creationId xmlns:a16="http://schemas.microsoft.com/office/drawing/2014/main" id="{D7A70A5B-EE14-789A-9917-372B0E12C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276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Text Box 15">
            <a:extLst>
              <a:ext uri="{FF2B5EF4-FFF2-40B4-BE49-F238E27FC236}">
                <a16:creationId xmlns:a16="http://schemas.microsoft.com/office/drawing/2014/main" id="{EB9C9CAB-B605-4FBC-5810-ADAD2CE1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29704" name="Text Box 16">
            <a:extLst>
              <a:ext uri="{FF2B5EF4-FFF2-40B4-BE49-F238E27FC236}">
                <a16:creationId xmlns:a16="http://schemas.microsoft.com/office/drawing/2014/main" id="{4C33E0F0-A404-3F80-23C9-D334C1A52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29705" name="Text Box 17">
            <a:extLst>
              <a:ext uri="{FF2B5EF4-FFF2-40B4-BE49-F238E27FC236}">
                <a16:creationId xmlns:a16="http://schemas.microsoft.com/office/drawing/2014/main" id="{8D9C26F6-58AE-D52D-8923-089E6A20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29706" name="Rectangle 5">
            <a:extLst>
              <a:ext uri="{FF2B5EF4-FFF2-40B4-BE49-F238E27FC236}">
                <a16:creationId xmlns:a16="http://schemas.microsoft.com/office/drawing/2014/main" id="{41F001ED-9CD2-3E5D-C057-8D5B1243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s = 0;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k = 0;</a:t>
            </a:r>
          </a:p>
          <a:p>
            <a:pPr>
              <a:spcBef>
                <a:spcPts val="475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9707" name="Line 12">
            <a:extLst>
              <a:ext uri="{FF2B5EF4-FFF2-40B4-BE49-F238E27FC236}">
                <a16:creationId xmlns:a16="http://schemas.microsoft.com/office/drawing/2014/main" id="{B8B77E34-8E00-A119-B836-95BBCB0DB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4879C72B-A9B4-5EC4-7527-9E623A017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Text Box 15">
            <a:extLst>
              <a:ext uri="{FF2B5EF4-FFF2-40B4-BE49-F238E27FC236}">
                <a16:creationId xmlns:a16="http://schemas.microsoft.com/office/drawing/2014/main" id="{7A6FB4FE-5B47-4E73-BFD5-309D87134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63913"/>
            <a:ext cx="971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29710" name="Line 12">
            <a:extLst>
              <a:ext uri="{FF2B5EF4-FFF2-40B4-BE49-F238E27FC236}">
                <a16:creationId xmlns:a16="http://schemas.microsoft.com/office/drawing/2014/main" id="{BC3FBE10-9DCF-1CC5-9FB3-4E58706C8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TextBox 51">
            <a:extLst>
              <a:ext uri="{FF2B5EF4-FFF2-40B4-BE49-F238E27FC236}">
                <a16:creationId xmlns:a16="http://schemas.microsoft.com/office/drawing/2014/main" id="{0CF3E07E-9926-C83D-9BC6-A85BCDFD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Goal: to make every variable assigned at most once</a:t>
            </a:r>
            <a:r>
              <a:rPr lang="zh-CN" altLang="en-US" sz="2000" dirty="0"/>
              <a:t> </a:t>
            </a:r>
            <a:r>
              <a:rPr lang="en-US" altLang="zh-CN" sz="2000" dirty="0"/>
              <a:t>(statically).</a:t>
            </a:r>
            <a:endParaRPr lang="zh-CN" alt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721FEC-1B54-42C6-7404-8EA4A9EF8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BA5A9-EECD-9DBF-0D7D-99AA989BF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44775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Key insight: assign a version number to each</a:t>
            </a:r>
          </a:p>
          <a:p>
            <a:pPr eaLnBrk="1" hangingPunct="1"/>
            <a:r>
              <a:rPr lang="en-US" altLang="zh-CN" sz="2000" dirty="0"/>
              <a:t>variable which is being assigned to.</a:t>
            </a:r>
            <a:endParaRPr lang="zh-CN" altLang="en-US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E4A333-6C7E-792B-F10A-A20C0BBE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9F6299-6349-14BF-EF89-528044B2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828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s2 = </a:t>
            </a:r>
            <a:r>
              <a:rPr lang="el-GR" altLang="zh-CN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(s0, s1);</a:t>
            </a:r>
            <a:endParaRPr lang="zh-CN" altLang="en-US" b="1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ECE1D4-0C01-65EE-EF19-B8D3F8C9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0C697A-BFC6-7B60-D6C8-33BF1AFC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40088"/>
            <a:ext cx="4953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Also need to rename uses, to refer to the </a:t>
            </a:r>
          </a:p>
          <a:p>
            <a:pPr eaLnBrk="1" hangingPunct="1"/>
            <a:r>
              <a:rPr lang="en-US" altLang="zh-CN" sz="2000" dirty="0"/>
              <a:t>correct definitions. E.g., s.</a:t>
            </a:r>
          </a:p>
          <a:p>
            <a:pPr eaLnBrk="1" hangingPunct="1"/>
            <a:r>
              <a:rPr lang="en-US" altLang="zh-CN" sz="2000" dirty="0"/>
              <a:t>This is a classical analysis, called reaching</a:t>
            </a:r>
          </a:p>
          <a:p>
            <a:pPr eaLnBrk="1" hangingPunct="1"/>
            <a:r>
              <a:rPr lang="en-US" altLang="zh-CN" sz="2000" dirty="0"/>
              <a:t>definition.</a:t>
            </a:r>
            <a:endParaRPr lang="zh-CN" altLang="en-US" sz="2000" dirty="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5E89DE6-0840-3151-BCC1-7F7EB9BBA130}"/>
              </a:ext>
            </a:extLst>
          </p:cNvPr>
          <p:cNvCxnSpPr/>
          <p:nvPr/>
        </p:nvCxnSpPr>
        <p:spPr>
          <a:xfrm>
            <a:off x="3429000" y="3733800"/>
            <a:ext cx="3276600" cy="76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FAAD012-DBF7-7DF6-1FA2-04E42460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Careful study demonstrates that both the two definitions s0 and s1 can reach here.</a:t>
            </a:r>
            <a:endParaRPr lang="zh-CN" altLang="en-US" sz="2000"/>
          </a:p>
        </p:txBody>
      </p:sp>
      <p:sp>
        <p:nvSpPr>
          <p:cNvPr id="25625" name="TextBox 56">
            <a:extLst>
              <a:ext uri="{FF2B5EF4-FFF2-40B4-BE49-F238E27FC236}">
                <a16:creationId xmlns:a16="http://schemas.microsoft.com/office/drawing/2014/main" id="{B8CDAC0D-8A63-C481-65B7-10463A03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64175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The trick of SSA is to use a fake </a:t>
            </a:r>
            <a:r>
              <a:rPr lang="el-GR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 dirty="0"/>
              <a:t> statement to </a:t>
            </a:r>
            <a:r>
              <a:rPr lang="en-US" altLang="zh-CN" sz="2000" dirty="0">
                <a:solidFill>
                  <a:srgbClr val="0432FF"/>
                </a:solidFill>
              </a:rPr>
              <a:t>merge</a:t>
            </a:r>
            <a:r>
              <a:rPr lang="en-US" altLang="zh-CN" sz="2000" dirty="0"/>
              <a:t> the definitions.</a:t>
            </a:r>
            <a:endParaRPr lang="zh-CN" alt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ACD5C9-3B0F-DB0B-796A-98C7952B8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8810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0FFBCF-E0A8-D746-4D22-E768B94A2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20913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k2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(k0, k1);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2FE0AC-E08F-7C55-24D0-672FA0C0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264E1E-4030-7E91-FB21-36A05E00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C52393-6B69-6024-D40F-54CD9F86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7432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5CB469-17FE-2187-8C01-4C0D5C63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18BCF6-72AC-418B-EFDF-FC9832E01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43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D54C6B-9430-3E6C-5DC5-391C113E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531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More on this in later lectures.</a:t>
            </a:r>
            <a:endParaRPr lang="zh-CN" altLang="en-US" sz="2000" dirty="0"/>
          </a:p>
        </p:txBody>
      </p:sp>
      <p:cxnSp>
        <p:nvCxnSpPr>
          <p:cNvPr id="34" name="形状 33">
            <a:extLst>
              <a:ext uri="{FF2B5EF4-FFF2-40B4-BE49-F238E27FC236}">
                <a16:creationId xmlns:a16="http://schemas.microsoft.com/office/drawing/2014/main" id="{6EA3293F-DFDA-29D2-FA27-588EAFCBE4C5}"/>
              </a:ext>
            </a:extLst>
          </p:cNvPr>
          <p:cNvCxnSpPr>
            <a:stCxn id="29701" idx="2"/>
            <a:endCxn id="29699" idx="1"/>
          </p:cNvCxnSpPr>
          <p:nvPr/>
        </p:nvCxnSpPr>
        <p:spPr>
          <a:xfrm rot="5400000" flipH="1">
            <a:off x="5200650" y="3181350"/>
            <a:ext cx="2362200" cy="1028700"/>
          </a:xfrm>
          <a:prstGeom prst="curvedConnector4">
            <a:avLst>
              <a:gd name="adj1" fmla="val -9677"/>
              <a:gd name="adj2" fmla="val 1518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8" grpId="0"/>
      <p:bldP spid="48" grpId="0"/>
      <p:bldP spid="49" grpId="0"/>
      <p:bldP spid="53" grpId="0"/>
      <p:bldP spid="56" grpId="0"/>
      <p:bldP spid="2562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0C342FA-12E9-10E7-01B9-42B7F2F66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Premature Optimizations?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4D9B5BAA-E4B0-1F59-141F-972F55870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6477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This code generation scheme will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generate seemingly naive code: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57FEF4AD-F7CB-CE67-43D5-A326B163D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19400"/>
            <a:ext cx="5943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Observations: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#1: The generated code is inefficient, lots of “silly” moves...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#2: Lots of virtual regs, real machines have finite registers.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Q: Should one optimize the code during code generation?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A: No! Engineering the code generator as simple as possible, and rely on the optimizers to optimize them away. (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Focus of attentions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!)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9ABD1D-8780-E5B2-C73C-DDC6B94C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2743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 = 1+2+3+4;</a:t>
            </a:r>
          </a:p>
          <a:p>
            <a:pPr>
              <a:spcBef>
                <a:spcPts val="475"/>
              </a:spcBef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x0 = 1;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x1 = 2;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x2 = x0 + x1;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x3 = 3;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x4 = x2 + x3;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x5 = 4;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x6 = x4 + x5;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 = x6;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84340EF-5739-5FE9-2D56-89E0223BF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8863EC1-3696-DC8A-CC3A-30BA84790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No </a:t>
            </a:r>
            <a:r>
              <a:rPr lang="en-US" altLang="zh-CN" sz="2800" dirty="0">
                <a:solidFill>
                  <a:srgbClr val="0432FF"/>
                </a:solidFill>
              </a:rPr>
              <a:t>UNCOL</a:t>
            </a:r>
            <a:r>
              <a:rPr lang="en-US" altLang="zh-CN" sz="2800" dirty="0"/>
              <a:t> for now, so IR design is still the most challenging task in compiler design</a:t>
            </a:r>
          </a:p>
          <a:p>
            <a:pPr eaLnBrk="1" hangingPunct="1"/>
            <a:r>
              <a:rPr lang="en-US" altLang="zh-CN" sz="2800" dirty="0"/>
              <a:t>Three address code is a “RISC”</a:t>
            </a:r>
          </a:p>
          <a:p>
            <a:pPr lvl="1" eaLnBrk="1" hangingPunct="1"/>
            <a:r>
              <a:rPr lang="en-US" altLang="zh-CN" sz="2400" dirty="0"/>
              <a:t>Infinite virtual registers, and load-store model</a:t>
            </a:r>
          </a:p>
          <a:p>
            <a:pPr lvl="1" eaLnBrk="1" hangingPunct="1"/>
            <a:r>
              <a:rPr lang="en-US" altLang="zh-CN" sz="2400" dirty="0"/>
              <a:t>Computations are atomic</a:t>
            </a:r>
          </a:p>
          <a:p>
            <a:pPr lvl="1" eaLnBrk="1" hangingPunct="1"/>
            <a:r>
              <a:rPr lang="en-US" altLang="zh-CN" sz="2400" dirty="0"/>
              <a:t>Control flows are explicit</a:t>
            </a:r>
          </a:p>
          <a:p>
            <a:pPr lvl="1" eaLnBrk="1" hangingPunct="1"/>
            <a:r>
              <a:rPr lang="en-US" altLang="zh-CN" sz="2400" dirty="0"/>
              <a:t>TAC</a:t>
            </a:r>
            <a:r>
              <a:rPr lang="zh-CN" altLang="en-US" sz="2400" dirty="0"/>
              <a:t> </a:t>
            </a:r>
            <a:r>
              <a:rPr lang="en-US" altLang="zh-CN" sz="2400" dirty="0"/>
              <a:t>generations are syntax-directed</a:t>
            </a:r>
          </a:p>
          <a:p>
            <a:pPr lvl="2" eaLnBrk="1" hangingPunct="1"/>
            <a:r>
              <a:rPr lang="en-US" altLang="zh-CN" sz="2000" dirty="0"/>
              <a:t>should be careful to preserve semantics</a:t>
            </a:r>
          </a:p>
          <a:p>
            <a:pPr eaLnBrk="1" hangingPunct="1"/>
            <a:r>
              <a:rPr lang="en-US" altLang="zh-CN" sz="2800" dirty="0"/>
              <a:t>Backbone for advanced IRs like CFG or SSA</a:t>
            </a:r>
          </a:p>
          <a:p>
            <a:pPr lvl="1" eaLnBrk="1" hangingPunct="1"/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will study these IRs in future lectures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3D66AFF-E197-7340-0B3A-34B2AFECD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4735E3D-1ED1-7BB6-6659-AAB0C708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A63E6995-C40F-1942-5961-BACABF3A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Front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7109D70D-7CDF-4D52-5899-648D3C5E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5126" name="AutoShape 7">
            <a:extLst>
              <a:ext uri="{FF2B5EF4-FFF2-40B4-BE49-F238E27FC236}">
                <a16:creationId xmlns:a16="http://schemas.microsoft.com/office/drawing/2014/main" id="{64A16064-156B-8D00-4DB2-C553FC40325C}"/>
              </a:ext>
            </a:extLst>
          </p:cNvPr>
          <p:cNvCxnSpPr>
            <a:cxnSpLocks noChangeShapeType="1"/>
            <a:stCxn id="5124" idx="3"/>
            <a:endCxn id="5125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B784129E-369F-57F3-2A25-C35A7089A804}"/>
              </a:ext>
            </a:extLst>
          </p:cNvPr>
          <p:cNvCxnSpPr>
            <a:cxnSpLocks noChangeShapeType="1"/>
            <a:endCxn id="5136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AutoShape 10">
            <a:extLst>
              <a:ext uri="{FF2B5EF4-FFF2-40B4-BE49-F238E27FC236}">
                <a16:creationId xmlns:a16="http://schemas.microsoft.com/office/drawing/2014/main" id="{EE881B85-977E-28E7-ABA4-D50129BD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5129" name="AutoShape 11">
            <a:extLst>
              <a:ext uri="{FF2B5EF4-FFF2-40B4-BE49-F238E27FC236}">
                <a16:creationId xmlns:a16="http://schemas.microsoft.com/office/drawing/2014/main" id="{E343B08B-57FE-FCB0-E1FC-3DE687455C41}"/>
              </a:ext>
            </a:extLst>
          </p:cNvPr>
          <p:cNvCxnSpPr>
            <a:cxnSpLocks noChangeShapeType="1"/>
            <a:stCxn id="5125" idx="3"/>
            <a:endCxn id="5128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AutoShape 12">
            <a:extLst>
              <a:ext uri="{FF2B5EF4-FFF2-40B4-BE49-F238E27FC236}">
                <a16:creationId xmlns:a16="http://schemas.microsoft.com/office/drawing/2014/main" id="{7D6CFACA-3657-20C8-6085-CB9E45FD0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cxnSp>
        <p:nvCxnSpPr>
          <p:cNvPr id="5131" name="AutoShape 13">
            <a:extLst>
              <a:ext uri="{FF2B5EF4-FFF2-40B4-BE49-F238E27FC236}">
                <a16:creationId xmlns:a16="http://schemas.microsoft.com/office/drawing/2014/main" id="{F3B5BB64-F718-7DE4-D13A-6C80B18E26AB}"/>
              </a:ext>
            </a:extLst>
          </p:cNvPr>
          <p:cNvCxnSpPr>
            <a:cxnSpLocks noChangeShapeType="1"/>
            <a:stCxn id="5132" idx="3"/>
            <a:endCxn id="5130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4">
            <a:extLst>
              <a:ext uri="{FF2B5EF4-FFF2-40B4-BE49-F238E27FC236}">
                <a16:creationId xmlns:a16="http://schemas.microsoft.com/office/drawing/2014/main" id="{910FEB1E-C5FF-2E8C-B07A-186D0193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5133" name="AutoShape 15">
            <a:extLst>
              <a:ext uri="{FF2B5EF4-FFF2-40B4-BE49-F238E27FC236}">
                <a16:creationId xmlns:a16="http://schemas.microsoft.com/office/drawing/2014/main" id="{A5629F95-9106-5156-39B3-7A717A9C7A5B}"/>
              </a:ext>
            </a:extLst>
          </p:cNvPr>
          <p:cNvCxnSpPr>
            <a:cxnSpLocks noChangeShapeType="1"/>
            <a:stCxn id="5128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6">
            <a:extLst>
              <a:ext uri="{FF2B5EF4-FFF2-40B4-BE49-F238E27FC236}">
                <a16:creationId xmlns:a16="http://schemas.microsoft.com/office/drawing/2014/main" id="{8E3EC3D3-55C7-0A80-5A48-C330155A1069}"/>
              </a:ext>
            </a:extLst>
          </p:cNvPr>
          <p:cNvCxnSpPr>
            <a:cxnSpLocks noChangeShapeType="1"/>
            <a:stCxn id="5136" idx="3"/>
            <a:endCxn id="5132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AutoShape 17">
            <a:extLst>
              <a:ext uri="{FF2B5EF4-FFF2-40B4-BE49-F238E27FC236}">
                <a16:creationId xmlns:a16="http://schemas.microsoft.com/office/drawing/2014/main" id="{EA88E3A6-8578-15F9-C193-CD6B0169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5136" name="AutoShape 18">
            <a:extLst>
              <a:ext uri="{FF2B5EF4-FFF2-40B4-BE49-F238E27FC236}">
                <a16:creationId xmlns:a16="http://schemas.microsoft.com/office/drawing/2014/main" id="{D16E1C58-B12E-AD7D-E163-B58ABB55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BFE593-C3A0-D790-099C-C923C5F35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EB78C30C-C8D0-BD7D-A04D-69B890065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8C82706D-D13C-24AA-2A7D-C2D528FA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4D0C9A43-7FF4-92FF-F217-08B0065A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5D65682B-723E-33D8-6662-64791A7F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B523D4A1-6452-4C82-5BEC-94316FB7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6152" name="Rectangle 9">
            <a:extLst>
              <a:ext uri="{FF2B5EF4-FFF2-40B4-BE49-F238E27FC236}">
                <a16:creationId xmlns:a16="http://schemas.microsoft.com/office/drawing/2014/main" id="{77F63E60-F8F4-EF76-7BD8-23CC83226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F86CC1A3-CA32-EFE9-4415-9D6713F68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BE7CDF84-9AB2-1DD0-0352-90FF8B4E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6155" name="Rectangle 12">
            <a:extLst>
              <a:ext uri="{FF2B5EF4-FFF2-40B4-BE49-F238E27FC236}">
                <a16:creationId xmlns:a16="http://schemas.microsoft.com/office/drawing/2014/main" id="{F935C0F0-BE0A-DCDF-91BB-0EE7B50F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04465438-0BF1-4A1F-605A-0287147B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cxnSp>
        <p:nvCxnSpPr>
          <p:cNvPr id="6157" name="AutoShape 14">
            <a:extLst>
              <a:ext uri="{FF2B5EF4-FFF2-40B4-BE49-F238E27FC236}">
                <a16:creationId xmlns:a16="http://schemas.microsoft.com/office/drawing/2014/main" id="{F7A39753-FBF0-9118-C25C-9F317ECD4735}"/>
              </a:ext>
            </a:extLst>
          </p:cNvPr>
          <p:cNvCxnSpPr>
            <a:cxnSpLocks noChangeShapeType="1"/>
            <a:stCxn id="6148" idx="3"/>
            <a:endCxn id="6153" idx="1"/>
          </p:cNvCxnSpPr>
          <p:nvPr/>
        </p:nvCxnSpPr>
        <p:spPr bwMode="auto">
          <a:xfrm>
            <a:off x="2511425" y="22272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5">
            <a:extLst>
              <a:ext uri="{FF2B5EF4-FFF2-40B4-BE49-F238E27FC236}">
                <a16:creationId xmlns:a16="http://schemas.microsoft.com/office/drawing/2014/main" id="{B47C2A7C-5827-CEDF-5808-6A877400478D}"/>
              </a:ext>
            </a:extLst>
          </p:cNvPr>
          <p:cNvCxnSpPr>
            <a:cxnSpLocks noChangeShapeType="1"/>
            <a:stCxn id="6148" idx="3"/>
            <a:endCxn id="6152" idx="1"/>
          </p:cNvCxnSpPr>
          <p:nvPr/>
        </p:nvCxnSpPr>
        <p:spPr bwMode="auto">
          <a:xfrm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6">
            <a:extLst>
              <a:ext uri="{FF2B5EF4-FFF2-40B4-BE49-F238E27FC236}">
                <a16:creationId xmlns:a16="http://schemas.microsoft.com/office/drawing/2014/main" id="{A8681E9A-BD67-2288-A0BD-48918B6EB6A2}"/>
              </a:ext>
            </a:extLst>
          </p:cNvPr>
          <p:cNvCxnSpPr>
            <a:cxnSpLocks noChangeShapeType="1"/>
            <a:stCxn id="6148" idx="3"/>
            <a:endCxn id="6154" idx="1"/>
          </p:cNvCxnSpPr>
          <p:nvPr/>
        </p:nvCxnSpPr>
        <p:spPr bwMode="auto">
          <a:xfrm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>
            <a:extLst>
              <a:ext uri="{FF2B5EF4-FFF2-40B4-BE49-F238E27FC236}">
                <a16:creationId xmlns:a16="http://schemas.microsoft.com/office/drawing/2014/main" id="{F95D94FA-E351-E575-014A-911ED9D0B9F9}"/>
              </a:ext>
            </a:extLst>
          </p:cNvPr>
          <p:cNvCxnSpPr>
            <a:cxnSpLocks noChangeShapeType="1"/>
            <a:stCxn id="6148" idx="3"/>
            <a:endCxn id="6155" idx="1"/>
          </p:cNvCxnSpPr>
          <p:nvPr/>
        </p:nvCxnSpPr>
        <p:spPr bwMode="auto">
          <a:xfrm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8">
            <a:extLst>
              <a:ext uri="{FF2B5EF4-FFF2-40B4-BE49-F238E27FC236}">
                <a16:creationId xmlns:a16="http://schemas.microsoft.com/office/drawing/2014/main" id="{AF9974BF-551A-A5F6-B3E9-29339BAC5D6E}"/>
              </a:ext>
            </a:extLst>
          </p:cNvPr>
          <p:cNvCxnSpPr>
            <a:cxnSpLocks noChangeShapeType="1"/>
            <a:stCxn id="6148" idx="3"/>
            <a:endCxn id="6156" idx="1"/>
          </p:cNvCxnSpPr>
          <p:nvPr/>
        </p:nvCxnSpPr>
        <p:spPr bwMode="auto">
          <a:xfrm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9">
            <a:extLst>
              <a:ext uri="{FF2B5EF4-FFF2-40B4-BE49-F238E27FC236}">
                <a16:creationId xmlns:a16="http://schemas.microsoft.com/office/drawing/2014/main" id="{3BA93FBD-882B-CD81-CD6E-5B74DC7C8951}"/>
              </a:ext>
            </a:extLst>
          </p:cNvPr>
          <p:cNvCxnSpPr>
            <a:cxnSpLocks noChangeShapeType="1"/>
            <a:stCxn id="6147" idx="3"/>
            <a:endCxn id="6153" idx="1"/>
          </p:cNvCxnSpPr>
          <p:nvPr/>
        </p:nvCxnSpPr>
        <p:spPr bwMode="auto">
          <a:xfrm flipV="1"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0">
            <a:extLst>
              <a:ext uri="{FF2B5EF4-FFF2-40B4-BE49-F238E27FC236}">
                <a16:creationId xmlns:a16="http://schemas.microsoft.com/office/drawing/2014/main" id="{5C41901A-EE0D-24F7-55FE-E186F3AE6238}"/>
              </a:ext>
            </a:extLst>
          </p:cNvPr>
          <p:cNvCxnSpPr>
            <a:cxnSpLocks noChangeShapeType="1"/>
            <a:stCxn id="6147" idx="3"/>
            <a:endCxn id="6152" idx="1"/>
          </p:cNvCxnSpPr>
          <p:nvPr/>
        </p:nvCxnSpPr>
        <p:spPr bwMode="auto">
          <a:xfrm>
            <a:off x="2511425" y="31226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1">
            <a:extLst>
              <a:ext uri="{FF2B5EF4-FFF2-40B4-BE49-F238E27FC236}">
                <a16:creationId xmlns:a16="http://schemas.microsoft.com/office/drawing/2014/main" id="{08866CC4-ABEE-E696-87A7-611EDA2D1848}"/>
              </a:ext>
            </a:extLst>
          </p:cNvPr>
          <p:cNvCxnSpPr>
            <a:cxnSpLocks noChangeShapeType="1"/>
            <a:stCxn id="6147" idx="3"/>
            <a:endCxn id="6154" idx="1"/>
          </p:cNvCxnSpPr>
          <p:nvPr/>
        </p:nvCxnSpPr>
        <p:spPr bwMode="auto">
          <a:xfrm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2">
            <a:extLst>
              <a:ext uri="{FF2B5EF4-FFF2-40B4-BE49-F238E27FC236}">
                <a16:creationId xmlns:a16="http://schemas.microsoft.com/office/drawing/2014/main" id="{E9ACE930-1251-761A-3B7B-13BBC0F4D4C8}"/>
              </a:ext>
            </a:extLst>
          </p:cNvPr>
          <p:cNvCxnSpPr>
            <a:cxnSpLocks noChangeShapeType="1"/>
            <a:stCxn id="6147" idx="3"/>
            <a:endCxn id="6155" idx="1"/>
          </p:cNvCxnSpPr>
          <p:nvPr/>
        </p:nvCxnSpPr>
        <p:spPr bwMode="auto">
          <a:xfrm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3">
            <a:extLst>
              <a:ext uri="{FF2B5EF4-FFF2-40B4-BE49-F238E27FC236}">
                <a16:creationId xmlns:a16="http://schemas.microsoft.com/office/drawing/2014/main" id="{3D2C6ED9-FB39-82B8-2F52-36E0AC857339}"/>
              </a:ext>
            </a:extLst>
          </p:cNvPr>
          <p:cNvCxnSpPr>
            <a:cxnSpLocks noChangeShapeType="1"/>
            <a:stCxn id="6147" idx="3"/>
            <a:endCxn id="6156" idx="1"/>
          </p:cNvCxnSpPr>
          <p:nvPr/>
        </p:nvCxnSpPr>
        <p:spPr bwMode="auto">
          <a:xfrm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4">
            <a:extLst>
              <a:ext uri="{FF2B5EF4-FFF2-40B4-BE49-F238E27FC236}">
                <a16:creationId xmlns:a16="http://schemas.microsoft.com/office/drawing/2014/main" id="{ADBD5766-8608-7600-CC0E-EB5812EB2894}"/>
              </a:ext>
            </a:extLst>
          </p:cNvPr>
          <p:cNvCxnSpPr>
            <a:cxnSpLocks noChangeShapeType="1"/>
            <a:stCxn id="6149" idx="3"/>
            <a:endCxn id="6153" idx="1"/>
          </p:cNvCxnSpPr>
          <p:nvPr/>
        </p:nvCxnSpPr>
        <p:spPr bwMode="auto">
          <a:xfrm flipV="1"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5">
            <a:extLst>
              <a:ext uri="{FF2B5EF4-FFF2-40B4-BE49-F238E27FC236}">
                <a16:creationId xmlns:a16="http://schemas.microsoft.com/office/drawing/2014/main" id="{D9DBD723-2625-1AB5-51A2-82097B182CFB}"/>
              </a:ext>
            </a:extLst>
          </p:cNvPr>
          <p:cNvCxnSpPr>
            <a:cxnSpLocks noChangeShapeType="1"/>
            <a:stCxn id="6149" idx="3"/>
            <a:endCxn id="6152" idx="1"/>
          </p:cNvCxnSpPr>
          <p:nvPr/>
        </p:nvCxnSpPr>
        <p:spPr bwMode="auto">
          <a:xfrm flipV="1"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>
            <a:extLst>
              <a:ext uri="{FF2B5EF4-FFF2-40B4-BE49-F238E27FC236}">
                <a16:creationId xmlns:a16="http://schemas.microsoft.com/office/drawing/2014/main" id="{5CE855AE-195D-CBA6-0132-342F82E28B4B}"/>
              </a:ext>
            </a:extLst>
          </p:cNvPr>
          <p:cNvCxnSpPr>
            <a:cxnSpLocks noChangeShapeType="1"/>
            <a:stCxn id="6149" idx="3"/>
            <a:endCxn id="6154" idx="1"/>
          </p:cNvCxnSpPr>
          <p:nvPr/>
        </p:nvCxnSpPr>
        <p:spPr bwMode="auto">
          <a:xfrm>
            <a:off x="2511425" y="40179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>
            <a:extLst>
              <a:ext uri="{FF2B5EF4-FFF2-40B4-BE49-F238E27FC236}">
                <a16:creationId xmlns:a16="http://schemas.microsoft.com/office/drawing/2014/main" id="{07245CFC-C851-FDC2-909A-C3851E00D655}"/>
              </a:ext>
            </a:extLst>
          </p:cNvPr>
          <p:cNvCxnSpPr>
            <a:cxnSpLocks noChangeShapeType="1"/>
            <a:stCxn id="6149" idx="3"/>
            <a:endCxn id="6155" idx="1"/>
          </p:cNvCxnSpPr>
          <p:nvPr/>
        </p:nvCxnSpPr>
        <p:spPr bwMode="auto">
          <a:xfrm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>
            <a:extLst>
              <a:ext uri="{FF2B5EF4-FFF2-40B4-BE49-F238E27FC236}">
                <a16:creationId xmlns:a16="http://schemas.microsoft.com/office/drawing/2014/main" id="{580CDB2A-3F62-16EE-7F88-815BF70003A2}"/>
              </a:ext>
            </a:extLst>
          </p:cNvPr>
          <p:cNvCxnSpPr>
            <a:cxnSpLocks noChangeShapeType="1"/>
            <a:stCxn id="6149" idx="3"/>
            <a:endCxn id="6156" idx="1"/>
          </p:cNvCxnSpPr>
          <p:nvPr/>
        </p:nvCxnSpPr>
        <p:spPr bwMode="auto">
          <a:xfrm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>
            <a:extLst>
              <a:ext uri="{FF2B5EF4-FFF2-40B4-BE49-F238E27FC236}">
                <a16:creationId xmlns:a16="http://schemas.microsoft.com/office/drawing/2014/main" id="{6C322730-A59C-3148-B9A3-B0415A7649BB}"/>
              </a:ext>
            </a:extLst>
          </p:cNvPr>
          <p:cNvCxnSpPr>
            <a:cxnSpLocks noChangeShapeType="1"/>
            <a:stCxn id="6150" idx="3"/>
            <a:endCxn id="6153" idx="1"/>
          </p:cNvCxnSpPr>
          <p:nvPr/>
        </p:nvCxnSpPr>
        <p:spPr bwMode="auto">
          <a:xfrm flipV="1"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>
            <a:extLst>
              <a:ext uri="{FF2B5EF4-FFF2-40B4-BE49-F238E27FC236}">
                <a16:creationId xmlns:a16="http://schemas.microsoft.com/office/drawing/2014/main" id="{74335888-3819-A72A-41F5-CE172F9FB32D}"/>
              </a:ext>
            </a:extLst>
          </p:cNvPr>
          <p:cNvCxnSpPr>
            <a:cxnSpLocks noChangeShapeType="1"/>
            <a:stCxn id="6150" idx="3"/>
            <a:endCxn id="6152" idx="1"/>
          </p:cNvCxnSpPr>
          <p:nvPr/>
        </p:nvCxnSpPr>
        <p:spPr bwMode="auto">
          <a:xfrm flipV="1"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>
            <a:extLst>
              <a:ext uri="{FF2B5EF4-FFF2-40B4-BE49-F238E27FC236}">
                <a16:creationId xmlns:a16="http://schemas.microsoft.com/office/drawing/2014/main" id="{41937265-6215-1CF2-B909-6BF8AE3E52E9}"/>
              </a:ext>
            </a:extLst>
          </p:cNvPr>
          <p:cNvCxnSpPr>
            <a:cxnSpLocks noChangeShapeType="1"/>
            <a:stCxn id="6150" idx="3"/>
            <a:endCxn id="6154" idx="1"/>
          </p:cNvCxnSpPr>
          <p:nvPr/>
        </p:nvCxnSpPr>
        <p:spPr bwMode="auto">
          <a:xfrm flipV="1"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>
            <a:extLst>
              <a:ext uri="{FF2B5EF4-FFF2-40B4-BE49-F238E27FC236}">
                <a16:creationId xmlns:a16="http://schemas.microsoft.com/office/drawing/2014/main" id="{B844AC87-BD33-8853-5CE9-05E01C996CEC}"/>
              </a:ext>
            </a:extLst>
          </p:cNvPr>
          <p:cNvCxnSpPr>
            <a:cxnSpLocks noChangeShapeType="1"/>
            <a:stCxn id="6150" idx="3"/>
            <a:endCxn id="6155" idx="1"/>
          </p:cNvCxnSpPr>
          <p:nvPr/>
        </p:nvCxnSpPr>
        <p:spPr bwMode="auto">
          <a:xfrm>
            <a:off x="2511425" y="49133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>
            <a:extLst>
              <a:ext uri="{FF2B5EF4-FFF2-40B4-BE49-F238E27FC236}">
                <a16:creationId xmlns:a16="http://schemas.microsoft.com/office/drawing/2014/main" id="{C41EA7CF-C232-E3AA-B429-DB8171D76838}"/>
              </a:ext>
            </a:extLst>
          </p:cNvPr>
          <p:cNvCxnSpPr>
            <a:cxnSpLocks noChangeShapeType="1"/>
            <a:stCxn id="6150" idx="3"/>
            <a:endCxn id="6156" idx="1"/>
          </p:cNvCxnSpPr>
          <p:nvPr/>
        </p:nvCxnSpPr>
        <p:spPr bwMode="auto">
          <a:xfrm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>
            <a:extLst>
              <a:ext uri="{FF2B5EF4-FFF2-40B4-BE49-F238E27FC236}">
                <a16:creationId xmlns:a16="http://schemas.microsoft.com/office/drawing/2014/main" id="{0D1F5C30-73A0-082F-86EE-1B03CA31A39E}"/>
              </a:ext>
            </a:extLst>
          </p:cNvPr>
          <p:cNvCxnSpPr>
            <a:cxnSpLocks noChangeShapeType="1"/>
            <a:stCxn id="6151" idx="3"/>
            <a:endCxn id="6153" idx="1"/>
          </p:cNvCxnSpPr>
          <p:nvPr/>
        </p:nvCxnSpPr>
        <p:spPr bwMode="auto">
          <a:xfrm flipV="1"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>
            <a:extLst>
              <a:ext uri="{FF2B5EF4-FFF2-40B4-BE49-F238E27FC236}">
                <a16:creationId xmlns:a16="http://schemas.microsoft.com/office/drawing/2014/main" id="{544C6650-97A5-A223-6084-BF59BDBFAA13}"/>
              </a:ext>
            </a:extLst>
          </p:cNvPr>
          <p:cNvCxnSpPr>
            <a:cxnSpLocks noChangeShapeType="1"/>
            <a:stCxn id="6151" idx="3"/>
            <a:endCxn id="6152" idx="1"/>
          </p:cNvCxnSpPr>
          <p:nvPr/>
        </p:nvCxnSpPr>
        <p:spPr bwMode="auto">
          <a:xfrm flipV="1"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>
            <a:extLst>
              <a:ext uri="{FF2B5EF4-FFF2-40B4-BE49-F238E27FC236}">
                <a16:creationId xmlns:a16="http://schemas.microsoft.com/office/drawing/2014/main" id="{BF012613-2B1C-3F53-E8FF-41E000A22AE8}"/>
              </a:ext>
            </a:extLst>
          </p:cNvPr>
          <p:cNvCxnSpPr>
            <a:cxnSpLocks noChangeShapeType="1"/>
            <a:stCxn id="6151" idx="3"/>
            <a:endCxn id="6154" idx="1"/>
          </p:cNvCxnSpPr>
          <p:nvPr/>
        </p:nvCxnSpPr>
        <p:spPr bwMode="auto">
          <a:xfrm flipV="1"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>
            <a:extLst>
              <a:ext uri="{FF2B5EF4-FFF2-40B4-BE49-F238E27FC236}">
                <a16:creationId xmlns:a16="http://schemas.microsoft.com/office/drawing/2014/main" id="{07B91AC3-F01C-31B4-451C-7E38C22CA27D}"/>
              </a:ext>
            </a:extLst>
          </p:cNvPr>
          <p:cNvCxnSpPr>
            <a:cxnSpLocks noChangeShapeType="1"/>
            <a:stCxn id="6151" idx="3"/>
            <a:endCxn id="6155" idx="1"/>
          </p:cNvCxnSpPr>
          <p:nvPr/>
        </p:nvCxnSpPr>
        <p:spPr bwMode="auto">
          <a:xfrm flipV="1"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1" name="AutoShape 38">
            <a:extLst>
              <a:ext uri="{FF2B5EF4-FFF2-40B4-BE49-F238E27FC236}">
                <a16:creationId xmlns:a16="http://schemas.microsoft.com/office/drawing/2014/main" id="{AC3EC0DD-9E44-A58D-7D2F-0E03E6BFA738}"/>
              </a:ext>
            </a:extLst>
          </p:cNvPr>
          <p:cNvCxnSpPr>
            <a:cxnSpLocks noChangeShapeType="1"/>
            <a:stCxn id="6151" idx="3"/>
            <a:endCxn id="6156" idx="1"/>
          </p:cNvCxnSpPr>
          <p:nvPr/>
        </p:nvCxnSpPr>
        <p:spPr bwMode="auto">
          <a:xfrm>
            <a:off x="2511425" y="58086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2" name="Text Box 39">
            <a:extLst>
              <a:ext uri="{FF2B5EF4-FFF2-40B4-BE49-F238E27FC236}">
                <a16:creationId xmlns:a16="http://schemas.microsoft.com/office/drawing/2014/main" id="{2FF25157-2EDC-5015-9A0B-B596C562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6172200"/>
            <a:ext cx="294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n×m compilers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A6A6F0-92C9-709D-8B3F-20FF35AA5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E9B83A8-5888-BD12-D3C9-7F6AEEAA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4E69E64C-5439-F410-D272-860E6BB3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D4E57EA3-86A8-9D40-06AE-8C4A5A06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3F76CDBE-7F61-4905-9FEA-6C8BFCF4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7175" name="Rectangle 8">
            <a:extLst>
              <a:ext uri="{FF2B5EF4-FFF2-40B4-BE49-F238E27FC236}">
                <a16:creationId xmlns:a16="http://schemas.microsoft.com/office/drawing/2014/main" id="{86BE8BF7-4165-00FF-97BB-B217D51F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4669039E-01D9-9376-6896-E15DAFC0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3918592C-4F38-B1DE-B9E4-6C136693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F48DCB5B-68C2-5FA4-E680-A819CAD3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7179" name="Rectangle 12">
            <a:extLst>
              <a:ext uri="{FF2B5EF4-FFF2-40B4-BE49-F238E27FC236}">
                <a16:creationId xmlns:a16="http://schemas.microsoft.com/office/drawing/2014/main" id="{AA98A42D-B5C5-B0CA-865E-0EB416C8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7180" name="Rectangle 13">
            <a:extLst>
              <a:ext uri="{FF2B5EF4-FFF2-40B4-BE49-F238E27FC236}">
                <a16:creationId xmlns:a16="http://schemas.microsoft.com/office/drawing/2014/main" id="{E7966703-8F05-66B6-5B52-A506BA895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9E25398F-800B-D343-559D-FD17A6A9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6262688"/>
            <a:ext cx="319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altLang="zh-CN" sz="2800" b="1" i="1">
                <a:solidFill>
                  <a:srgbClr val="FF33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 compilers…</a:t>
            </a:r>
          </a:p>
        </p:txBody>
      </p:sp>
      <p:sp>
        <p:nvSpPr>
          <p:cNvPr id="7182" name="AutoShape 15">
            <a:extLst>
              <a:ext uri="{FF2B5EF4-FFF2-40B4-BE49-F238E27FC236}">
                <a16:creationId xmlns:a16="http://schemas.microsoft.com/office/drawing/2014/main" id="{6CA2ADBC-D682-890E-DE88-07F1B919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02038"/>
            <a:ext cx="1143000" cy="627062"/>
          </a:xfrm>
          <a:prstGeom prst="flowChartPunchedTap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IR</a:t>
            </a:r>
          </a:p>
        </p:txBody>
      </p:sp>
      <p:cxnSp>
        <p:nvCxnSpPr>
          <p:cNvPr id="7183" name="AutoShape 16">
            <a:extLst>
              <a:ext uri="{FF2B5EF4-FFF2-40B4-BE49-F238E27FC236}">
                <a16:creationId xmlns:a16="http://schemas.microsoft.com/office/drawing/2014/main" id="{C816F261-BEFE-6B7D-E1D1-E376D715DF7D}"/>
              </a:ext>
            </a:extLst>
          </p:cNvPr>
          <p:cNvCxnSpPr>
            <a:cxnSpLocks noChangeShapeType="1"/>
            <a:stCxn id="7172" idx="3"/>
            <a:endCxn id="7182" idx="1"/>
          </p:cNvCxnSpPr>
          <p:nvPr/>
        </p:nvCxnSpPr>
        <p:spPr bwMode="auto">
          <a:xfrm>
            <a:off x="2511425" y="2116138"/>
            <a:ext cx="14382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7">
            <a:extLst>
              <a:ext uri="{FF2B5EF4-FFF2-40B4-BE49-F238E27FC236}">
                <a16:creationId xmlns:a16="http://schemas.microsoft.com/office/drawing/2014/main" id="{7FF42D68-1A21-74C2-F81A-EF749DA72D99}"/>
              </a:ext>
            </a:extLst>
          </p:cNvPr>
          <p:cNvCxnSpPr>
            <a:cxnSpLocks noChangeShapeType="1"/>
            <a:stCxn id="7171" idx="3"/>
            <a:endCxn id="7182" idx="1"/>
          </p:cNvCxnSpPr>
          <p:nvPr/>
        </p:nvCxnSpPr>
        <p:spPr bwMode="auto">
          <a:xfrm>
            <a:off x="2511425" y="3011488"/>
            <a:ext cx="14382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8">
            <a:extLst>
              <a:ext uri="{FF2B5EF4-FFF2-40B4-BE49-F238E27FC236}">
                <a16:creationId xmlns:a16="http://schemas.microsoft.com/office/drawing/2014/main" id="{E50D44F8-D5EE-5FAB-DF4E-E68A73A112D1}"/>
              </a:ext>
            </a:extLst>
          </p:cNvPr>
          <p:cNvCxnSpPr>
            <a:cxnSpLocks noChangeShapeType="1"/>
            <a:stCxn id="7173" idx="3"/>
            <a:endCxn id="7182" idx="1"/>
          </p:cNvCxnSpPr>
          <p:nvPr/>
        </p:nvCxnSpPr>
        <p:spPr bwMode="auto">
          <a:xfrm>
            <a:off x="2511425" y="3906838"/>
            <a:ext cx="14382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9">
            <a:extLst>
              <a:ext uri="{FF2B5EF4-FFF2-40B4-BE49-F238E27FC236}">
                <a16:creationId xmlns:a16="http://schemas.microsoft.com/office/drawing/2014/main" id="{2B04C888-3545-B2A0-F5C6-48DFF7D0F5AE}"/>
              </a:ext>
            </a:extLst>
          </p:cNvPr>
          <p:cNvCxnSpPr>
            <a:cxnSpLocks noChangeShapeType="1"/>
            <a:stCxn id="7174" idx="3"/>
            <a:endCxn id="7182" idx="1"/>
          </p:cNvCxnSpPr>
          <p:nvPr/>
        </p:nvCxnSpPr>
        <p:spPr bwMode="auto">
          <a:xfrm flipV="1">
            <a:off x="2511425" y="3916363"/>
            <a:ext cx="14382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20">
            <a:extLst>
              <a:ext uri="{FF2B5EF4-FFF2-40B4-BE49-F238E27FC236}">
                <a16:creationId xmlns:a16="http://schemas.microsoft.com/office/drawing/2014/main" id="{77EB9BF6-D77F-4899-343B-A6BAFF73B183}"/>
              </a:ext>
            </a:extLst>
          </p:cNvPr>
          <p:cNvCxnSpPr>
            <a:cxnSpLocks noChangeShapeType="1"/>
            <a:stCxn id="7175" idx="3"/>
            <a:endCxn id="7182" idx="1"/>
          </p:cNvCxnSpPr>
          <p:nvPr/>
        </p:nvCxnSpPr>
        <p:spPr bwMode="auto">
          <a:xfrm flipV="1">
            <a:off x="2511425" y="3916363"/>
            <a:ext cx="14382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1">
            <a:extLst>
              <a:ext uri="{FF2B5EF4-FFF2-40B4-BE49-F238E27FC236}">
                <a16:creationId xmlns:a16="http://schemas.microsoft.com/office/drawing/2014/main" id="{05BDA50F-D5AF-1451-5306-272230DE8852}"/>
              </a:ext>
            </a:extLst>
          </p:cNvPr>
          <p:cNvCxnSpPr>
            <a:cxnSpLocks noChangeShapeType="1"/>
            <a:stCxn id="7182" idx="3"/>
            <a:endCxn id="7177" idx="1"/>
          </p:cNvCxnSpPr>
          <p:nvPr/>
        </p:nvCxnSpPr>
        <p:spPr bwMode="auto">
          <a:xfrm flipV="1">
            <a:off x="5118100" y="2116138"/>
            <a:ext cx="15144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2">
            <a:extLst>
              <a:ext uri="{FF2B5EF4-FFF2-40B4-BE49-F238E27FC236}">
                <a16:creationId xmlns:a16="http://schemas.microsoft.com/office/drawing/2014/main" id="{E3909DE6-93A0-3DD7-BBB3-5F32AFAB0CAA}"/>
              </a:ext>
            </a:extLst>
          </p:cNvPr>
          <p:cNvCxnSpPr>
            <a:cxnSpLocks noChangeShapeType="1"/>
            <a:stCxn id="7182" idx="3"/>
            <a:endCxn id="7176" idx="1"/>
          </p:cNvCxnSpPr>
          <p:nvPr/>
        </p:nvCxnSpPr>
        <p:spPr bwMode="auto">
          <a:xfrm flipV="1">
            <a:off x="5118100" y="3011488"/>
            <a:ext cx="15144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3">
            <a:extLst>
              <a:ext uri="{FF2B5EF4-FFF2-40B4-BE49-F238E27FC236}">
                <a16:creationId xmlns:a16="http://schemas.microsoft.com/office/drawing/2014/main" id="{980A8B34-846F-9DC2-50D2-36F8DD72FB57}"/>
              </a:ext>
            </a:extLst>
          </p:cNvPr>
          <p:cNvCxnSpPr>
            <a:cxnSpLocks noChangeShapeType="1"/>
            <a:stCxn id="7182" idx="3"/>
            <a:endCxn id="7178" idx="1"/>
          </p:cNvCxnSpPr>
          <p:nvPr/>
        </p:nvCxnSpPr>
        <p:spPr bwMode="auto">
          <a:xfrm flipV="1">
            <a:off x="5118100" y="3906838"/>
            <a:ext cx="15144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4">
            <a:extLst>
              <a:ext uri="{FF2B5EF4-FFF2-40B4-BE49-F238E27FC236}">
                <a16:creationId xmlns:a16="http://schemas.microsoft.com/office/drawing/2014/main" id="{22DB0601-71C0-65AF-7111-C944DC9A112D}"/>
              </a:ext>
            </a:extLst>
          </p:cNvPr>
          <p:cNvCxnSpPr>
            <a:cxnSpLocks noChangeShapeType="1"/>
            <a:stCxn id="7182" idx="3"/>
            <a:endCxn id="7179" idx="1"/>
          </p:cNvCxnSpPr>
          <p:nvPr/>
        </p:nvCxnSpPr>
        <p:spPr bwMode="auto">
          <a:xfrm>
            <a:off x="5118100" y="3916363"/>
            <a:ext cx="15144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5">
            <a:extLst>
              <a:ext uri="{FF2B5EF4-FFF2-40B4-BE49-F238E27FC236}">
                <a16:creationId xmlns:a16="http://schemas.microsoft.com/office/drawing/2014/main" id="{1902F8CB-C40C-BC9B-183C-704D8D5D86A7}"/>
              </a:ext>
            </a:extLst>
          </p:cNvPr>
          <p:cNvCxnSpPr>
            <a:cxnSpLocks noChangeShapeType="1"/>
            <a:stCxn id="7182" idx="3"/>
            <a:endCxn id="7180" idx="1"/>
          </p:cNvCxnSpPr>
          <p:nvPr/>
        </p:nvCxnSpPr>
        <p:spPr bwMode="auto">
          <a:xfrm>
            <a:off x="5118100" y="3916363"/>
            <a:ext cx="15144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F941C0D-49FC-4117-89B2-3B4C15BD6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Intermediate Representations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8A797F-DB0E-CDF2-EDD9-62191A3A8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 use IRs?</a:t>
            </a:r>
          </a:p>
          <a:p>
            <a:pPr lvl="1" eaLnBrk="1" hangingPunct="1"/>
            <a:r>
              <a:rPr lang="en-US" altLang="zh-CN" dirty="0"/>
              <a:t>encapsulate machine-specific details</a:t>
            </a:r>
          </a:p>
          <a:p>
            <a:pPr lvl="1" eaLnBrk="1" hangingPunct="1"/>
            <a:r>
              <a:rPr lang="en-US" altLang="zh-CN" dirty="0"/>
              <a:t>target for many </a:t>
            </a:r>
            <a:r>
              <a:rPr lang="en-US" altLang="zh-CN" dirty="0">
                <a:solidFill>
                  <a:srgbClr val="0432FF"/>
                </a:solidFill>
              </a:rPr>
              <a:t>source languages</a:t>
            </a:r>
          </a:p>
          <a:p>
            <a:pPr lvl="1" eaLnBrk="1" hangingPunct="1"/>
            <a:r>
              <a:rPr lang="en-US" altLang="zh-CN" dirty="0"/>
              <a:t>source for many </a:t>
            </a:r>
            <a:r>
              <a:rPr lang="en-US" altLang="zh-CN" dirty="0">
                <a:solidFill>
                  <a:srgbClr val="0432FF"/>
                </a:solidFill>
              </a:rPr>
              <a:t>target ISA</a:t>
            </a:r>
          </a:p>
          <a:p>
            <a:pPr lvl="1" eaLnBrk="1" hangingPunct="1"/>
            <a:r>
              <a:rPr lang="en-US" altLang="zh-CN" dirty="0"/>
              <a:t>often </a:t>
            </a:r>
            <a:r>
              <a:rPr lang="en-US" altLang="zh-CN" dirty="0">
                <a:solidFill>
                  <a:srgbClr val="0432FF"/>
                </a:solidFill>
              </a:rPr>
              <a:t>easier</a:t>
            </a:r>
            <a:r>
              <a:rPr lang="en-US" altLang="zh-CN" dirty="0"/>
              <a:t> to analyze and manipulate than source or target languages</a:t>
            </a:r>
          </a:p>
          <a:p>
            <a:pPr lvl="2" eaLnBrk="1" hangingPunct="1"/>
            <a:r>
              <a:rPr lang="en-US" altLang="zh-CN" dirty="0"/>
              <a:t>e.g., analysis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optimizations</a:t>
            </a:r>
          </a:p>
          <a:p>
            <a:pPr eaLnBrk="1" hangingPunct="1"/>
            <a:r>
              <a:rPr lang="en-US" altLang="zh-CN" dirty="0"/>
              <a:t>The most interesting part of a compiler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33D97C-51BF-B7AC-BA92-077261810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573B141-175B-6A9D-4D5A-473BC1A1F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Continuation-passing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Which one is better or best?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11824DE-FFF5-89CA-BF10-23B868EC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4E2DC3BF-9DE4-3314-CC1D-27D6B587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r>
              <a:rPr lang="en-US" altLang="zh-CN" i="1"/>
              <a:t>                  3-address Code</a:t>
            </a:r>
            <a:endParaRPr lang="zh-CN" altLang="en-US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102AA9-54FB-8C66-C76C-FC7CC4704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3-address Code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36B30A8-A86C-0908-B75F-D04C6C601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popular IR, used in many compilers</a:t>
            </a:r>
          </a:p>
          <a:p>
            <a:pPr lvl="1" eaLnBrk="1" hangingPunct="1"/>
            <a:r>
              <a:rPr lang="en-US" altLang="zh-CN" dirty="0"/>
              <a:t>Conceptually linear structure</a:t>
            </a:r>
          </a:p>
          <a:p>
            <a:pPr lvl="1" eaLnBrk="1" hangingPunct="1"/>
            <a:r>
              <a:rPr lang="en-US" altLang="zh-CN" dirty="0"/>
              <a:t>Simple to implement and to generate code</a:t>
            </a:r>
          </a:p>
          <a:p>
            <a:pPr lvl="1" eaLnBrk="1" hangingPunct="1"/>
            <a:r>
              <a:rPr lang="en-US" altLang="zh-CN" dirty="0"/>
              <a:t>Backbone for more advanced IRs</a:t>
            </a:r>
          </a:p>
          <a:p>
            <a:pPr lvl="2" eaLnBrk="1" hangingPunct="1"/>
            <a:r>
              <a:rPr lang="en-US" altLang="zh-CN" dirty="0"/>
              <a:t>control-flow graph, SSA, etc.</a:t>
            </a:r>
          </a:p>
          <a:p>
            <a:pPr eaLnBrk="1" hangingPunct="1"/>
            <a:r>
              <a:rPr lang="en-US" altLang="zh-CN" dirty="0"/>
              <a:t>Also called </a:t>
            </a:r>
            <a:r>
              <a:rPr lang="en-US" altLang="zh-CN" dirty="0">
                <a:solidFill>
                  <a:srgbClr val="0432FF"/>
                </a:solidFill>
              </a:rPr>
              <a:t>quad-form</a:t>
            </a:r>
            <a:r>
              <a:rPr lang="en-US" altLang="zh-CN" dirty="0"/>
              <a:t>, due to number of operators &amp; operands are often </a:t>
            </a:r>
            <a:r>
              <a:rPr lang="en-US" altLang="zh-CN" dirty="0">
                <a:solidFill>
                  <a:srgbClr val="3333CC"/>
                </a:solidFill>
              </a:rPr>
              <a:t>4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en-US" altLang="zh-CN" dirty="0">
                <a:solidFill>
                  <a:srgbClr val="0432FF"/>
                </a:solidFill>
              </a:rPr>
              <a:t>x = </a:t>
            </a:r>
            <a:r>
              <a:rPr lang="en-US" altLang="zh-CN" dirty="0" err="1">
                <a:solidFill>
                  <a:srgbClr val="0432FF"/>
                </a:solidFill>
              </a:rPr>
              <a:t>y⊕z</a:t>
            </a:r>
            <a:endParaRPr lang="en-US" altLang="zh-CN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18360</TotalTime>
  <Words>2371</Words>
  <Application>Microsoft Macintosh PowerPoint</Application>
  <PresentationFormat>全屏显示(4:3)</PresentationFormat>
  <Paragraphs>448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</vt:lpstr>
      <vt:lpstr>Cambria Math</vt:lpstr>
      <vt:lpstr>Courier New</vt:lpstr>
      <vt:lpstr>Tahoma</vt:lpstr>
      <vt:lpstr>Times New Roman</vt:lpstr>
      <vt:lpstr>Verdana</vt:lpstr>
      <vt:lpstr>Wingdings</vt:lpstr>
      <vt:lpstr>Blends</vt:lpstr>
      <vt:lpstr>Three-address code</vt:lpstr>
      <vt:lpstr>Front End</vt:lpstr>
      <vt:lpstr>Middle End</vt:lpstr>
      <vt:lpstr>The “UNCOL” Argument</vt:lpstr>
      <vt:lpstr>The “UNCOL” Argument</vt:lpstr>
      <vt:lpstr>Intermediate Representations</vt:lpstr>
      <vt:lpstr>IRs are diverse</vt:lpstr>
      <vt:lpstr> </vt:lpstr>
      <vt:lpstr>3-address Code</vt:lpstr>
      <vt:lpstr>3-address code is “RISC”</vt:lpstr>
      <vt:lpstr>3-address code syntax (ISA)</vt:lpstr>
      <vt:lpstr> </vt:lpstr>
      <vt:lpstr>Compiling from C-- to TAC</vt:lpstr>
      <vt:lpstr>Compiling Expressions</vt:lpstr>
      <vt:lpstr>Compiling Expressions, cont’</vt:lpstr>
      <vt:lpstr>Compiling Expressions cont’</vt:lpstr>
      <vt:lpstr>Example</vt:lpstr>
      <vt:lpstr>Compiling Statements</vt:lpstr>
      <vt:lpstr>Compiling Statements</vt:lpstr>
      <vt:lpstr>Compiling functions</vt:lpstr>
      <vt:lpstr>Example</vt:lpstr>
      <vt:lpstr>Example 2</vt:lpstr>
      <vt:lpstr> </vt:lpstr>
      <vt:lpstr>Control-flow graph (CFG)</vt:lpstr>
      <vt:lpstr>CFG Example</vt:lpstr>
      <vt:lpstr>SSA</vt:lpstr>
      <vt:lpstr>SSA Example</vt:lpstr>
      <vt:lpstr>Premature Optimizations?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Representation</dc:title>
  <dc:creator>Baojian Hua</dc:creator>
  <cp:lastModifiedBy>Microsoft Office User</cp:lastModifiedBy>
  <cp:revision>4894</cp:revision>
  <cp:lastPrinted>1601-01-01T00:00:00Z</cp:lastPrinted>
  <dcterms:created xsi:type="dcterms:W3CDTF">1601-01-01T00:00:00Z</dcterms:created>
  <dcterms:modified xsi:type="dcterms:W3CDTF">2024-05-29T02:27:53Z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