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55"/>
  </p:notesMasterIdLst>
  <p:handoutMasterIdLst>
    <p:handoutMasterId r:id="rId56"/>
  </p:handoutMasterIdLst>
  <p:sldIdLst>
    <p:sldId id="256" r:id="rId2"/>
    <p:sldId id="626" r:id="rId3"/>
    <p:sldId id="627" r:id="rId4"/>
    <p:sldId id="628" r:id="rId5"/>
    <p:sldId id="629" r:id="rId6"/>
    <p:sldId id="631" r:id="rId7"/>
    <p:sldId id="633" r:id="rId8"/>
    <p:sldId id="634" r:id="rId9"/>
    <p:sldId id="719" r:id="rId10"/>
    <p:sldId id="720" r:id="rId11"/>
    <p:sldId id="721" r:id="rId12"/>
    <p:sldId id="638" r:id="rId13"/>
    <p:sldId id="738" r:id="rId14"/>
    <p:sldId id="708" r:id="rId15"/>
    <p:sldId id="709" r:id="rId16"/>
    <p:sldId id="741" r:id="rId17"/>
    <p:sldId id="742" r:id="rId18"/>
    <p:sldId id="743" r:id="rId19"/>
    <p:sldId id="744" r:id="rId20"/>
    <p:sldId id="745" r:id="rId21"/>
    <p:sldId id="746" r:id="rId22"/>
    <p:sldId id="747" r:id="rId23"/>
    <p:sldId id="748" r:id="rId24"/>
    <p:sldId id="749" r:id="rId25"/>
    <p:sldId id="750" r:id="rId26"/>
    <p:sldId id="751" r:id="rId27"/>
    <p:sldId id="740" r:id="rId28"/>
    <p:sldId id="760" r:id="rId29"/>
    <p:sldId id="752" r:id="rId30"/>
    <p:sldId id="765" r:id="rId31"/>
    <p:sldId id="545" r:id="rId32"/>
    <p:sldId id="761" r:id="rId33"/>
    <p:sldId id="762" r:id="rId34"/>
    <p:sldId id="766" r:id="rId35"/>
    <p:sldId id="767" r:id="rId36"/>
    <p:sldId id="768" r:id="rId37"/>
    <p:sldId id="769" r:id="rId38"/>
    <p:sldId id="753" r:id="rId39"/>
    <p:sldId id="770" r:id="rId40"/>
    <p:sldId id="771" r:id="rId41"/>
    <p:sldId id="764" r:id="rId42"/>
    <p:sldId id="710" r:id="rId43"/>
    <p:sldId id="754" r:id="rId44"/>
    <p:sldId id="755" r:id="rId45"/>
    <p:sldId id="756" r:id="rId46"/>
    <p:sldId id="757" r:id="rId47"/>
    <p:sldId id="763" r:id="rId48"/>
    <p:sldId id="758" r:id="rId49"/>
    <p:sldId id="772" r:id="rId50"/>
    <p:sldId id="639" r:id="rId51"/>
    <p:sldId id="773" r:id="rId52"/>
    <p:sldId id="774" r:id="rId53"/>
    <p:sldId id="737" r:id="rId5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 autoAdjust="0"/>
    <p:restoredTop sz="94720"/>
  </p:normalViewPr>
  <p:slideViewPr>
    <p:cSldViewPr>
      <p:cViewPr varScale="1">
        <p:scale>
          <a:sx n="102" d="100"/>
          <a:sy n="102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5EEFD05-364B-7941-AE60-9D3004558C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EA0BA23-E55E-FB42-81E3-7912D5BDAD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99E80D5-3801-B043-B962-C3FDA9BD666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8951802-D9EB-494C-A3C7-F3719E3F7E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2A814B9-157C-B74B-81DB-323788B159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FC5571E-518D-F949-AC98-B0DF52EAA4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20E8866-41B7-A541-90CD-E944385B3F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D620F8EB-54E7-1847-A03D-8B5B35AC2A3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63E6CA1A-0B26-B84A-9330-AF3BFF8BD6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F73F481C-D66D-0C42-8D85-D20D42D13D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68AD5366-12F8-CD47-8183-A850BDA81E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199EABB-AB0D-FC40-A08C-AC6B9BE8F3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B196674D-F0E4-FA4B-9384-DF0AF854AB4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1E3E8878-6B39-E441-9F48-93F18657D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5EB9DC1B-DC75-3941-A366-49379FA52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16E8FEB6-F74F-CD4B-98D6-0B88D8A6E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B64B6A93-C5D8-C54B-8D95-FB687964A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3323A27F-B4E6-7545-B522-6FF383B61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2CE7F760-927A-5F47-A1E3-A7ED190BE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C86075A1-B210-6149-A052-956147524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69E21E18-3779-AE4F-A78E-4677E5E9B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77476A51-0AB6-6749-8125-CF7AFBCB65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04E4A1E-0F60-DC48-A352-763A97B4FE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9A79CD0E-53E9-734E-920E-8E4FB28CA7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BD30C80A-6E70-DC4A-A283-28E0933A12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F7B02059-C866-0844-B2BF-D354F21326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3F70356C-B1E1-B34C-86E7-0E8639C637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5A8A237-44E3-C94D-B35A-CD4C6EC7D1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1579-7D3C-EA40-B985-8CB82A18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D4840A-50C6-5E4C-9FE4-A1649FBD4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742CF-AFB6-8041-85F8-2ECF294B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968CA-AE33-5746-B66F-97F14B9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0CD12-C9DF-4144-9485-5D3EB7D0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08FFA-AC73-5045-BAE0-04FC09CC32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61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4255B7-D9BC-D54D-8855-234E6FCB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CA50EA-6685-D142-81D7-34A632AC9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74879-A9CB-6548-9FF0-92616EA1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19651-58A1-E143-9494-D58B40F4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F7B2F-25EC-B54F-845E-4A2A16EE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FCD94-1C84-0842-A310-70DE0C1AC2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01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5771A-33DB-4146-857C-A263BE5E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00827-E44A-DA40-B75E-CFEF814A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ABAE5-CEDA-8848-8DC0-F219A547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1281F-E676-C244-998D-3184F7BC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C770B-8B76-4D40-B45B-57C71E32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D53E8-5911-0D48-82D7-6C5A17E4C8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97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99BAC-188A-FB4F-BFB5-191DA310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2AAF0-2005-254D-B9AF-61FD9C38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B2FB6-76A1-4E4C-8898-60CFD52F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8EBE7-48C2-4C42-B239-962C0322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3BA1E-D8BC-9048-A276-B2DD9BB5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297BD-0AA9-9C4A-8630-2E2AE2A471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28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9C553-656E-F045-BC04-B76CBA0E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383BD-4045-A14C-9341-826D01E51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B8F03-D727-4A45-AA8D-E3D621862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23474-957D-B944-AE16-12F10591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63943-8087-1144-9CFF-AA7FFB91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51CE5-2A30-B443-B568-3D3FFBAB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0807C-60A0-244A-8A87-AC47C7F212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35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7938C-F4D8-894C-867F-34FC48E4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FB344-68B7-FF43-94E5-A9F724C1A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157BCE-3DF2-4742-9B06-CECA50131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C7CB0A-CCC4-C442-9256-A52B1CE5F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7907A-5F62-794D-B528-565596092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58DE4A-52A9-5D42-80D8-FCCBF97F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33A353-EDDD-8345-89DE-DE82861D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4C4836-25B7-4046-BDD0-41767FF2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0333B-B6BB-2241-9F2F-FF89DA8AC8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91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EE717-A01B-7341-B40F-E04A451F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3D2051-F000-BB40-A15D-6CCE1C0E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42E929-2B62-C141-932B-27DA98D0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83528C-A574-1D43-BE3C-980B8582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DB22E-2D57-4D42-9BA6-4E4F97C69E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99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F310B9-A24F-E44D-976C-A066888B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A5981-15E3-2046-A07B-76137891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1FD37-4D8A-F249-B5DC-513DAA0E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88EE3-739E-2248-B2D0-601A29F7DF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29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0354A-941F-4E4F-8EAA-9A7CC651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59BBE-A7DC-F647-A273-FD4220154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40F58-B205-C44B-82EE-6BF87C853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23DF8-350E-CC40-85C6-F7714296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8B187-01CE-864B-B079-E2ED252F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2F35B-3D46-1E43-A50D-8ACAE936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69DF4-3B78-654A-A4F0-ABB14F9379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80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CB0F1-F319-9A40-826B-3A3EEDB0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B58C40-1FB6-6F4B-B1B0-5FF14ABC3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A6CA0-AB5A-B143-B755-B3BD90C17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78A4C-364B-E640-BE6A-48AEE01E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79076-AA24-3F44-9563-8D27B887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C2486-D7B0-0444-87BC-343A6D5F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B2BDF-D9BC-CD47-8FE0-25A8B955F6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24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48E8B7F-8AC1-9340-93AB-B113D97CDD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63E3FC1-207F-9140-8E00-FFB3F4A9DD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CFDAD4A-BA63-1345-82B3-73F1D2D8C7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EBA6037-4091-C741-A9AC-62498C0F31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85E118A-8911-0C43-AD1E-956197F9FD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22F3FD1-C62A-564F-BBC5-4C4002AF35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98319F5D-5932-BE4C-90D0-50EEEDECC9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D5370835-880D-7F45-8745-D2D5653F0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D66E1DC0-6FDB-8D40-9DBD-6EF4E8888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FAA711B9-EA58-EC4D-B4B1-4EBA7DCD93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12DF8C4-0AD9-FF42-A88D-63D755B413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0AF50F10-F09F-FC4F-A348-3F31B25086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1DA6FE8-2C3D-E24C-A7E2-718C6D92B9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4AA6867-FA1D-9C4E-BBFE-FDE9C7E617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Register Allocation: </a:t>
            </a:r>
            <a:br>
              <a:rPr lang="en-US" altLang="zh-CN" dirty="0"/>
            </a:b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310E5DE-870A-924A-A36C-C4034B6E9D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Compiler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283B9F42-3EA9-AE42-A78F-AA16D9108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Assembly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4CA03387-A76E-9F4D-B50A-9C5A113D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799" y="2017712"/>
            <a:ext cx="4067175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.text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globl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pushq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rbp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rbp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addl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leave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16100" name="Rectangle 4">
            <a:extLst>
              <a:ext uri="{FF2B5EF4-FFF2-40B4-BE49-F238E27FC236}">
                <a16:creationId xmlns:a16="http://schemas.microsoft.com/office/drawing/2014/main" id="{CB3493D8-C384-E542-9DF3-D5F8BF656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3962400" cy="4114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 = x +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b = a + 4;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 = b * 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 = c / 8;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776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>
            <a:extLst>
              <a:ext uri="{FF2B5EF4-FFF2-40B4-BE49-F238E27FC236}">
                <a16:creationId xmlns:a16="http://schemas.microsoft.com/office/drawing/2014/main" id="{148D3407-D45D-6847-AC0A-7355B4E4E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</a:t>
            </a:r>
            <a:br>
              <a:rPr lang="en-US" altLang="zh-CN"/>
            </a:br>
            <a:r>
              <a:rPr lang="en-US" altLang="zh-CN"/>
              <a:t>Allocation</a:t>
            </a:r>
          </a:p>
        </p:txBody>
      </p:sp>
      <p:sp>
        <p:nvSpPr>
          <p:cNvPr id="513028" name="Rectangle 4">
            <a:extLst>
              <a:ext uri="{FF2B5EF4-FFF2-40B4-BE49-F238E27FC236}">
                <a16:creationId xmlns:a16="http://schemas.microsoft.com/office/drawing/2014/main" id="{270D1820-36C6-BB4A-B622-1D755982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76200"/>
            <a:ext cx="346551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y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x,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y, a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a, b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b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b,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c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d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d, %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rgbClr val="FF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3029" name="Rectangle 5">
            <a:extLst>
              <a:ext uri="{FF2B5EF4-FFF2-40B4-BE49-F238E27FC236}">
                <a16:creationId xmlns:a16="http://schemas.microsoft.com/office/drawing/2014/main" id="{81A276F9-B1CE-B94E-8E93-9895BA95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358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Register allocation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determines a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temp map</a:t>
            </a:r>
            <a:r>
              <a:rPr lang="en-US" altLang="zh-CN" sz="2000" b="1" dirty="0"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=&gt;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rdi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=&gt;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rsi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53DAA9C4-0967-C5EB-4F4E-770E64E0D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29200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How to generate such a temp map?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75823550-43C2-24FE-9887-1D0586D8611B}"/>
              </a:ext>
            </a:extLst>
          </p:cNvPr>
          <p:cNvSpPr>
            <a:spLocks/>
          </p:cNvSpPr>
          <p:nvPr/>
        </p:nvSpPr>
        <p:spPr bwMode="auto">
          <a:xfrm>
            <a:off x="241300" y="3429000"/>
            <a:ext cx="901700" cy="1841500"/>
          </a:xfrm>
          <a:custGeom>
            <a:avLst/>
            <a:gdLst>
              <a:gd name="T0" fmla="*/ 424 w 568"/>
              <a:gd name="T1" fmla="*/ 1104 h 1160"/>
              <a:gd name="T2" fmla="*/ 280 w 568"/>
              <a:gd name="T3" fmla="*/ 1104 h 1160"/>
              <a:gd name="T4" fmla="*/ 40 w 568"/>
              <a:gd name="T5" fmla="*/ 768 h 1160"/>
              <a:gd name="T6" fmla="*/ 88 w 568"/>
              <a:gd name="T7" fmla="*/ 240 h 1160"/>
              <a:gd name="T8" fmla="*/ 568 w 568"/>
              <a:gd name="T9" fmla="*/ 0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1160">
                <a:moveTo>
                  <a:pt x="424" y="1104"/>
                </a:moveTo>
                <a:cubicBezTo>
                  <a:pt x="384" y="1132"/>
                  <a:pt x="344" y="1160"/>
                  <a:pt x="280" y="1104"/>
                </a:cubicBezTo>
                <a:cubicBezTo>
                  <a:pt x="216" y="1048"/>
                  <a:pt x="72" y="912"/>
                  <a:pt x="40" y="768"/>
                </a:cubicBezTo>
                <a:cubicBezTo>
                  <a:pt x="8" y="624"/>
                  <a:pt x="0" y="368"/>
                  <a:pt x="88" y="240"/>
                </a:cubicBezTo>
                <a:cubicBezTo>
                  <a:pt x="176" y="112"/>
                  <a:pt x="488" y="40"/>
                  <a:pt x="56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C1674F0-C75A-27AE-F63F-E2900BF9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638800"/>
            <a:ext cx="441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Key observation: two variables can reside in one register, </a:t>
            </a:r>
            <a:r>
              <a:rPr lang="en-US" altLang="zh-CN" sz="2000" dirty="0" err="1"/>
              <a:t>iff</a:t>
            </a:r>
            <a:r>
              <a:rPr lang="en-US" altLang="zh-CN" sz="2000" dirty="0"/>
              <a:t> they do </a:t>
            </a:r>
            <a:r>
              <a:rPr lang="en-US" altLang="zh-CN" sz="2000" dirty="0">
                <a:solidFill>
                  <a:srgbClr val="0432FF"/>
                </a:solidFill>
              </a:rPr>
              <a:t>NOT live simultaneously</a:t>
            </a:r>
            <a:r>
              <a:rPr lang="en-US" altLang="zh-CN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49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>
            <a:extLst>
              <a:ext uri="{FF2B5EF4-FFF2-40B4-BE49-F238E27FC236}">
                <a16:creationId xmlns:a16="http://schemas.microsoft.com/office/drawing/2014/main" id="{3D2B0A44-55EA-E74E-894D-A8E09D74B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Liveness</a:t>
            </a:r>
            <a:br>
              <a:rPr lang="en-US" altLang="zh-CN"/>
            </a:br>
            <a:r>
              <a:rPr lang="en-US" altLang="zh-CN"/>
              <a:t>Analysis</a:t>
            </a:r>
          </a:p>
        </p:txBody>
      </p:sp>
      <p:sp>
        <p:nvSpPr>
          <p:cNvPr id="520196" name="Rectangle 4">
            <a:extLst>
              <a:ext uri="{FF2B5EF4-FFF2-40B4-BE49-F238E27FC236}">
                <a16:creationId xmlns:a16="http://schemas.microsoft.com/office/drawing/2014/main" id="{A99A1731-1B10-5143-999B-A0EB1656C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57200"/>
            <a:ext cx="346551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x,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y,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b,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d, %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rgbClr val="FF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0228" name="Text Box 36">
            <a:extLst>
              <a:ext uri="{FF2B5EF4-FFF2-40B4-BE49-F238E27FC236}">
                <a16:creationId xmlns:a16="http://schemas.microsoft.com/office/drawing/2014/main" id="{66B61324-90A2-F940-B19F-99637467B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62200"/>
            <a:ext cx="2971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So, we can perform liveness analysis to calculate the live variable information.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On the right, we mark, between adjacent statements, the </a:t>
            </a:r>
            <a:r>
              <a:rPr lang="en-US" altLang="zh-CN" sz="2400" dirty="0" err="1">
                <a:solidFill>
                  <a:srgbClr val="0432FF"/>
                </a:solidFill>
              </a:rPr>
              <a:t>liveOut</a:t>
            </a:r>
            <a:r>
              <a:rPr lang="en-US" altLang="zh-CN" sz="2400" dirty="0"/>
              <a:t> set.</a:t>
            </a:r>
          </a:p>
        </p:txBody>
      </p:sp>
      <p:sp>
        <p:nvSpPr>
          <p:cNvPr id="520229" name="Text Box 37">
            <a:extLst>
              <a:ext uri="{FF2B5EF4-FFF2-40B4-BE49-F238E27FC236}">
                <a16:creationId xmlns:a16="http://schemas.microsoft.com/office/drawing/2014/main" id="{D4959D6E-7774-524A-B0F5-EC02959A0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48400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{%</a:t>
            </a:r>
            <a:r>
              <a:rPr lang="en-US" altLang="zh-CN" b="1" dirty="0" err="1">
                <a:latin typeface="Courier New" panose="02070309020205020404" pitchFamily="49" charset="0"/>
              </a:rPr>
              <a:t>rax</a:t>
            </a:r>
            <a:r>
              <a:rPr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0230" name="Text Box 38">
            <a:extLst>
              <a:ext uri="{FF2B5EF4-FFF2-40B4-BE49-F238E27FC236}">
                <a16:creationId xmlns:a16="http://schemas.microsoft.com/office/drawing/2014/main" id="{D6840924-EC00-D64E-80C3-50C24ED0C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019800"/>
            <a:ext cx="99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{%</a:t>
            </a:r>
            <a:r>
              <a:rPr lang="en-US" altLang="zh-CN" b="1" dirty="0" err="1">
                <a:latin typeface="Courier New" panose="02070309020205020404" pitchFamily="49" charset="0"/>
              </a:rPr>
              <a:t>rax</a:t>
            </a:r>
            <a:r>
              <a:rPr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0231" name="Text Box 39">
            <a:extLst>
              <a:ext uri="{FF2B5EF4-FFF2-40B4-BE49-F238E27FC236}">
                <a16:creationId xmlns:a16="http://schemas.microsoft.com/office/drawing/2014/main" id="{B03874D3-F353-8443-A188-688C37AC6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715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{d}</a:t>
            </a:r>
          </a:p>
        </p:txBody>
      </p:sp>
      <p:sp>
        <p:nvSpPr>
          <p:cNvPr id="520232" name="Text Box 40">
            <a:extLst>
              <a:ext uri="{FF2B5EF4-FFF2-40B4-BE49-F238E27FC236}">
                <a16:creationId xmlns:a16="http://schemas.microsoft.com/office/drawing/2014/main" id="{526A8D5B-06D8-EA4C-A8C3-F47BD6410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424488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{%</a:t>
            </a:r>
            <a:r>
              <a:rPr lang="en-US" altLang="zh-CN" b="1" dirty="0" err="1">
                <a:latin typeface="Courier New" panose="02070309020205020404" pitchFamily="49" charset="0"/>
              </a:rPr>
              <a:t>rax</a:t>
            </a:r>
            <a:r>
              <a:rPr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0235" name="Text Box 43">
            <a:extLst>
              <a:ext uri="{FF2B5EF4-FFF2-40B4-BE49-F238E27FC236}">
                <a16:creationId xmlns:a16="http://schemas.microsoft.com/office/drawing/2014/main" id="{3AFF5D3D-8DC0-554F-BFC1-F414603EA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19687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{…}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29" grpId="0"/>
      <p:bldP spid="520230" grpId="0"/>
      <p:bldP spid="520231" grpId="0"/>
      <p:bldP spid="520232" grpId="0"/>
      <p:bldP spid="5202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 Register 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38AF-19AA-004C-B731-B45B6C02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relatively new allocation based on the notion of </a:t>
            </a:r>
            <a:r>
              <a:rPr kumimoji="1" lang="en-US" altLang="zh-CN" dirty="0">
                <a:solidFill>
                  <a:srgbClr val="0432FF"/>
                </a:solidFill>
              </a:rPr>
              <a:t>live intervals</a:t>
            </a:r>
          </a:p>
          <a:p>
            <a:pPr lvl="1"/>
            <a:r>
              <a:rPr kumimoji="1" lang="en-US" altLang="zh-CN" dirty="0"/>
              <a:t>[POLETTO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al.</a:t>
            </a:r>
            <a:r>
              <a:rPr kumimoji="1" lang="zh-CN" altLang="en-US" dirty="0"/>
              <a:t> </a:t>
            </a:r>
            <a:r>
              <a:rPr kumimoji="1" lang="en-US" altLang="zh-CN" dirty="0"/>
              <a:t>1999]</a:t>
            </a:r>
          </a:p>
          <a:p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/>
              <a:t>is</a:t>
            </a:r>
            <a:r>
              <a:rPr kumimoji="1" lang="zh-CN" altLang="en-US"/>
              <a:t> </a:t>
            </a:r>
            <a:r>
              <a:rPr kumimoji="1" lang="en-US" altLang="zh-CN" dirty="0"/>
              <a:t>simple, lightweight, fast, and easier to engineering</a:t>
            </a:r>
          </a:p>
          <a:p>
            <a:pPr lvl="1"/>
            <a:r>
              <a:rPr kumimoji="1" lang="en-US" altLang="zh-CN" dirty="0"/>
              <a:t>(variants)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 used in many production compilers prioritizing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</a:p>
          <a:p>
            <a:pPr lvl="2"/>
            <a:r>
              <a:rPr kumimoji="1" lang="en-US" altLang="zh-CN" dirty="0"/>
              <a:t>e.g., JIT</a:t>
            </a:r>
          </a:p>
        </p:txBody>
      </p:sp>
    </p:spTree>
    <p:extLst>
      <p:ext uri="{BB962C8B-B14F-4D97-AF65-F5344CB8AC3E}">
        <p14:creationId xmlns:p14="http://schemas.microsoft.com/office/powerpoint/2010/main" val="39219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3498ED74-7AFE-004D-AAC0-A0B3381CB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2E4101FA-230F-EB4C-9209-C7B19748C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  <a:p>
            <a:pPr algn="ctr">
              <a:buFont typeface="Wingdings" pitchFamily="2" charset="2"/>
              <a:buNone/>
            </a:pPr>
            <a:r>
              <a:rPr lang="en-US" altLang="zh-CN" i="1" dirty="0"/>
              <a:t>Liveness Intervals</a:t>
            </a:r>
          </a:p>
        </p:txBody>
      </p:sp>
    </p:spTree>
    <p:extLst>
      <p:ext uri="{BB962C8B-B14F-4D97-AF65-F5344CB8AC3E}">
        <p14:creationId xmlns:p14="http://schemas.microsoft.com/office/powerpoint/2010/main" val="136259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Live Intervals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CB9E57-3FE2-77C1-B8C3-B1463DB60C99}"/>
              </a:ext>
            </a:extLst>
          </p:cNvPr>
          <p:cNvSpPr txBox="1"/>
          <p:nvPr/>
        </p:nvSpPr>
        <p:spPr>
          <a:xfrm>
            <a:off x="4114799" y="2069068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Liveness analysis will specify, for each variable </a:t>
            </a:r>
            <a:r>
              <a:rPr kumimoji="1" lang="en-US" altLang="zh-CN" sz="2000" dirty="0">
                <a:solidFill>
                  <a:srgbClr val="0432FF"/>
                </a:solidFill>
              </a:rPr>
              <a:t>x</a:t>
            </a:r>
            <a:r>
              <a:rPr kumimoji="1" lang="en-US" altLang="zh-CN" sz="2000" dirty="0"/>
              <a:t>, its </a:t>
            </a:r>
            <a:r>
              <a:rPr kumimoji="1" lang="en-US" altLang="zh-CN" sz="2000" dirty="0">
                <a:solidFill>
                  <a:srgbClr val="0432FF"/>
                </a:solidFill>
              </a:rPr>
              <a:t>liveness interval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[from, to] </a:t>
            </a:r>
          </a:p>
          <a:p>
            <a:r>
              <a:rPr kumimoji="1" lang="en-US" altLang="zh-CN" sz="2000" dirty="0"/>
              <a:t>where </a:t>
            </a:r>
            <a:r>
              <a:rPr kumimoji="1" lang="en-US" altLang="zh-CN" sz="2000" dirty="0">
                <a:solidFill>
                  <a:srgbClr val="0432FF"/>
                </a:solidFill>
              </a:rPr>
              <a:t>from</a:t>
            </a:r>
            <a:r>
              <a:rPr kumimoji="1" lang="en-US" altLang="zh-CN" sz="2000" dirty="0"/>
              <a:t> and </a:t>
            </a:r>
            <a:r>
              <a:rPr kumimoji="1" lang="en-US" altLang="zh-CN" sz="2000" dirty="0">
                <a:solidFill>
                  <a:srgbClr val="0432FF"/>
                </a:solidFill>
              </a:rPr>
              <a:t>to</a:t>
            </a:r>
            <a:r>
              <a:rPr kumimoji="1" lang="en-US" altLang="zh-CN" sz="2000" dirty="0"/>
              <a:t> are its earliest and latest live statements, respectively.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386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0" grpId="0" animBg="1"/>
      <p:bldP spid="22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 More Precisely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CB9E57-3FE2-77C1-B8C3-B1463DB60C99}"/>
              </a:ext>
            </a:extLst>
          </p:cNvPr>
          <p:cNvSpPr txBox="1"/>
          <p:nvPr/>
        </p:nvSpPr>
        <p:spPr>
          <a:xfrm>
            <a:off x="4114799" y="2069068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Liveness analysis will specify, for each variable </a:t>
            </a:r>
            <a:r>
              <a:rPr kumimoji="1" lang="en-US" altLang="zh-CN" sz="2000" dirty="0">
                <a:solidFill>
                  <a:srgbClr val="0432FF"/>
                </a:solidFill>
              </a:rPr>
              <a:t>x</a:t>
            </a:r>
            <a:r>
              <a:rPr kumimoji="1" lang="en-US" altLang="zh-CN" sz="2000" dirty="0"/>
              <a:t>, its </a:t>
            </a:r>
            <a:r>
              <a:rPr kumimoji="1" lang="en-US" altLang="zh-CN" sz="2000" dirty="0">
                <a:solidFill>
                  <a:srgbClr val="0432FF"/>
                </a:solidFill>
              </a:rPr>
              <a:t>liveness interval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[from, to] </a:t>
            </a:r>
          </a:p>
          <a:p>
            <a:r>
              <a:rPr kumimoji="1" lang="en-US" altLang="zh-CN" sz="2000" dirty="0"/>
              <a:t>where </a:t>
            </a:r>
            <a:r>
              <a:rPr kumimoji="1" lang="en-US" altLang="zh-CN" sz="2000" dirty="0">
                <a:solidFill>
                  <a:srgbClr val="0432FF"/>
                </a:solidFill>
              </a:rPr>
              <a:t>from</a:t>
            </a:r>
            <a:r>
              <a:rPr kumimoji="1" lang="en-US" altLang="zh-CN" sz="2000" dirty="0"/>
              <a:t> and </a:t>
            </a:r>
            <a:r>
              <a:rPr kumimoji="1" lang="en-US" altLang="zh-CN" sz="2000" dirty="0">
                <a:solidFill>
                  <a:srgbClr val="0432FF"/>
                </a:solidFill>
              </a:rPr>
              <a:t>to</a:t>
            </a:r>
            <a:r>
              <a:rPr kumimoji="1" lang="en-US" altLang="zh-CN" sz="2000" dirty="0"/>
              <a:t> are its earliest and latest live statements, respectively.</a:t>
            </a:r>
            <a:endParaRPr kumimoji="1"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F2163F-55C1-9FF2-9E7A-07E758CEECAA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5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CB9E57-3FE2-77C1-B8C3-B1463DB60C99}"/>
              </a:ext>
            </a:extLst>
          </p:cNvPr>
          <p:cNvSpPr txBox="1"/>
          <p:nvPr/>
        </p:nvSpPr>
        <p:spPr>
          <a:xfrm>
            <a:off x="4114799" y="2069068"/>
            <a:ext cx="4829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Hence, we can perform a linear scan of these live intervals: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/>
              <a:t>when a new internal starts, allocate an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available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register to it;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/>
              <a:t>when an exiting interval finishes, evicts its occupying register.</a:t>
            </a:r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6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6670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025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9718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b: allocate to r2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840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EC5D7973-5E9C-414E-A7B7-02E7A2634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Middle and Back End</a:t>
            </a:r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82B0FE93-5423-7B4F-9ABE-209853C5B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7908" name="AutoShape 4">
            <a:extLst>
              <a:ext uri="{FF2B5EF4-FFF2-40B4-BE49-F238E27FC236}">
                <a16:creationId xmlns:a16="http://schemas.microsoft.com/office/drawing/2014/main" id="{4A3B4091-81E7-DB42-837C-BD72B9602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507909" name="AutoShape 5">
            <a:extLst>
              <a:ext uri="{FF2B5EF4-FFF2-40B4-BE49-F238E27FC236}">
                <a16:creationId xmlns:a16="http://schemas.microsoft.com/office/drawing/2014/main" id="{4D1EA939-49DC-064D-B76F-37C8C5028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507910" name="AutoShape 6">
            <a:extLst>
              <a:ext uri="{FF2B5EF4-FFF2-40B4-BE49-F238E27FC236}">
                <a16:creationId xmlns:a16="http://schemas.microsoft.com/office/drawing/2014/main" id="{21DCBF88-8B87-1D40-9532-32F286C00B86}"/>
              </a:ext>
            </a:extLst>
          </p:cNvPr>
          <p:cNvCxnSpPr>
            <a:cxnSpLocks noChangeShapeType="1"/>
            <a:stCxn id="507908" idx="3"/>
            <a:endCxn id="507909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11" name="AutoShape 7">
            <a:extLst>
              <a:ext uri="{FF2B5EF4-FFF2-40B4-BE49-F238E27FC236}">
                <a16:creationId xmlns:a16="http://schemas.microsoft.com/office/drawing/2014/main" id="{00A6DF61-0576-C447-9B0F-63DCE84BAFD6}"/>
              </a:ext>
            </a:extLst>
          </p:cNvPr>
          <p:cNvCxnSpPr>
            <a:cxnSpLocks noChangeShapeType="1"/>
            <a:endCxn id="507920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7912" name="AutoShape 8">
            <a:extLst>
              <a:ext uri="{FF2B5EF4-FFF2-40B4-BE49-F238E27FC236}">
                <a16:creationId xmlns:a16="http://schemas.microsoft.com/office/drawing/2014/main" id="{A82A1AC7-6AB0-1D49-B45B-D8CC39CE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507913" name="AutoShape 9">
            <a:extLst>
              <a:ext uri="{FF2B5EF4-FFF2-40B4-BE49-F238E27FC236}">
                <a16:creationId xmlns:a16="http://schemas.microsoft.com/office/drawing/2014/main" id="{CB1E3B1D-CF25-0D4D-B5AB-A0F036242195}"/>
              </a:ext>
            </a:extLst>
          </p:cNvPr>
          <p:cNvCxnSpPr>
            <a:cxnSpLocks noChangeShapeType="1"/>
            <a:stCxn id="507909" idx="3"/>
            <a:endCxn id="507912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7914" name="AutoShape 10">
            <a:extLst>
              <a:ext uri="{FF2B5EF4-FFF2-40B4-BE49-F238E27FC236}">
                <a16:creationId xmlns:a16="http://schemas.microsoft.com/office/drawing/2014/main" id="{68207495-10DD-874D-B8C3-3F1259814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507915" name="AutoShape 11">
            <a:extLst>
              <a:ext uri="{FF2B5EF4-FFF2-40B4-BE49-F238E27FC236}">
                <a16:creationId xmlns:a16="http://schemas.microsoft.com/office/drawing/2014/main" id="{583F8AC9-07EF-4A48-85BA-88EAD68A56A2}"/>
              </a:ext>
            </a:extLst>
          </p:cNvPr>
          <p:cNvCxnSpPr>
            <a:cxnSpLocks noChangeShapeType="1"/>
            <a:stCxn id="507916" idx="3"/>
            <a:endCxn id="507914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7916" name="AutoShape 12">
            <a:extLst>
              <a:ext uri="{FF2B5EF4-FFF2-40B4-BE49-F238E27FC236}">
                <a16:creationId xmlns:a16="http://schemas.microsoft.com/office/drawing/2014/main" id="{DA2CBAA8-9918-2449-8472-005D23692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507917" name="AutoShape 13">
            <a:extLst>
              <a:ext uri="{FF2B5EF4-FFF2-40B4-BE49-F238E27FC236}">
                <a16:creationId xmlns:a16="http://schemas.microsoft.com/office/drawing/2014/main" id="{75D93935-5305-E74C-A000-EC515BA28408}"/>
              </a:ext>
            </a:extLst>
          </p:cNvPr>
          <p:cNvCxnSpPr>
            <a:cxnSpLocks noChangeShapeType="1"/>
            <a:stCxn id="507912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18" name="AutoShape 14">
            <a:extLst>
              <a:ext uri="{FF2B5EF4-FFF2-40B4-BE49-F238E27FC236}">
                <a16:creationId xmlns:a16="http://schemas.microsoft.com/office/drawing/2014/main" id="{15F5A7DC-7748-A544-BB98-179352DF52AE}"/>
              </a:ext>
            </a:extLst>
          </p:cNvPr>
          <p:cNvCxnSpPr>
            <a:cxnSpLocks noChangeShapeType="1"/>
            <a:stCxn id="507920" idx="3"/>
            <a:endCxn id="507916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7919" name="AutoShape 15">
            <a:extLst>
              <a:ext uri="{FF2B5EF4-FFF2-40B4-BE49-F238E27FC236}">
                <a16:creationId xmlns:a16="http://schemas.microsoft.com/office/drawing/2014/main" id="{3E1A5144-F58C-9646-93A5-3D4234974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507920" name="AutoShape 16">
            <a:extLst>
              <a:ext uri="{FF2B5EF4-FFF2-40B4-BE49-F238E27FC236}">
                <a16:creationId xmlns:a16="http://schemas.microsoft.com/office/drawing/2014/main" id="{CB63E924-074D-4E4B-B408-B6724C32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2766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b: allocate to r2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47A8D-DD8C-8697-0CFB-A7C9FB4B48BA}"/>
              </a:ext>
            </a:extLst>
          </p:cNvPr>
          <p:cNvSpPr txBox="1"/>
          <p:nvPr/>
        </p:nvSpPr>
        <p:spPr>
          <a:xfrm>
            <a:off x="4114800" y="3333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c: allocate to r3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72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5052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b: allocate to r2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47A8D-DD8C-8697-0CFB-A7C9FB4B48BA}"/>
              </a:ext>
            </a:extLst>
          </p:cNvPr>
          <p:cNvSpPr txBox="1"/>
          <p:nvPr/>
        </p:nvSpPr>
        <p:spPr>
          <a:xfrm>
            <a:off x="4114800" y="3333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c: allocate to r3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F42E2-975B-BD83-3130-507E933FD243}"/>
              </a:ext>
            </a:extLst>
          </p:cNvPr>
          <p:cNvSpPr txBox="1"/>
          <p:nvPr/>
        </p:nvSpPr>
        <p:spPr>
          <a:xfrm>
            <a:off x="4114800" y="3714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c: recycle r3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76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6576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b: allocate to r2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47A8D-DD8C-8697-0CFB-A7C9FB4B48BA}"/>
              </a:ext>
            </a:extLst>
          </p:cNvPr>
          <p:cNvSpPr txBox="1"/>
          <p:nvPr/>
        </p:nvSpPr>
        <p:spPr>
          <a:xfrm>
            <a:off x="4114800" y="3333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c: allocate to r3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F42E2-975B-BD83-3130-507E933FD243}"/>
              </a:ext>
            </a:extLst>
          </p:cNvPr>
          <p:cNvSpPr txBox="1"/>
          <p:nvPr/>
        </p:nvSpPr>
        <p:spPr>
          <a:xfrm>
            <a:off x="4114800" y="3714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c: recycle r3</a:t>
            </a:r>
            <a:endParaRPr kumimoji="1"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CE8CF9-BC6B-D4CD-2F96-5FAEC79D647A}"/>
              </a:ext>
            </a:extLst>
          </p:cNvPr>
          <p:cNvSpPr txBox="1"/>
          <p:nvPr/>
        </p:nvSpPr>
        <p:spPr>
          <a:xfrm>
            <a:off x="4114800" y="4095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d: allocate to r3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42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8100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b: allocate to r2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47A8D-DD8C-8697-0CFB-A7C9FB4B48BA}"/>
              </a:ext>
            </a:extLst>
          </p:cNvPr>
          <p:cNvSpPr txBox="1"/>
          <p:nvPr/>
        </p:nvSpPr>
        <p:spPr>
          <a:xfrm>
            <a:off x="4114800" y="3333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c: allocate to r3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F42E2-975B-BD83-3130-507E933FD243}"/>
              </a:ext>
            </a:extLst>
          </p:cNvPr>
          <p:cNvSpPr txBox="1"/>
          <p:nvPr/>
        </p:nvSpPr>
        <p:spPr>
          <a:xfrm>
            <a:off x="4114800" y="3714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c: recycle r3</a:t>
            </a:r>
            <a:endParaRPr kumimoji="1"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CE8CF9-BC6B-D4CD-2F96-5FAEC79D647A}"/>
              </a:ext>
            </a:extLst>
          </p:cNvPr>
          <p:cNvSpPr txBox="1"/>
          <p:nvPr/>
        </p:nvSpPr>
        <p:spPr>
          <a:xfrm>
            <a:off x="4114800" y="4095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d: allocate to r3</a:t>
            </a:r>
            <a:endParaRPr kumimoji="1"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9F335F-D7E0-CE9F-DDA6-E5E334EEBB6A}"/>
              </a:ext>
            </a:extLst>
          </p:cNvPr>
          <p:cNvSpPr txBox="1"/>
          <p:nvPr/>
        </p:nvSpPr>
        <p:spPr>
          <a:xfrm>
            <a:off x="4114800" y="4476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a, b: recycle r1 and r2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51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40386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b: allocate to r2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47A8D-DD8C-8697-0CFB-A7C9FB4B48BA}"/>
              </a:ext>
            </a:extLst>
          </p:cNvPr>
          <p:cNvSpPr txBox="1"/>
          <p:nvPr/>
        </p:nvSpPr>
        <p:spPr>
          <a:xfrm>
            <a:off x="4114800" y="3333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c: allocate to r3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F42E2-975B-BD83-3130-507E933FD243}"/>
              </a:ext>
            </a:extLst>
          </p:cNvPr>
          <p:cNvSpPr txBox="1"/>
          <p:nvPr/>
        </p:nvSpPr>
        <p:spPr>
          <a:xfrm>
            <a:off x="4114800" y="3714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c: recycle r3</a:t>
            </a:r>
            <a:endParaRPr kumimoji="1"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CE8CF9-BC6B-D4CD-2F96-5FAEC79D647A}"/>
              </a:ext>
            </a:extLst>
          </p:cNvPr>
          <p:cNvSpPr txBox="1"/>
          <p:nvPr/>
        </p:nvSpPr>
        <p:spPr>
          <a:xfrm>
            <a:off x="4114800" y="4095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d: allocate to r3</a:t>
            </a:r>
            <a:endParaRPr kumimoji="1"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9F335F-D7E0-CE9F-DDA6-E5E334EEBB6A}"/>
              </a:ext>
            </a:extLst>
          </p:cNvPr>
          <p:cNvSpPr txBox="1"/>
          <p:nvPr/>
        </p:nvSpPr>
        <p:spPr>
          <a:xfrm>
            <a:off x="4114800" y="4476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a, b: recycle r1 and r2</a:t>
            </a:r>
            <a:endParaRPr kumimoji="1"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7D79E5-503D-CE74-E32C-5668029FD53E}"/>
              </a:ext>
            </a:extLst>
          </p:cNvPr>
          <p:cNvSpPr txBox="1"/>
          <p:nvPr/>
        </p:nvSpPr>
        <p:spPr>
          <a:xfrm>
            <a:off x="4114800" y="4857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e: allocate to r1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700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43434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b: allocate to r2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47A8D-DD8C-8697-0CFB-A7C9FB4B48BA}"/>
              </a:ext>
            </a:extLst>
          </p:cNvPr>
          <p:cNvSpPr txBox="1"/>
          <p:nvPr/>
        </p:nvSpPr>
        <p:spPr>
          <a:xfrm>
            <a:off x="4114800" y="3333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c: allocate to r3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F42E2-975B-BD83-3130-507E933FD243}"/>
              </a:ext>
            </a:extLst>
          </p:cNvPr>
          <p:cNvSpPr txBox="1"/>
          <p:nvPr/>
        </p:nvSpPr>
        <p:spPr>
          <a:xfrm>
            <a:off x="4114800" y="3714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c: recycle r3</a:t>
            </a:r>
            <a:endParaRPr kumimoji="1"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CE8CF9-BC6B-D4CD-2F96-5FAEC79D647A}"/>
              </a:ext>
            </a:extLst>
          </p:cNvPr>
          <p:cNvSpPr txBox="1"/>
          <p:nvPr/>
        </p:nvSpPr>
        <p:spPr>
          <a:xfrm>
            <a:off x="4114800" y="4095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d: allocate to r3</a:t>
            </a:r>
            <a:endParaRPr kumimoji="1"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9F335F-D7E0-CE9F-DDA6-E5E334EEBB6A}"/>
              </a:ext>
            </a:extLst>
          </p:cNvPr>
          <p:cNvSpPr txBox="1"/>
          <p:nvPr/>
        </p:nvSpPr>
        <p:spPr>
          <a:xfrm>
            <a:off x="4114800" y="4476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a, b: recycle r1 and r2</a:t>
            </a:r>
            <a:endParaRPr kumimoji="1"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7D79E5-503D-CE74-E32C-5668029FD53E}"/>
              </a:ext>
            </a:extLst>
          </p:cNvPr>
          <p:cNvSpPr txBox="1"/>
          <p:nvPr/>
        </p:nvSpPr>
        <p:spPr>
          <a:xfrm>
            <a:off x="4114800" y="4857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e: allocate to r1</a:t>
            </a:r>
            <a:endParaRPr kumimoji="1"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84A2F5-89C4-0E58-7900-8E304F1B9791}"/>
              </a:ext>
            </a:extLst>
          </p:cNvPr>
          <p:cNvSpPr txBox="1"/>
          <p:nvPr/>
        </p:nvSpPr>
        <p:spPr>
          <a:xfrm>
            <a:off x="4114800" y="5238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all registers, when scan finished!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535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The result temp map: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a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=&gt; r1</a:t>
            </a:r>
            <a:r>
              <a:rPr kumimoji="1" lang="en-US" altLang="zh-CN" sz="2000" dirty="0"/>
              <a:t> </a:t>
            </a:r>
          </a:p>
          <a:p>
            <a:r>
              <a:rPr kumimoji="1" lang="en-US" altLang="zh-CN" sz="2000" dirty="0">
                <a:solidFill>
                  <a:srgbClr val="FFC000"/>
                </a:solidFill>
              </a:rPr>
              <a:t>b</a:t>
            </a:r>
            <a:r>
              <a:rPr kumimoji="1" lang="zh-CN" altLang="en-US" sz="2000" dirty="0">
                <a:solidFill>
                  <a:srgbClr val="FFC000"/>
                </a:solidFill>
              </a:rPr>
              <a:t> </a:t>
            </a:r>
            <a:r>
              <a:rPr kumimoji="1" lang="en-US" altLang="zh-CN" sz="2000" dirty="0">
                <a:solidFill>
                  <a:srgbClr val="FFC000"/>
                </a:solidFill>
              </a:rPr>
              <a:t>=&gt; r2</a:t>
            </a:r>
            <a:r>
              <a:rPr kumimoji="1" lang="en-US" altLang="zh-CN" sz="2000" dirty="0"/>
              <a:t> </a:t>
            </a:r>
          </a:p>
          <a:p>
            <a:r>
              <a:rPr kumimoji="1" lang="en-US" altLang="zh-CN" sz="2000" dirty="0">
                <a:solidFill>
                  <a:srgbClr val="00B050"/>
                </a:solidFill>
              </a:rPr>
              <a:t>c</a:t>
            </a:r>
            <a:r>
              <a:rPr kumimoji="1" lang="zh-CN" altLang="en-US" sz="2000" dirty="0">
                <a:solidFill>
                  <a:srgbClr val="00B050"/>
                </a:solidFill>
              </a:rPr>
              <a:t> </a:t>
            </a:r>
            <a:r>
              <a:rPr kumimoji="1" lang="en-US" altLang="zh-CN" sz="2000" dirty="0">
                <a:solidFill>
                  <a:srgbClr val="00B050"/>
                </a:solidFill>
              </a:rPr>
              <a:t>=&gt; r3</a:t>
            </a:r>
            <a:endParaRPr kumimoji="1" lang="en-US" altLang="zh-CN" sz="2000" dirty="0"/>
          </a:p>
          <a:p>
            <a:r>
              <a:rPr kumimoji="1" lang="en-US" altLang="zh-CN" sz="2000" dirty="0">
                <a:solidFill>
                  <a:srgbClr val="00B050"/>
                </a:solidFill>
              </a:rPr>
              <a:t>d</a:t>
            </a:r>
            <a:r>
              <a:rPr kumimoji="1" lang="zh-CN" altLang="en-US" sz="2000" dirty="0">
                <a:solidFill>
                  <a:srgbClr val="00B050"/>
                </a:solidFill>
              </a:rPr>
              <a:t> </a:t>
            </a:r>
            <a:r>
              <a:rPr kumimoji="1" lang="en-US" altLang="zh-CN" sz="2000" dirty="0">
                <a:solidFill>
                  <a:srgbClr val="00B050"/>
                </a:solidFill>
              </a:rPr>
              <a:t>=&gt; r3</a:t>
            </a:r>
            <a:endParaRPr kumimoji="1" lang="zh-CN" altLang="en-US" sz="2000" dirty="0"/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e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=&gt; r1</a:t>
            </a:r>
            <a:endParaRPr kumimoji="1" lang="en-US" altLang="zh-CN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43434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315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38AF-19AA-004C-B731-B45B6C02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linearScan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calculate_liveness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build_live_interval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foreach(interval [l, h], in increasing ”l”)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evict(l);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allocateOneReg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allRegs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allocate([l, h] to r);</a:t>
            </a:r>
          </a:p>
        </p:txBody>
      </p:sp>
    </p:spTree>
    <p:extLst>
      <p:ext uri="{BB962C8B-B14F-4D97-AF65-F5344CB8AC3E}">
        <p14:creationId xmlns:p14="http://schemas.microsoft.com/office/powerpoint/2010/main" val="754165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38AF-19AA-004C-B731-B45B6C02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</a:p>
          <a:p>
            <a:pPr lvl="1"/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linearly?</a:t>
            </a:r>
          </a:p>
          <a:p>
            <a:r>
              <a:rPr kumimoji="1" lang="en-US" altLang="zh-CN" dirty="0"/>
              <a:t>Physical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</a:t>
            </a:r>
          </a:p>
          <a:p>
            <a:pPr lvl="1"/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physical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registers?</a:t>
            </a:r>
          </a:p>
          <a:p>
            <a:r>
              <a:rPr kumimoji="1" lang="en-US" altLang="zh-CN" dirty="0"/>
              <a:t>Spilling</a:t>
            </a:r>
          </a:p>
          <a:p>
            <a:pPr lvl="1"/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frames?</a:t>
            </a:r>
          </a:p>
          <a:p>
            <a:r>
              <a:rPr kumimoji="1" lang="en-US" altLang="zh-CN" dirty="0"/>
              <a:t>Coalescing</a:t>
            </a:r>
          </a:p>
          <a:p>
            <a:pPr lvl="1"/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coalesce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move-related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variables?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329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3498ED74-7AFE-004D-AAC0-A0B3381CB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2E4101FA-230F-EB4C-9209-C7B19748C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  <a:p>
            <a:pPr algn="ctr">
              <a:buFont typeface="Wingdings" pitchFamily="2" charset="2"/>
              <a:buNone/>
            </a:pPr>
            <a:r>
              <a:rPr lang="en-US" altLang="zh-CN" i="1" dirty="0"/>
              <a:t>Linear Order</a:t>
            </a:r>
          </a:p>
        </p:txBody>
      </p:sp>
    </p:spTree>
    <p:extLst>
      <p:ext uri="{BB962C8B-B14F-4D97-AF65-F5344CB8AC3E}">
        <p14:creationId xmlns:p14="http://schemas.microsoft.com/office/powerpoint/2010/main" val="19881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DBCB9854-4082-C747-BF4E-5187FE8AB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Back-end Structure</a:t>
            </a:r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5662A032-5C39-924C-9876-3E65F6273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5410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8932" name="AutoShape 4">
            <a:extLst>
              <a:ext uri="{FF2B5EF4-FFF2-40B4-BE49-F238E27FC236}">
                <a16:creationId xmlns:a16="http://schemas.microsoft.com/office/drawing/2014/main" id="{EA60AF3C-5388-AF40-822E-22ADCC60D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8382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sp>
        <p:nvSpPr>
          <p:cNvPr id="508933" name="AutoShape 5">
            <a:extLst>
              <a:ext uri="{FF2B5EF4-FFF2-40B4-BE49-F238E27FC236}">
                <a16:creationId xmlns:a16="http://schemas.microsoft.com/office/drawing/2014/main" id="{52B251FA-5AE4-A541-BB9E-A51615351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TempMap</a:t>
            </a:r>
          </a:p>
        </p:txBody>
      </p:sp>
      <p:sp>
        <p:nvSpPr>
          <p:cNvPr id="508934" name="AutoShape 6">
            <a:extLst>
              <a:ext uri="{FF2B5EF4-FFF2-40B4-BE49-F238E27FC236}">
                <a16:creationId xmlns:a16="http://schemas.microsoft.com/office/drawing/2014/main" id="{803A0CA2-5524-0F44-93B0-B4755412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1752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selector</a:t>
            </a:r>
          </a:p>
        </p:txBody>
      </p:sp>
      <p:cxnSp>
        <p:nvCxnSpPr>
          <p:cNvPr id="508935" name="AutoShape 7">
            <a:extLst>
              <a:ext uri="{FF2B5EF4-FFF2-40B4-BE49-F238E27FC236}">
                <a16:creationId xmlns:a16="http://schemas.microsoft.com/office/drawing/2014/main" id="{E510AEA2-D47B-644F-9B9B-95646CCBAD18}"/>
              </a:ext>
            </a:extLst>
          </p:cNvPr>
          <p:cNvCxnSpPr>
            <a:cxnSpLocks noChangeShapeType="1"/>
            <a:stCxn id="508932" idx="3"/>
            <a:endCxn id="508934" idx="1"/>
          </p:cNvCxnSpPr>
          <p:nvPr/>
        </p:nvCxnSpPr>
        <p:spPr bwMode="auto">
          <a:xfrm>
            <a:off x="1447800" y="25876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8936" name="AutoShape 8">
            <a:extLst>
              <a:ext uri="{FF2B5EF4-FFF2-40B4-BE49-F238E27FC236}">
                <a16:creationId xmlns:a16="http://schemas.microsoft.com/office/drawing/2014/main" id="{EDCEE5E7-5655-9747-9E27-C041C5FCFAE5}"/>
              </a:ext>
            </a:extLst>
          </p:cNvPr>
          <p:cNvCxnSpPr>
            <a:cxnSpLocks noChangeShapeType="1"/>
            <a:stCxn id="508937" idx="3"/>
            <a:endCxn id="508933" idx="1"/>
          </p:cNvCxnSpPr>
          <p:nvPr/>
        </p:nvCxnSpPr>
        <p:spPr bwMode="auto">
          <a:xfrm flipV="1">
            <a:off x="4343400" y="4187825"/>
            <a:ext cx="457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8937" name="AutoShape 9">
            <a:extLst>
              <a:ext uri="{FF2B5EF4-FFF2-40B4-BE49-F238E27FC236}">
                <a16:creationId xmlns:a16="http://schemas.microsoft.com/office/drawing/2014/main" id="{C02558CE-1D3E-A94F-A318-EDBA86176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371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register allocator</a:t>
            </a:r>
          </a:p>
        </p:txBody>
      </p:sp>
      <p:sp>
        <p:nvSpPr>
          <p:cNvPr id="508938" name="AutoShape 10">
            <a:extLst>
              <a:ext uri="{FF2B5EF4-FFF2-40B4-BE49-F238E27FC236}">
                <a16:creationId xmlns:a16="http://schemas.microsoft.com/office/drawing/2014/main" id="{B03993C4-EDA3-9A49-8EEF-DBA8F17D1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08939" name="AutoShape 11">
            <a:extLst>
              <a:ext uri="{FF2B5EF4-FFF2-40B4-BE49-F238E27FC236}">
                <a16:creationId xmlns:a16="http://schemas.microsoft.com/office/drawing/2014/main" id="{4E295844-C6FC-5C4D-9044-9CDB5CE4AE34}"/>
              </a:ext>
            </a:extLst>
          </p:cNvPr>
          <p:cNvCxnSpPr>
            <a:cxnSpLocks noChangeShapeType="1"/>
            <a:stCxn id="508934" idx="3"/>
            <a:endCxn id="508938" idx="1"/>
          </p:cNvCxnSpPr>
          <p:nvPr/>
        </p:nvCxnSpPr>
        <p:spPr bwMode="auto">
          <a:xfrm>
            <a:off x="4495800" y="25908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8940" name="AutoShape 12">
            <a:extLst>
              <a:ext uri="{FF2B5EF4-FFF2-40B4-BE49-F238E27FC236}">
                <a16:creationId xmlns:a16="http://schemas.microsoft.com/office/drawing/2014/main" id="{42DDD6F9-E290-F040-8FD7-5A54C8B25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6415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08941" name="AutoShape 13">
            <a:extLst>
              <a:ext uri="{FF2B5EF4-FFF2-40B4-BE49-F238E27FC236}">
                <a16:creationId xmlns:a16="http://schemas.microsoft.com/office/drawing/2014/main" id="{E86B05B2-027D-F74A-BC3A-3E24C77A9B77}"/>
              </a:ext>
            </a:extLst>
          </p:cNvPr>
          <p:cNvCxnSpPr>
            <a:cxnSpLocks noChangeShapeType="1"/>
            <a:stCxn id="508942" idx="3"/>
            <a:endCxn id="508940" idx="1"/>
          </p:cNvCxnSpPr>
          <p:nvPr/>
        </p:nvCxnSpPr>
        <p:spPr bwMode="auto">
          <a:xfrm>
            <a:off x="4648200" y="5715000"/>
            <a:ext cx="228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8942" name="AutoShape 14">
            <a:extLst>
              <a:ext uri="{FF2B5EF4-FFF2-40B4-BE49-F238E27FC236}">
                <a16:creationId xmlns:a16="http://schemas.microsoft.com/office/drawing/2014/main" id="{AC0B0C65-EC2B-5F4A-A0E4-074972FF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scheduler</a:t>
            </a:r>
          </a:p>
        </p:txBody>
      </p:sp>
      <p:cxnSp>
        <p:nvCxnSpPr>
          <p:cNvPr id="508943" name="AutoShape 15">
            <a:extLst>
              <a:ext uri="{FF2B5EF4-FFF2-40B4-BE49-F238E27FC236}">
                <a16:creationId xmlns:a16="http://schemas.microsoft.com/office/drawing/2014/main" id="{5C08BFD2-0D58-354A-A7AC-3ABA71EDA2A9}"/>
              </a:ext>
            </a:extLst>
          </p:cNvPr>
          <p:cNvCxnSpPr>
            <a:cxnSpLocks noChangeShapeType="1"/>
            <a:stCxn id="508938" idx="3"/>
            <a:endCxn id="508937" idx="0"/>
          </p:cNvCxnSpPr>
          <p:nvPr/>
        </p:nvCxnSpPr>
        <p:spPr bwMode="auto">
          <a:xfrm flipH="1">
            <a:off x="3657600" y="2590800"/>
            <a:ext cx="2438400" cy="1066800"/>
          </a:xfrm>
          <a:prstGeom prst="bentConnector4">
            <a:avLst>
              <a:gd name="adj1" fmla="val -9375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8944" name="AutoShape 16">
            <a:extLst>
              <a:ext uri="{FF2B5EF4-FFF2-40B4-BE49-F238E27FC236}">
                <a16:creationId xmlns:a16="http://schemas.microsoft.com/office/drawing/2014/main" id="{6196D067-A910-334B-ACA5-3CC3024699C8}"/>
              </a:ext>
            </a:extLst>
          </p:cNvPr>
          <p:cNvCxnSpPr>
            <a:cxnSpLocks noChangeShapeType="1"/>
            <a:stCxn id="508933" idx="3"/>
            <a:endCxn id="508942" idx="0"/>
          </p:cNvCxnSpPr>
          <p:nvPr/>
        </p:nvCxnSpPr>
        <p:spPr bwMode="auto">
          <a:xfrm flipH="1">
            <a:off x="3810000" y="4187825"/>
            <a:ext cx="2514600" cy="993775"/>
          </a:xfrm>
          <a:prstGeom prst="bentConnector4">
            <a:avLst>
              <a:gd name="adj1" fmla="val -9093"/>
              <a:gd name="adj2" fmla="val 72843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8945" name="AutoShape 17">
            <a:extLst>
              <a:ext uri="{FF2B5EF4-FFF2-40B4-BE49-F238E27FC236}">
                <a16:creationId xmlns:a16="http://schemas.microsoft.com/office/drawing/2014/main" id="{FD188448-B85E-024A-ABA7-15DC804672BA}"/>
              </a:ext>
            </a:extLst>
          </p:cNvPr>
          <p:cNvCxnSpPr>
            <a:cxnSpLocks noChangeShapeType="1"/>
            <a:stCxn id="508938" idx="3"/>
            <a:endCxn id="508942" idx="1"/>
          </p:cNvCxnSpPr>
          <p:nvPr/>
        </p:nvCxnSpPr>
        <p:spPr bwMode="auto">
          <a:xfrm flipH="1">
            <a:off x="2971800" y="2590800"/>
            <a:ext cx="3124200" cy="3124200"/>
          </a:xfrm>
          <a:prstGeom prst="bentConnector5">
            <a:avLst>
              <a:gd name="adj1" fmla="val -7315"/>
              <a:gd name="adj2" fmla="val 22204"/>
              <a:gd name="adj3" fmla="val 10731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8946" name="AutoShape 18">
            <a:extLst>
              <a:ext uri="{FF2B5EF4-FFF2-40B4-BE49-F238E27FC236}">
                <a16:creationId xmlns:a16="http://schemas.microsoft.com/office/drawing/2014/main" id="{915E95A0-A895-8E4D-B183-3D068E0408E9}"/>
              </a:ext>
            </a:extLst>
          </p:cNvPr>
          <p:cNvCxnSpPr>
            <a:cxnSpLocks noChangeShapeType="1"/>
            <a:stCxn id="508933" idx="3"/>
          </p:cNvCxnSpPr>
          <p:nvPr/>
        </p:nvCxnSpPr>
        <p:spPr bwMode="auto">
          <a:xfrm>
            <a:off x="6324600" y="41878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8947" name="AutoShape 19">
            <a:extLst>
              <a:ext uri="{FF2B5EF4-FFF2-40B4-BE49-F238E27FC236}">
                <a16:creationId xmlns:a16="http://schemas.microsoft.com/office/drawing/2014/main" id="{552F7209-C14D-654E-AE0A-A9C2CA3C2D40}"/>
              </a:ext>
            </a:extLst>
          </p:cNvPr>
          <p:cNvCxnSpPr>
            <a:cxnSpLocks noChangeShapeType="1"/>
            <a:stCxn id="508940" idx="3"/>
          </p:cNvCxnSpPr>
          <p:nvPr/>
        </p:nvCxnSpPr>
        <p:spPr bwMode="auto">
          <a:xfrm flipV="1">
            <a:off x="6400800" y="5715000"/>
            <a:ext cx="1219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8948" name="Line 20">
            <a:extLst>
              <a:ext uri="{FF2B5EF4-FFF2-40B4-BE49-F238E27FC236}">
                <a16:creationId xmlns:a16="http://schemas.microsoft.com/office/drawing/2014/main" id="{5C2C40D0-0545-7844-BFE8-E15285BDE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90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Linearization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38AF-19AA-004C-B731-B45B6C02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Linearization places basic blocks in a CFG into a linear order</a:t>
            </a:r>
          </a:p>
          <a:p>
            <a:pPr lvl="1"/>
            <a:r>
              <a:rPr kumimoji="1" lang="en-US" altLang="zh-CN" dirty="0"/>
              <a:t>so that we can calculate live intervals</a:t>
            </a:r>
          </a:p>
          <a:p>
            <a:r>
              <a:rPr kumimoji="1" lang="en-US" altLang="zh-CN" dirty="0"/>
              <a:t>Many possible strategies</a:t>
            </a:r>
          </a:p>
          <a:p>
            <a:pPr lvl="1"/>
            <a:r>
              <a:rPr kumimoji="1" lang="en-US" altLang="zh-CN" dirty="0"/>
              <a:t>natural order,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quasi topo-sort,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arbitrary,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</a:t>
            </a:r>
          </a:p>
          <a:p>
            <a:r>
              <a:rPr kumimoji="1" lang="en-US" altLang="zh-CN" dirty="0"/>
              <a:t>Linearization does not affect correctness, but may affect efficiency</a:t>
            </a:r>
          </a:p>
          <a:p>
            <a:pPr lvl="1"/>
            <a:r>
              <a:rPr kumimoji="1" lang="en-US" altLang="zh-CN" dirty="0"/>
              <a:t>several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next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4576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2190F86D-8B86-BFBB-37A4-53127549D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#1</a:t>
            </a:r>
            <a:endParaRPr lang="en-US" altLang="zh-CN" dirty="0"/>
          </a:p>
        </p:txBody>
      </p:sp>
      <p:sp>
        <p:nvSpPr>
          <p:cNvPr id="417796" name="Text Box 4">
            <a:extLst>
              <a:ext uri="{FF2B5EF4-FFF2-40B4-BE49-F238E27FC236}">
                <a16:creationId xmlns:a16="http://schemas.microsoft.com/office/drawing/2014/main" id="{AED585BF-BBBE-1B44-6790-255252862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2386548"/>
            <a:ext cx="3262432" cy="409342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L_0: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(…, L_1, L_2);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a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b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a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b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L_3: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a+b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c</a:t>
            </a:r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7856770E-0B72-A3A0-8325-C7939123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32766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(…, L_1, L_2);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798" name="Rectangle 6">
            <a:extLst>
              <a:ext uri="{FF2B5EF4-FFF2-40B4-BE49-F238E27FC236}">
                <a16:creationId xmlns:a16="http://schemas.microsoft.com/office/drawing/2014/main" id="{E5C83E84-332F-F2F1-72B6-7F43BF30A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799" name="Rectangle 7">
            <a:extLst>
              <a:ext uri="{FF2B5EF4-FFF2-40B4-BE49-F238E27FC236}">
                <a16:creationId xmlns:a16="http://schemas.microsoft.com/office/drawing/2014/main" id="{36DDE326-1211-50D5-A9C3-473D1372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id="{5B18E54A-3AEA-A453-17F9-F1017DA1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c</a:t>
            </a:r>
          </a:p>
        </p:txBody>
      </p:sp>
      <p:sp>
        <p:nvSpPr>
          <p:cNvPr id="417803" name="Line 11">
            <a:extLst>
              <a:ext uri="{FF2B5EF4-FFF2-40B4-BE49-F238E27FC236}">
                <a16:creationId xmlns:a16="http://schemas.microsoft.com/office/drawing/2014/main" id="{F9BD04D9-4044-C0E0-D23F-A7FD7A348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4" name="Line 12">
            <a:extLst>
              <a:ext uri="{FF2B5EF4-FFF2-40B4-BE49-F238E27FC236}">
                <a16:creationId xmlns:a16="http://schemas.microsoft.com/office/drawing/2014/main" id="{29686D22-DF69-0318-640E-84707E989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9718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5" name="Line 13">
            <a:extLst>
              <a:ext uri="{FF2B5EF4-FFF2-40B4-BE49-F238E27FC236}">
                <a16:creationId xmlns:a16="http://schemas.microsoft.com/office/drawing/2014/main" id="{14A66D8D-167C-545C-7ECB-FFE20C4F3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7244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6" name="Line 14">
            <a:extLst>
              <a:ext uri="{FF2B5EF4-FFF2-40B4-BE49-F238E27FC236}">
                <a16:creationId xmlns:a16="http://schemas.microsoft.com/office/drawing/2014/main" id="{60755D0D-3872-35BB-891E-CAA396AC4D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7" name="Text Box 15">
            <a:extLst>
              <a:ext uri="{FF2B5EF4-FFF2-40B4-BE49-F238E27FC236}">
                <a16:creationId xmlns:a16="http://schemas.microsoft.com/office/drawing/2014/main" id="{2A07D5F1-8AEA-B64F-3A4A-796E3EAA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L_3</a:t>
            </a:r>
          </a:p>
        </p:txBody>
      </p:sp>
      <p:sp>
        <p:nvSpPr>
          <p:cNvPr id="417808" name="Text Box 16">
            <a:extLst>
              <a:ext uri="{FF2B5EF4-FFF2-40B4-BE49-F238E27FC236}">
                <a16:creationId xmlns:a16="http://schemas.microsoft.com/office/drawing/2014/main" id="{B9F0494A-60E5-8A98-53BB-E832C38D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L_1</a:t>
            </a:r>
          </a:p>
        </p:txBody>
      </p:sp>
      <p:sp>
        <p:nvSpPr>
          <p:cNvPr id="417809" name="Text Box 17">
            <a:extLst>
              <a:ext uri="{FF2B5EF4-FFF2-40B4-BE49-F238E27FC236}">
                <a16:creationId xmlns:a16="http://schemas.microsoft.com/office/drawing/2014/main" id="{E12705F3-4F6E-88AA-BC47-2CE458E8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EBC774-AAA9-8268-80BF-9AC31CEB1BC7}"/>
              </a:ext>
            </a:extLst>
          </p:cNvPr>
          <p:cNvSpPr txBox="1"/>
          <p:nvPr/>
        </p:nvSpPr>
        <p:spPr>
          <a:xfrm>
            <a:off x="5334000" y="1730514"/>
            <a:ext cx="376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One possible </a:t>
            </a:r>
            <a:r>
              <a:rPr kumimoji="1" lang="en-US" altLang="zh-CN" sz="2000" dirty="0">
                <a:solidFill>
                  <a:srgbClr val="0432FF"/>
                </a:solidFill>
              </a:rPr>
              <a:t>quasi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top-sort </a:t>
            </a:r>
            <a:r>
              <a:rPr kumimoji="1" lang="en-US" altLang="zh-CN" sz="2000" dirty="0"/>
              <a:t>order.</a:t>
            </a:r>
            <a:endParaRPr kumimoji="1" lang="zh-CN" altLang="en-US" sz="2000" dirty="0"/>
          </a:p>
        </p:txBody>
      </p:sp>
      <p:sp>
        <p:nvSpPr>
          <p:cNvPr id="3" name="Line 36">
            <a:extLst>
              <a:ext uri="{FF2B5EF4-FFF2-40B4-BE49-F238E27FC236}">
                <a16:creationId xmlns:a16="http://schemas.microsoft.com/office/drawing/2014/main" id="{B29D8990-E1C8-2A90-1D00-55DCE1354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69732"/>
            <a:ext cx="0" cy="22976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501A5C-6AC9-73CF-46DA-1095DE019706}"/>
              </a:ext>
            </a:extLst>
          </p:cNvPr>
          <p:cNvSpPr txBox="1"/>
          <p:nvPr/>
        </p:nvSpPr>
        <p:spPr>
          <a:xfrm>
            <a:off x="7086600" y="3124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92F42934-E744-8821-AD0F-517D46D01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9999" y="3874532"/>
            <a:ext cx="1" cy="1992868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AA4CA-5848-5792-F2A2-1B5946A942A3}"/>
              </a:ext>
            </a:extLst>
          </p:cNvPr>
          <p:cNvSpPr txBox="1"/>
          <p:nvPr/>
        </p:nvSpPr>
        <p:spPr>
          <a:xfrm>
            <a:off x="74676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" name="Line 36">
            <a:extLst>
              <a:ext uri="{FF2B5EF4-FFF2-40B4-BE49-F238E27FC236}">
                <a16:creationId xmlns:a16="http://schemas.microsoft.com/office/drawing/2014/main" id="{0547FA6A-6759-3809-EE95-AB7CF603D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886200"/>
            <a:ext cx="1905000" cy="15356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36">
            <a:extLst>
              <a:ext uri="{FF2B5EF4-FFF2-40B4-BE49-F238E27FC236}">
                <a16:creationId xmlns:a16="http://schemas.microsoft.com/office/drawing/2014/main" id="{E8ED3E54-8DCE-EA65-18DD-69DC9FC39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095" y="3798332"/>
            <a:ext cx="636905" cy="162353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36">
            <a:extLst>
              <a:ext uri="{FF2B5EF4-FFF2-40B4-BE49-F238E27FC236}">
                <a16:creationId xmlns:a16="http://schemas.microsoft.com/office/drawing/2014/main" id="{E89E1B51-6CD4-9D60-E430-D9B7B6ED7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103132"/>
            <a:ext cx="1187449" cy="1226661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6">
            <a:extLst>
              <a:ext uri="{FF2B5EF4-FFF2-40B4-BE49-F238E27FC236}">
                <a16:creationId xmlns:a16="http://schemas.microsoft.com/office/drawing/2014/main" id="{A3FB675B-C604-9EBF-D2E2-C6964FFA81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5249" y="4255532"/>
            <a:ext cx="412752" cy="1074261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713F2D0A-3D19-D993-D6AB-54A7B1D1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6" grpId="0" animBg="1"/>
      <p:bldP spid="2" grpId="0"/>
      <p:bldP spid="3" grpId="0" animBg="1"/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2190F86D-8B86-BFBB-37A4-53127549D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#1</a:t>
            </a:r>
            <a:endParaRPr lang="en-US" altLang="zh-CN" dirty="0"/>
          </a:p>
        </p:txBody>
      </p:sp>
      <p:sp>
        <p:nvSpPr>
          <p:cNvPr id="417796" name="Text Box 4">
            <a:extLst>
              <a:ext uri="{FF2B5EF4-FFF2-40B4-BE49-F238E27FC236}">
                <a16:creationId xmlns:a16="http://schemas.microsoft.com/office/drawing/2014/main" id="{AED585BF-BBBE-1B44-6790-255252862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2386548"/>
            <a:ext cx="3262432" cy="409342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L_0: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(…, L_1, L_2);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a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b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a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b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L_3: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a+b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c</a:t>
            </a:r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7856770E-0B72-A3A0-8325-C7939123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32766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(…, L_1, L_2);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798" name="Rectangle 6">
            <a:extLst>
              <a:ext uri="{FF2B5EF4-FFF2-40B4-BE49-F238E27FC236}">
                <a16:creationId xmlns:a16="http://schemas.microsoft.com/office/drawing/2014/main" id="{E5C83E84-332F-F2F1-72B6-7F43BF30A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799" name="Rectangle 7">
            <a:extLst>
              <a:ext uri="{FF2B5EF4-FFF2-40B4-BE49-F238E27FC236}">
                <a16:creationId xmlns:a16="http://schemas.microsoft.com/office/drawing/2014/main" id="{36DDE326-1211-50D5-A9C3-473D1372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id="{5B18E54A-3AEA-A453-17F9-F1017DA1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c</a:t>
            </a:r>
          </a:p>
        </p:txBody>
      </p:sp>
      <p:sp>
        <p:nvSpPr>
          <p:cNvPr id="417803" name="Line 11">
            <a:extLst>
              <a:ext uri="{FF2B5EF4-FFF2-40B4-BE49-F238E27FC236}">
                <a16:creationId xmlns:a16="http://schemas.microsoft.com/office/drawing/2014/main" id="{F9BD04D9-4044-C0E0-D23F-A7FD7A348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4" name="Line 12">
            <a:extLst>
              <a:ext uri="{FF2B5EF4-FFF2-40B4-BE49-F238E27FC236}">
                <a16:creationId xmlns:a16="http://schemas.microsoft.com/office/drawing/2014/main" id="{29686D22-DF69-0318-640E-84707E989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9718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5" name="Line 13">
            <a:extLst>
              <a:ext uri="{FF2B5EF4-FFF2-40B4-BE49-F238E27FC236}">
                <a16:creationId xmlns:a16="http://schemas.microsoft.com/office/drawing/2014/main" id="{14A66D8D-167C-545C-7ECB-FFE20C4F3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7244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6" name="Line 14">
            <a:extLst>
              <a:ext uri="{FF2B5EF4-FFF2-40B4-BE49-F238E27FC236}">
                <a16:creationId xmlns:a16="http://schemas.microsoft.com/office/drawing/2014/main" id="{60755D0D-3872-35BB-891E-CAA396AC4D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7" name="Text Box 15">
            <a:extLst>
              <a:ext uri="{FF2B5EF4-FFF2-40B4-BE49-F238E27FC236}">
                <a16:creationId xmlns:a16="http://schemas.microsoft.com/office/drawing/2014/main" id="{2A07D5F1-8AEA-B64F-3A4A-796E3EAA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L_3</a:t>
            </a:r>
          </a:p>
        </p:txBody>
      </p:sp>
      <p:sp>
        <p:nvSpPr>
          <p:cNvPr id="417808" name="Text Box 16">
            <a:extLst>
              <a:ext uri="{FF2B5EF4-FFF2-40B4-BE49-F238E27FC236}">
                <a16:creationId xmlns:a16="http://schemas.microsoft.com/office/drawing/2014/main" id="{B9F0494A-60E5-8A98-53BB-E832C38D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L_1</a:t>
            </a:r>
          </a:p>
        </p:txBody>
      </p:sp>
      <p:sp>
        <p:nvSpPr>
          <p:cNvPr id="417809" name="Text Box 17">
            <a:extLst>
              <a:ext uri="{FF2B5EF4-FFF2-40B4-BE49-F238E27FC236}">
                <a16:creationId xmlns:a16="http://schemas.microsoft.com/office/drawing/2014/main" id="{E12705F3-4F6E-88AA-BC47-2CE458E8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EBC774-AAA9-8268-80BF-9AC31CEB1BC7}"/>
              </a:ext>
            </a:extLst>
          </p:cNvPr>
          <p:cNvSpPr txBox="1"/>
          <p:nvPr/>
        </p:nvSpPr>
        <p:spPr>
          <a:xfrm>
            <a:off x="5334000" y="1676400"/>
            <a:ext cx="376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Another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quasi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top-sort </a:t>
            </a:r>
            <a:r>
              <a:rPr kumimoji="1" lang="en-US" altLang="zh-CN" sz="2000" dirty="0"/>
              <a:t>order: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L_0, L_2, L_1, L_3.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3" name="Line 36">
            <a:extLst>
              <a:ext uri="{FF2B5EF4-FFF2-40B4-BE49-F238E27FC236}">
                <a16:creationId xmlns:a16="http://schemas.microsoft.com/office/drawing/2014/main" id="{B29D8990-E1C8-2A90-1D00-55DCE1354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69732"/>
            <a:ext cx="0" cy="22976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501A5C-6AC9-73CF-46DA-1095DE019706}"/>
              </a:ext>
            </a:extLst>
          </p:cNvPr>
          <p:cNvSpPr txBox="1"/>
          <p:nvPr/>
        </p:nvSpPr>
        <p:spPr>
          <a:xfrm>
            <a:off x="7086600" y="3124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92F42934-E744-8821-AD0F-517D46D01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9999" y="3874532"/>
            <a:ext cx="1" cy="1992868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AA4CA-5848-5792-F2A2-1B5946A942A3}"/>
              </a:ext>
            </a:extLst>
          </p:cNvPr>
          <p:cNvSpPr txBox="1"/>
          <p:nvPr/>
        </p:nvSpPr>
        <p:spPr>
          <a:xfrm>
            <a:off x="74676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" name="Line 36">
            <a:extLst>
              <a:ext uri="{FF2B5EF4-FFF2-40B4-BE49-F238E27FC236}">
                <a16:creationId xmlns:a16="http://schemas.microsoft.com/office/drawing/2014/main" id="{0547FA6A-6759-3809-EE95-AB7CF603D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886200"/>
            <a:ext cx="1905000" cy="15356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36">
            <a:extLst>
              <a:ext uri="{FF2B5EF4-FFF2-40B4-BE49-F238E27FC236}">
                <a16:creationId xmlns:a16="http://schemas.microsoft.com/office/drawing/2014/main" id="{E8ED3E54-8DCE-EA65-18DD-69DC9FC39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095" y="3798332"/>
            <a:ext cx="636905" cy="162353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36">
            <a:extLst>
              <a:ext uri="{FF2B5EF4-FFF2-40B4-BE49-F238E27FC236}">
                <a16:creationId xmlns:a16="http://schemas.microsoft.com/office/drawing/2014/main" id="{E89E1B51-6CD4-9D60-E430-D9B7B6ED7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103132"/>
            <a:ext cx="1187449" cy="1226661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6">
            <a:extLst>
              <a:ext uri="{FF2B5EF4-FFF2-40B4-BE49-F238E27FC236}">
                <a16:creationId xmlns:a16="http://schemas.microsoft.com/office/drawing/2014/main" id="{A3FB675B-C604-9EBF-D2E2-C6964FFA81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5249" y="4255532"/>
            <a:ext cx="412752" cy="1074261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713F2D0A-3D19-D993-D6AB-54A7B1D1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L_0</a:t>
            </a:r>
          </a:p>
        </p:txBody>
      </p:sp>
    </p:spTree>
    <p:extLst>
      <p:ext uri="{BB962C8B-B14F-4D97-AF65-F5344CB8AC3E}">
        <p14:creationId xmlns:p14="http://schemas.microsoft.com/office/powerpoint/2010/main" val="4074786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2190F86D-8B86-BFBB-37A4-53127549D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#1</a:t>
            </a:r>
            <a:endParaRPr lang="en-US" altLang="zh-CN" dirty="0"/>
          </a:p>
        </p:txBody>
      </p:sp>
      <p:sp>
        <p:nvSpPr>
          <p:cNvPr id="417796" name="Text Box 4">
            <a:extLst>
              <a:ext uri="{FF2B5EF4-FFF2-40B4-BE49-F238E27FC236}">
                <a16:creationId xmlns:a16="http://schemas.microsoft.com/office/drawing/2014/main" id="{AED585BF-BBBE-1B44-6790-255252862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2386548"/>
            <a:ext cx="3262432" cy="409342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L_0: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(…, L_1, L_2);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L_3: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a+b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a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b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a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b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7856770E-0B72-A3A0-8325-C7939123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32766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(…, L_1, L_2);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798" name="Rectangle 6">
            <a:extLst>
              <a:ext uri="{FF2B5EF4-FFF2-40B4-BE49-F238E27FC236}">
                <a16:creationId xmlns:a16="http://schemas.microsoft.com/office/drawing/2014/main" id="{E5C83E84-332F-F2F1-72B6-7F43BF30A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799" name="Rectangle 7">
            <a:extLst>
              <a:ext uri="{FF2B5EF4-FFF2-40B4-BE49-F238E27FC236}">
                <a16:creationId xmlns:a16="http://schemas.microsoft.com/office/drawing/2014/main" id="{36DDE326-1211-50D5-A9C3-473D1372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id="{5B18E54A-3AEA-A453-17F9-F1017DA1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c</a:t>
            </a:r>
          </a:p>
        </p:txBody>
      </p:sp>
      <p:sp>
        <p:nvSpPr>
          <p:cNvPr id="417803" name="Line 11">
            <a:extLst>
              <a:ext uri="{FF2B5EF4-FFF2-40B4-BE49-F238E27FC236}">
                <a16:creationId xmlns:a16="http://schemas.microsoft.com/office/drawing/2014/main" id="{F9BD04D9-4044-C0E0-D23F-A7FD7A348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4" name="Line 12">
            <a:extLst>
              <a:ext uri="{FF2B5EF4-FFF2-40B4-BE49-F238E27FC236}">
                <a16:creationId xmlns:a16="http://schemas.microsoft.com/office/drawing/2014/main" id="{29686D22-DF69-0318-640E-84707E989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971800"/>
            <a:ext cx="10668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5" name="Line 13">
            <a:extLst>
              <a:ext uri="{FF2B5EF4-FFF2-40B4-BE49-F238E27FC236}">
                <a16:creationId xmlns:a16="http://schemas.microsoft.com/office/drawing/2014/main" id="{14A66D8D-167C-545C-7ECB-FFE20C4F3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7244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6" name="Line 14">
            <a:extLst>
              <a:ext uri="{FF2B5EF4-FFF2-40B4-BE49-F238E27FC236}">
                <a16:creationId xmlns:a16="http://schemas.microsoft.com/office/drawing/2014/main" id="{60755D0D-3872-35BB-891E-CAA396AC4D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066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7" name="Text Box 15">
            <a:extLst>
              <a:ext uri="{FF2B5EF4-FFF2-40B4-BE49-F238E27FC236}">
                <a16:creationId xmlns:a16="http://schemas.microsoft.com/office/drawing/2014/main" id="{2A07D5F1-8AEA-B64F-3A4A-796E3EAA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L_3</a:t>
            </a:r>
          </a:p>
        </p:txBody>
      </p:sp>
      <p:sp>
        <p:nvSpPr>
          <p:cNvPr id="417808" name="Text Box 16">
            <a:extLst>
              <a:ext uri="{FF2B5EF4-FFF2-40B4-BE49-F238E27FC236}">
                <a16:creationId xmlns:a16="http://schemas.microsoft.com/office/drawing/2014/main" id="{B9F0494A-60E5-8A98-53BB-E832C38D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L_1</a:t>
            </a:r>
          </a:p>
        </p:txBody>
      </p:sp>
      <p:sp>
        <p:nvSpPr>
          <p:cNvPr id="417809" name="Text Box 17">
            <a:extLst>
              <a:ext uri="{FF2B5EF4-FFF2-40B4-BE49-F238E27FC236}">
                <a16:creationId xmlns:a16="http://schemas.microsoft.com/office/drawing/2014/main" id="{E12705F3-4F6E-88AA-BC47-2CE458E8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EBC774-AAA9-8268-80BF-9AC31CEB1BC7}"/>
              </a:ext>
            </a:extLst>
          </p:cNvPr>
          <p:cNvSpPr txBox="1"/>
          <p:nvPr/>
        </p:nvSpPr>
        <p:spPr>
          <a:xfrm>
            <a:off x="5226050" y="1676400"/>
            <a:ext cx="387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Yet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another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linear </a:t>
            </a:r>
            <a:r>
              <a:rPr kumimoji="1" lang="en-US" altLang="zh-CN" sz="2000" dirty="0"/>
              <a:t>order:</a:t>
            </a:r>
          </a:p>
          <a:p>
            <a:r>
              <a:rPr kumimoji="1" lang="en-US" altLang="zh-CN" sz="2000" dirty="0"/>
              <a:t>L_0, L_3, L_2, L_1.</a:t>
            </a:r>
            <a:endParaRPr kumimoji="1" lang="zh-CN" altLang="en-US" sz="2000" dirty="0"/>
          </a:p>
        </p:txBody>
      </p:sp>
      <p:sp>
        <p:nvSpPr>
          <p:cNvPr id="3" name="Line 36">
            <a:extLst>
              <a:ext uri="{FF2B5EF4-FFF2-40B4-BE49-F238E27FC236}">
                <a16:creationId xmlns:a16="http://schemas.microsoft.com/office/drawing/2014/main" id="{B29D8990-E1C8-2A90-1D00-55DCE1354F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8999" y="3341132"/>
            <a:ext cx="1" cy="31388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501A5C-6AC9-73CF-46DA-1095DE019706}"/>
              </a:ext>
            </a:extLst>
          </p:cNvPr>
          <p:cNvSpPr txBox="1"/>
          <p:nvPr/>
        </p:nvSpPr>
        <p:spPr>
          <a:xfrm>
            <a:off x="70866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92F42934-E744-8821-AD0F-517D46D01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9998" y="3352800"/>
            <a:ext cx="2" cy="3138844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AA4CA-5848-5792-F2A2-1B5946A942A3}"/>
              </a:ext>
            </a:extLst>
          </p:cNvPr>
          <p:cNvSpPr txBox="1"/>
          <p:nvPr/>
        </p:nvSpPr>
        <p:spPr>
          <a:xfrm>
            <a:off x="7467600" y="2895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7" name="Line 36">
            <a:extLst>
              <a:ext uri="{FF2B5EF4-FFF2-40B4-BE49-F238E27FC236}">
                <a16:creationId xmlns:a16="http://schemas.microsoft.com/office/drawing/2014/main" id="{0547FA6A-6759-3809-EE95-AB7CF603D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3886200"/>
            <a:ext cx="1905000" cy="15356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36">
            <a:extLst>
              <a:ext uri="{FF2B5EF4-FFF2-40B4-BE49-F238E27FC236}">
                <a16:creationId xmlns:a16="http://schemas.microsoft.com/office/drawing/2014/main" id="{E8ED3E54-8DCE-EA65-18DD-69DC9FC39D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1095" y="3798332"/>
            <a:ext cx="636905" cy="162353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36">
            <a:extLst>
              <a:ext uri="{FF2B5EF4-FFF2-40B4-BE49-F238E27FC236}">
                <a16:creationId xmlns:a16="http://schemas.microsoft.com/office/drawing/2014/main" id="{E89E1B51-6CD4-9D60-E430-D9B7B6ED7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103132"/>
            <a:ext cx="1187449" cy="1226661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36">
            <a:extLst>
              <a:ext uri="{FF2B5EF4-FFF2-40B4-BE49-F238E27FC236}">
                <a16:creationId xmlns:a16="http://schemas.microsoft.com/office/drawing/2014/main" id="{A3FB675B-C604-9EBF-D2E2-C6964FFA81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35249" y="4255532"/>
            <a:ext cx="412752" cy="1074261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713F2D0A-3D19-D993-D6AB-54A7B1D1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CF2687-13C0-DFA1-6742-6E63026D402A}"/>
              </a:ext>
            </a:extLst>
          </p:cNvPr>
          <p:cNvSpPr txBox="1"/>
          <p:nvPr/>
        </p:nvSpPr>
        <p:spPr>
          <a:xfrm>
            <a:off x="609600" y="6019800"/>
            <a:ext cx="396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Notice that both ”a” and “b” are live-outs for the label “L_3”.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177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2190F86D-8B86-BFBB-37A4-53127549D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#2: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  <a:endParaRPr lang="en-US" altLang="zh-CN" dirty="0"/>
          </a:p>
        </p:txBody>
      </p:sp>
      <p:sp>
        <p:nvSpPr>
          <p:cNvPr id="417796" name="Text Box 4">
            <a:extLst>
              <a:ext uri="{FF2B5EF4-FFF2-40B4-BE49-F238E27FC236}">
                <a16:creationId xmlns:a16="http://schemas.microsoft.com/office/drawing/2014/main" id="{AED585BF-BBBE-1B44-6790-255252862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2386548"/>
            <a:ext cx="3108543" cy="286232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L_0: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sum = 0;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L_1;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x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scanf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(…);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sum = sum + x;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(…,L_1, L_2);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sum;</a:t>
            </a:r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7856770E-0B72-A3A0-8325-C7939123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2757368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sum=0;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L_1;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799" name="Rectangle 7">
            <a:extLst>
              <a:ext uri="{FF2B5EF4-FFF2-40B4-BE49-F238E27FC236}">
                <a16:creationId xmlns:a16="http://schemas.microsoft.com/office/drawing/2014/main" id="{36DDE326-1211-50D5-A9C3-473D1372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05200"/>
            <a:ext cx="2757368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(…);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sum = sum + x;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(…, L_1, L_2)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id="{5B18E54A-3AEA-A453-17F9-F1017DA1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sum;</a:t>
            </a:r>
          </a:p>
        </p:txBody>
      </p:sp>
      <p:sp>
        <p:nvSpPr>
          <p:cNvPr id="417804" name="Line 12">
            <a:extLst>
              <a:ext uri="{FF2B5EF4-FFF2-40B4-BE49-F238E27FC236}">
                <a16:creationId xmlns:a16="http://schemas.microsoft.com/office/drawing/2014/main" id="{29686D22-DF69-0318-640E-84707E9895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971800"/>
            <a:ext cx="1270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6" name="Line 14">
            <a:extLst>
              <a:ext uri="{FF2B5EF4-FFF2-40B4-BE49-F238E27FC236}">
                <a16:creationId xmlns:a16="http://schemas.microsoft.com/office/drawing/2014/main" id="{60755D0D-3872-35BB-891E-CAA396AC4D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27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7" name="Text Box 15">
            <a:extLst>
              <a:ext uri="{FF2B5EF4-FFF2-40B4-BE49-F238E27FC236}">
                <a16:creationId xmlns:a16="http://schemas.microsoft.com/office/drawing/2014/main" id="{2A07D5F1-8AEA-B64F-3A4A-796E3EAA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L_2</a:t>
            </a:r>
          </a:p>
        </p:txBody>
      </p:sp>
      <p:sp>
        <p:nvSpPr>
          <p:cNvPr id="417809" name="Text Box 17">
            <a:extLst>
              <a:ext uri="{FF2B5EF4-FFF2-40B4-BE49-F238E27FC236}">
                <a16:creationId xmlns:a16="http://schemas.microsoft.com/office/drawing/2014/main" id="{E12705F3-4F6E-88AA-BC47-2CE458E8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EBC774-AAA9-8268-80BF-9AC31CEB1BC7}"/>
              </a:ext>
            </a:extLst>
          </p:cNvPr>
          <p:cNvSpPr txBox="1"/>
          <p:nvPr/>
        </p:nvSpPr>
        <p:spPr>
          <a:xfrm>
            <a:off x="5226050" y="1676400"/>
            <a:ext cx="387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One</a:t>
            </a:r>
            <a:r>
              <a:rPr kumimoji="1" lang="en-US" altLang="zh-CN" sz="2000" dirty="0">
                <a:solidFill>
                  <a:srgbClr val="0432FF"/>
                </a:solidFill>
              </a:rPr>
              <a:t> linear </a:t>
            </a:r>
            <a:r>
              <a:rPr kumimoji="1" lang="en-US" altLang="zh-CN" sz="2000" dirty="0"/>
              <a:t>order:</a:t>
            </a:r>
          </a:p>
          <a:p>
            <a:r>
              <a:rPr kumimoji="1" lang="en-US" altLang="zh-CN" sz="2000" dirty="0"/>
              <a:t>L_0, L_1, L_2.</a:t>
            </a:r>
            <a:endParaRPr kumimoji="1" lang="zh-CN" altLang="en-US" sz="2000" dirty="0"/>
          </a:p>
        </p:txBody>
      </p:sp>
      <p:sp>
        <p:nvSpPr>
          <p:cNvPr id="3" name="Line 36">
            <a:extLst>
              <a:ext uri="{FF2B5EF4-FFF2-40B4-BE49-F238E27FC236}">
                <a16:creationId xmlns:a16="http://schemas.microsoft.com/office/drawing/2014/main" id="{B29D8990-E1C8-2A90-1D00-55DCE1354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8999" y="3036332"/>
            <a:ext cx="12651" cy="19928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501A5C-6AC9-73CF-46DA-1095DE019706}"/>
              </a:ext>
            </a:extLst>
          </p:cNvPr>
          <p:cNvSpPr txBox="1"/>
          <p:nvPr/>
        </p:nvSpPr>
        <p:spPr>
          <a:xfrm>
            <a:off x="7086600" y="259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sum</a:t>
            </a:r>
            <a:endParaRPr kumimoji="1" lang="zh-CN" altLang="en-US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92F42934-E744-8821-AD0F-517D46D01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3824644"/>
            <a:ext cx="0" cy="290156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AA4CA-5848-5792-F2A2-1B5946A942A3}"/>
              </a:ext>
            </a:extLst>
          </p:cNvPr>
          <p:cNvSpPr txBox="1"/>
          <p:nvPr/>
        </p:nvSpPr>
        <p:spPr>
          <a:xfrm>
            <a:off x="7696200" y="33674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713F2D0A-3D19-D993-D6AB-54A7B1D1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CF2687-13C0-DFA1-6742-6E63026D402A}"/>
              </a:ext>
            </a:extLst>
          </p:cNvPr>
          <p:cNvSpPr txBox="1"/>
          <p:nvPr/>
        </p:nvSpPr>
        <p:spPr>
          <a:xfrm>
            <a:off x="609600" y="6019800"/>
            <a:ext cx="396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Notice that both ”a” and “b” are live-ins for the basic block L_3. </a:t>
            </a:r>
            <a:endParaRPr kumimoji="1" lang="zh-CN" altLang="en-US" dirty="0"/>
          </a:p>
        </p:txBody>
      </p: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9796718-B169-69CA-6941-B8D17B523957}"/>
              </a:ext>
            </a:extLst>
          </p:cNvPr>
          <p:cNvCxnSpPr>
            <a:cxnSpLocks/>
            <a:stCxn id="417799" idx="2"/>
            <a:endCxn id="417799" idx="0"/>
          </p:cNvCxnSpPr>
          <p:nvPr/>
        </p:nvCxnSpPr>
        <p:spPr>
          <a:xfrm rot="5400000" flipH="1">
            <a:off x="1988284" y="4114800"/>
            <a:ext cx="1219200" cy="12700"/>
          </a:xfrm>
          <a:prstGeom prst="curvedConnector5">
            <a:avLst>
              <a:gd name="adj1" fmla="val -18750"/>
              <a:gd name="adj2" fmla="val 15220165"/>
              <a:gd name="adj3" fmla="val 1187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547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2190F86D-8B86-BFBB-37A4-53127549D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#2: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  <a:endParaRPr lang="en-US" altLang="zh-CN" dirty="0"/>
          </a:p>
        </p:txBody>
      </p:sp>
      <p:sp>
        <p:nvSpPr>
          <p:cNvPr id="417796" name="Text Box 4">
            <a:extLst>
              <a:ext uri="{FF2B5EF4-FFF2-40B4-BE49-F238E27FC236}">
                <a16:creationId xmlns:a16="http://schemas.microsoft.com/office/drawing/2014/main" id="{AED585BF-BBBE-1B44-6790-255252862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2386548"/>
            <a:ext cx="3108543" cy="286232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L_0: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sum = 0;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L_1;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sum;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x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scanf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(…);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sum = sum + x;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(…,L_1, L_2);</a:t>
            </a:r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7856770E-0B72-A3A0-8325-C7939123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2757368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sum=0;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L_1;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799" name="Rectangle 7">
            <a:extLst>
              <a:ext uri="{FF2B5EF4-FFF2-40B4-BE49-F238E27FC236}">
                <a16:creationId xmlns:a16="http://schemas.microsoft.com/office/drawing/2014/main" id="{36DDE326-1211-50D5-A9C3-473D1372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05200"/>
            <a:ext cx="2757368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(…);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sum = sum + x;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(…, L_1, L_2)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id="{5B18E54A-3AEA-A453-17F9-F1017DA1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sum;</a:t>
            </a:r>
          </a:p>
        </p:txBody>
      </p:sp>
      <p:sp>
        <p:nvSpPr>
          <p:cNvPr id="417804" name="Line 12">
            <a:extLst>
              <a:ext uri="{FF2B5EF4-FFF2-40B4-BE49-F238E27FC236}">
                <a16:creationId xmlns:a16="http://schemas.microsoft.com/office/drawing/2014/main" id="{29686D22-DF69-0318-640E-84707E9895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971800"/>
            <a:ext cx="1270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6" name="Line 14">
            <a:extLst>
              <a:ext uri="{FF2B5EF4-FFF2-40B4-BE49-F238E27FC236}">
                <a16:creationId xmlns:a16="http://schemas.microsoft.com/office/drawing/2014/main" id="{60755D0D-3872-35BB-891E-CAA396AC4D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27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7" name="Text Box 15">
            <a:extLst>
              <a:ext uri="{FF2B5EF4-FFF2-40B4-BE49-F238E27FC236}">
                <a16:creationId xmlns:a16="http://schemas.microsoft.com/office/drawing/2014/main" id="{2A07D5F1-8AEA-B64F-3A4A-796E3EAA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L_2</a:t>
            </a:r>
          </a:p>
        </p:txBody>
      </p:sp>
      <p:sp>
        <p:nvSpPr>
          <p:cNvPr id="417809" name="Text Box 17">
            <a:extLst>
              <a:ext uri="{FF2B5EF4-FFF2-40B4-BE49-F238E27FC236}">
                <a16:creationId xmlns:a16="http://schemas.microsoft.com/office/drawing/2014/main" id="{E12705F3-4F6E-88AA-BC47-2CE458E8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EBC774-AAA9-8268-80BF-9AC31CEB1BC7}"/>
              </a:ext>
            </a:extLst>
          </p:cNvPr>
          <p:cNvSpPr txBox="1"/>
          <p:nvPr/>
        </p:nvSpPr>
        <p:spPr>
          <a:xfrm>
            <a:off x="5226050" y="1676400"/>
            <a:ext cx="387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Yet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another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linear </a:t>
            </a:r>
            <a:r>
              <a:rPr kumimoji="1" lang="en-US" altLang="zh-CN" sz="2000" dirty="0"/>
              <a:t>order:</a:t>
            </a:r>
          </a:p>
          <a:p>
            <a:r>
              <a:rPr kumimoji="1" lang="en-US" altLang="zh-CN" sz="2000" dirty="0"/>
              <a:t>L_0, L_2, L_1.</a:t>
            </a:r>
            <a:endParaRPr kumimoji="1" lang="zh-CN" altLang="en-US" sz="2000" dirty="0"/>
          </a:p>
        </p:txBody>
      </p:sp>
      <p:sp>
        <p:nvSpPr>
          <p:cNvPr id="3" name="Line 36">
            <a:extLst>
              <a:ext uri="{FF2B5EF4-FFF2-40B4-BE49-F238E27FC236}">
                <a16:creationId xmlns:a16="http://schemas.microsoft.com/office/drawing/2014/main" id="{B29D8990-E1C8-2A90-1D00-55DCE1354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036332"/>
            <a:ext cx="0" cy="22125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501A5C-6AC9-73CF-46DA-1095DE019706}"/>
              </a:ext>
            </a:extLst>
          </p:cNvPr>
          <p:cNvSpPr txBox="1"/>
          <p:nvPr/>
        </p:nvSpPr>
        <p:spPr>
          <a:xfrm>
            <a:off x="7086600" y="2590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sum</a:t>
            </a:r>
            <a:endParaRPr kumimoji="1" lang="zh-CN" altLang="en-US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92F42934-E744-8821-AD0F-517D46D01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4434244"/>
            <a:ext cx="0" cy="290156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AA4CA-5848-5792-F2A2-1B5946A942A3}"/>
              </a:ext>
            </a:extLst>
          </p:cNvPr>
          <p:cNvSpPr txBox="1"/>
          <p:nvPr/>
        </p:nvSpPr>
        <p:spPr>
          <a:xfrm>
            <a:off x="7696200" y="39770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713F2D0A-3D19-D993-D6AB-54A7B1D1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CF2687-13C0-DFA1-6742-6E63026D402A}"/>
              </a:ext>
            </a:extLst>
          </p:cNvPr>
          <p:cNvSpPr txBox="1"/>
          <p:nvPr/>
        </p:nvSpPr>
        <p:spPr>
          <a:xfrm>
            <a:off x="609600" y="6019800"/>
            <a:ext cx="396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Notice that both ”a” and “b” are live-ins for the basic block L_3. </a:t>
            </a:r>
            <a:endParaRPr kumimoji="1" lang="zh-CN" altLang="en-US" dirty="0"/>
          </a:p>
        </p:txBody>
      </p: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9796718-B169-69CA-6941-B8D17B523957}"/>
              </a:ext>
            </a:extLst>
          </p:cNvPr>
          <p:cNvCxnSpPr>
            <a:cxnSpLocks/>
            <a:stCxn id="417799" idx="2"/>
            <a:endCxn id="417799" idx="0"/>
          </p:cNvCxnSpPr>
          <p:nvPr/>
        </p:nvCxnSpPr>
        <p:spPr>
          <a:xfrm rot="5400000" flipH="1">
            <a:off x="1988284" y="4114800"/>
            <a:ext cx="1219200" cy="12700"/>
          </a:xfrm>
          <a:prstGeom prst="curvedConnector5">
            <a:avLst>
              <a:gd name="adj1" fmla="val -18750"/>
              <a:gd name="adj2" fmla="val 15220165"/>
              <a:gd name="adj3" fmla="val 1187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27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2190F86D-8B86-BFBB-37A4-53127549D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#2: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</a:t>
            </a:r>
            <a:endParaRPr lang="en-US" altLang="zh-CN" dirty="0"/>
          </a:p>
        </p:txBody>
      </p:sp>
      <p:sp>
        <p:nvSpPr>
          <p:cNvPr id="417796" name="Text Box 4">
            <a:extLst>
              <a:ext uri="{FF2B5EF4-FFF2-40B4-BE49-F238E27FC236}">
                <a16:creationId xmlns:a16="http://schemas.microsoft.com/office/drawing/2014/main" id="{AED585BF-BBBE-1B44-6790-255252862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2386548"/>
            <a:ext cx="3108543" cy="286232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x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scanf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(…);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sum = sum + x;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(…,L_1, L_2);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L_0:</a:t>
            </a:r>
          </a:p>
          <a:p>
            <a:pPr eaLnBrk="0" hangingPunct="0">
              <a:spcBef>
                <a:spcPts val="0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sum = 0;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L_1;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sum;</a:t>
            </a:r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7856770E-0B72-A3A0-8325-C7939123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86000"/>
            <a:ext cx="2757368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sum=0;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L_1;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799" name="Rectangle 7">
            <a:extLst>
              <a:ext uri="{FF2B5EF4-FFF2-40B4-BE49-F238E27FC236}">
                <a16:creationId xmlns:a16="http://schemas.microsoft.com/office/drawing/2014/main" id="{36DDE326-1211-50D5-A9C3-473D1372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505200"/>
            <a:ext cx="2757368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scanf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(…);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sum = sum + x;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(…, L_1, L_2)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id="{5B18E54A-3AEA-A453-17F9-F1017DA1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sum;</a:t>
            </a:r>
          </a:p>
        </p:txBody>
      </p:sp>
      <p:sp>
        <p:nvSpPr>
          <p:cNvPr id="417804" name="Line 12">
            <a:extLst>
              <a:ext uri="{FF2B5EF4-FFF2-40B4-BE49-F238E27FC236}">
                <a16:creationId xmlns:a16="http://schemas.microsoft.com/office/drawing/2014/main" id="{29686D22-DF69-0318-640E-84707E9895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971800"/>
            <a:ext cx="1270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6" name="Line 14">
            <a:extLst>
              <a:ext uri="{FF2B5EF4-FFF2-40B4-BE49-F238E27FC236}">
                <a16:creationId xmlns:a16="http://schemas.microsoft.com/office/drawing/2014/main" id="{60755D0D-3872-35BB-891E-CAA396AC4D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27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7" name="Text Box 15">
            <a:extLst>
              <a:ext uri="{FF2B5EF4-FFF2-40B4-BE49-F238E27FC236}">
                <a16:creationId xmlns:a16="http://schemas.microsoft.com/office/drawing/2014/main" id="{2A07D5F1-8AEA-B64F-3A4A-796E3EAA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L_2</a:t>
            </a:r>
          </a:p>
        </p:txBody>
      </p:sp>
      <p:sp>
        <p:nvSpPr>
          <p:cNvPr id="417809" name="Text Box 17">
            <a:extLst>
              <a:ext uri="{FF2B5EF4-FFF2-40B4-BE49-F238E27FC236}">
                <a16:creationId xmlns:a16="http://schemas.microsoft.com/office/drawing/2014/main" id="{E12705F3-4F6E-88AA-BC47-2CE458E8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24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EBC774-AAA9-8268-80BF-9AC31CEB1BC7}"/>
              </a:ext>
            </a:extLst>
          </p:cNvPr>
          <p:cNvSpPr txBox="1"/>
          <p:nvPr/>
        </p:nvSpPr>
        <p:spPr>
          <a:xfrm>
            <a:off x="5226050" y="1676400"/>
            <a:ext cx="3870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Yet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another</a:t>
            </a:r>
            <a:r>
              <a:rPr kumimoji="1" lang="zh-CN" altLang="en-US" sz="2000" dirty="0"/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linear </a:t>
            </a:r>
            <a:r>
              <a:rPr kumimoji="1" lang="en-US" altLang="zh-CN" sz="2000" dirty="0"/>
              <a:t>order:</a:t>
            </a:r>
          </a:p>
          <a:p>
            <a:r>
              <a:rPr kumimoji="1" lang="en-US" altLang="zh-CN" sz="2000" dirty="0"/>
              <a:t>L_1, L_0, L_2.</a:t>
            </a:r>
            <a:endParaRPr kumimoji="1" lang="zh-CN" altLang="en-US" sz="2000" dirty="0"/>
          </a:p>
        </p:txBody>
      </p:sp>
      <p:sp>
        <p:nvSpPr>
          <p:cNvPr id="3" name="Line 36">
            <a:extLst>
              <a:ext uri="{FF2B5EF4-FFF2-40B4-BE49-F238E27FC236}">
                <a16:creationId xmlns:a16="http://schemas.microsoft.com/office/drawing/2014/main" id="{B29D8990-E1C8-2A90-1D00-55DCE1354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0208" y="2655332"/>
            <a:ext cx="28767" cy="22976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501A5C-6AC9-73CF-46DA-1095DE019706}"/>
              </a:ext>
            </a:extLst>
          </p:cNvPr>
          <p:cNvSpPr txBox="1"/>
          <p:nvPr/>
        </p:nvSpPr>
        <p:spPr>
          <a:xfrm>
            <a:off x="7086600" y="2286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sum</a:t>
            </a:r>
            <a:endParaRPr kumimoji="1" lang="zh-CN" altLang="en-US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92F42934-E744-8821-AD0F-517D46D01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2834044"/>
            <a:ext cx="0" cy="290156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AA4CA-5848-5792-F2A2-1B5946A942A3}"/>
              </a:ext>
            </a:extLst>
          </p:cNvPr>
          <p:cNvSpPr txBox="1"/>
          <p:nvPr/>
        </p:nvSpPr>
        <p:spPr>
          <a:xfrm>
            <a:off x="7696200" y="237684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1" name="Text Box 16">
            <a:extLst>
              <a:ext uri="{FF2B5EF4-FFF2-40B4-BE49-F238E27FC236}">
                <a16:creationId xmlns:a16="http://schemas.microsoft.com/office/drawing/2014/main" id="{713F2D0A-3D19-D993-D6AB-54A7B1D1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L_0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CF2687-13C0-DFA1-6742-6E63026D402A}"/>
              </a:ext>
            </a:extLst>
          </p:cNvPr>
          <p:cNvSpPr txBox="1"/>
          <p:nvPr/>
        </p:nvSpPr>
        <p:spPr>
          <a:xfrm>
            <a:off x="609600" y="6019800"/>
            <a:ext cx="396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Notice that both ”a” and “b” are live-ins for the basic block L_3. </a:t>
            </a:r>
            <a:endParaRPr kumimoji="1" lang="zh-CN" altLang="en-US" dirty="0"/>
          </a:p>
        </p:txBody>
      </p: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A9796718-B169-69CA-6941-B8D17B523957}"/>
              </a:ext>
            </a:extLst>
          </p:cNvPr>
          <p:cNvCxnSpPr>
            <a:cxnSpLocks/>
            <a:stCxn id="417799" idx="2"/>
            <a:endCxn id="417799" idx="0"/>
          </p:cNvCxnSpPr>
          <p:nvPr/>
        </p:nvCxnSpPr>
        <p:spPr>
          <a:xfrm rot="5400000" flipH="1">
            <a:off x="1988284" y="4114800"/>
            <a:ext cx="1219200" cy="12700"/>
          </a:xfrm>
          <a:prstGeom prst="curvedConnector5">
            <a:avLst>
              <a:gd name="adj1" fmla="val -18750"/>
              <a:gd name="adj2" fmla="val 15220165"/>
              <a:gd name="adj3" fmla="val 1187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1264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Quasi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Topo-sort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38AF-19AA-004C-B731-B45B6C02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visited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basic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foreach(successor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if(not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visited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“s”)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blocks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B;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topoSort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block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rev(blocks);</a:t>
            </a:r>
          </a:p>
        </p:txBody>
      </p:sp>
    </p:spTree>
    <p:extLst>
      <p:ext uri="{BB962C8B-B14F-4D97-AF65-F5344CB8AC3E}">
        <p14:creationId xmlns:p14="http://schemas.microsoft.com/office/powerpoint/2010/main" val="1697449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3498ED74-7AFE-004D-AAC0-A0B3381CB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2E4101FA-230F-EB4C-9209-C7B19748C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  <a:p>
            <a:pPr algn="ctr">
              <a:buFont typeface="Wingdings" pitchFamily="2" charset="2"/>
              <a:buNone/>
            </a:pPr>
            <a:r>
              <a:rPr lang="en-US" altLang="zh-CN" i="1" dirty="0"/>
              <a:t>Physical Registers</a:t>
            </a:r>
          </a:p>
        </p:txBody>
      </p:sp>
    </p:spTree>
    <p:extLst>
      <p:ext uri="{BB962C8B-B14F-4D97-AF65-F5344CB8AC3E}">
        <p14:creationId xmlns:p14="http://schemas.microsoft.com/office/powerpoint/2010/main" val="9289670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D0EAB-E0D7-3830-50EC-84140225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Physical registers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5B453-F3BD-A261-4FAA-E0DBAD6A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keep track of, for each live interval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i</a:t>
            </a:r>
            <a:r>
              <a:rPr kumimoji="1" lang="en-US" altLang="zh-CN" dirty="0"/>
              <a:t>, which physical registers interference with this interval</a:t>
            </a:r>
          </a:p>
          <a:p>
            <a:pPr lvl="1"/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intervals</a:t>
            </a:r>
          </a:p>
          <a:p>
            <a:r>
              <a:rPr kumimoji="1" lang="en-US" altLang="zh-CN" dirty="0"/>
              <a:t>During allocation, we do not allocate the target interval to interference physical registers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67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2C75EE2A-0E4D-6A4B-B5A6-64DCA1D72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</a:t>
            </a:r>
            <a:br>
              <a:rPr lang="en-US" altLang="zh-CN"/>
            </a:br>
            <a:r>
              <a:rPr lang="en-US" altLang="zh-CN"/>
              <a:t>Selection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F021CEEE-9563-1A42-8ECD-A02EFC31E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7" y="2017713"/>
            <a:ext cx="37814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 = x +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b = a + 4;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 = b * 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 = c / 8;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09959" name="Text Box 7">
            <a:extLst>
              <a:ext uri="{FF2B5EF4-FFF2-40B4-BE49-F238E27FC236}">
                <a16:creationId xmlns:a16="http://schemas.microsoft.com/office/drawing/2014/main" id="{48ECD311-1547-7942-AF4A-836ACCFC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895600"/>
            <a:ext cx="1524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Positions for </a:t>
            </a:r>
            <a:r>
              <a:rPr lang="en-US" altLang="zh-CN" sz="2000" dirty="0">
                <a:solidFill>
                  <a:schemeClr val="folHlink"/>
                </a:solidFill>
              </a:rPr>
              <a:t>x,</a:t>
            </a:r>
            <a:r>
              <a:rPr lang="zh-CN" altLang="en-US" sz="2000" dirty="0">
                <a:solidFill>
                  <a:schemeClr val="folHlink"/>
                </a:solidFill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</a:rPr>
              <a:t>y,</a:t>
            </a:r>
            <a:r>
              <a:rPr lang="zh-CN" altLang="en-US" sz="2000" dirty="0">
                <a:solidFill>
                  <a:schemeClr val="folHlink"/>
                </a:solidFill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</a:rPr>
              <a:t>a, b, c, d</a:t>
            </a:r>
            <a:r>
              <a:rPr lang="en-US" altLang="zh-CN" sz="2000" dirty="0"/>
              <a:t> have NOT be determined at this phase.</a:t>
            </a:r>
          </a:p>
        </p:txBody>
      </p:sp>
      <p:sp>
        <p:nvSpPr>
          <p:cNvPr id="509960" name="Rectangle 8">
            <a:extLst>
              <a:ext uri="{FF2B5EF4-FFF2-40B4-BE49-F238E27FC236}">
                <a16:creationId xmlns:a16="http://schemas.microsoft.com/office/drawing/2014/main" id="{33332800-89D8-5C4A-8ABF-6C02D854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381000"/>
            <a:ext cx="34655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x,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y,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b,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d, %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rgbClr val="FF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09963" name="Line 11">
            <a:extLst>
              <a:ext uri="{FF2B5EF4-FFF2-40B4-BE49-F238E27FC236}">
                <a16:creationId xmlns:a16="http://schemas.microsoft.com/office/drawing/2014/main" id="{41DC405C-B41B-9B4C-9DB1-46045F0110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590800"/>
            <a:ext cx="2362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9964" name="AutoShape 12">
            <a:extLst>
              <a:ext uri="{FF2B5EF4-FFF2-40B4-BE49-F238E27FC236}">
                <a16:creationId xmlns:a16="http://schemas.microsoft.com/office/drawing/2014/main" id="{E745D374-3146-EE48-BD82-D061A5CADECB}"/>
              </a:ext>
            </a:extLst>
          </p:cNvPr>
          <p:cNvSpPr>
            <a:spLocks/>
          </p:cNvSpPr>
          <p:nvPr/>
        </p:nvSpPr>
        <p:spPr bwMode="auto">
          <a:xfrm>
            <a:off x="5334000" y="20574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5" name="Line 13">
            <a:extLst>
              <a:ext uri="{FF2B5EF4-FFF2-40B4-BE49-F238E27FC236}">
                <a16:creationId xmlns:a16="http://schemas.microsoft.com/office/drawing/2014/main" id="{F6959EC3-7D85-D14C-97AE-CCE089B63B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429000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9966" name="AutoShape 14">
            <a:extLst>
              <a:ext uri="{FF2B5EF4-FFF2-40B4-BE49-F238E27FC236}">
                <a16:creationId xmlns:a16="http://schemas.microsoft.com/office/drawing/2014/main" id="{F6ACFD92-072A-B141-BBC8-019F091F3CED}"/>
              </a:ext>
            </a:extLst>
          </p:cNvPr>
          <p:cNvSpPr>
            <a:spLocks/>
          </p:cNvSpPr>
          <p:nvPr/>
        </p:nvSpPr>
        <p:spPr bwMode="auto">
          <a:xfrm>
            <a:off x="5334000" y="31242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7" name="Line 15">
            <a:extLst>
              <a:ext uri="{FF2B5EF4-FFF2-40B4-BE49-F238E27FC236}">
                <a16:creationId xmlns:a16="http://schemas.microsoft.com/office/drawing/2014/main" id="{863E7389-18FD-D143-8DC1-143003F4B7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1910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9968" name="AutoShape 16">
            <a:extLst>
              <a:ext uri="{FF2B5EF4-FFF2-40B4-BE49-F238E27FC236}">
                <a16:creationId xmlns:a16="http://schemas.microsoft.com/office/drawing/2014/main" id="{3FC9E8E7-0B6E-9642-AB51-C00139F5071F}"/>
              </a:ext>
            </a:extLst>
          </p:cNvPr>
          <p:cNvSpPr>
            <a:spLocks/>
          </p:cNvSpPr>
          <p:nvPr/>
        </p:nvSpPr>
        <p:spPr bwMode="auto">
          <a:xfrm>
            <a:off x="5257800" y="37338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9" name="Line 17">
            <a:extLst>
              <a:ext uri="{FF2B5EF4-FFF2-40B4-BE49-F238E27FC236}">
                <a16:creationId xmlns:a16="http://schemas.microsoft.com/office/drawing/2014/main" id="{FE66385C-D688-3647-AC3F-E8254415E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181600"/>
            <a:ext cx="2133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9970" name="AutoShape 18">
            <a:extLst>
              <a:ext uri="{FF2B5EF4-FFF2-40B4-BE49-F238E27FC236}">
                <a16:creationId xmlns:a16="http://schemas.microsoft.com/office/drawing/2014/main" id="{1FCCC1A4-C558-CA49-BB10-8111D8814E4E}"/>
              </a:ext>
            </a:extLst>
          </p:cNvPr>
          <p:cNvSpPr>
            <a:spLocks/>
          </p:cNvSpPr>
          <p:nvPr/>
        </p:nvSpPr>
        <p:spPr bwMode="auto">
          <a:xfrm>
            <a:off x="5257800" y="47244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71" name="Line 19">
            <a:extLst>
              <a:ext uri="{FF2B5EF4-FFF2-40B4-BE49-F238E27FC236}">
                <a16:creationId xmlns:a16="http://schemas.microsoft.com/office/drawing/2014/main" id="{46D33E12-E1E5-3647-A8AA-12671C7EE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638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9972" name="AutoShape 20">
            <a:extLst>
              <a:ext uri="{FF2B5EF4-FFF2-40B4-BE49-F238E27FC236}">
                <a16:creationId xmlns:a16="http://schemas.microsoft.com/office/drawing/2014/main" id="{6147E1D3-3D52-E945-BB67-E1D15981F361}"/>
              </a:ext>
            </a:extLst>
          </p:cNvPr>
          <p:cNvSpPr>
            <a:spLocks/>
          </p:cNvSpPr>
          <p:nvPr/>
        </p:nvSpPr>
        <p:spPr bwMode="auto">
          <a:xfrm>
            <a:off x="5257800" y="5867400"/>
            <a:ext cx="228600" cy="5334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9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99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99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99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99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99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99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0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99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099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099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0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99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99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99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099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0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0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099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099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0996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2000" fill="hold"/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7110451B-2DD5-D045-A2A4-03E3BB251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17EFDD22-C118-9045-8BC3-1E2E97B6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76200"/>
            <a:ext cx="346551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x,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y,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b,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d, %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rgbClr val="FF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1243" name="Text Box 27">
            <a:extLst>
              <a:ext uri="{FF2B5EF4-FFF2-40B4-BE49-F238E27FC236}">
                <a16:creationId xmlns:a16="http://schemas.microsoft.com/office/drawing/2014/main" id="{AA6AEB2B-3539-0745-91EF-2A4ACDB06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9406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49F2BE3D-A724-E844-9265-B53E4AB2C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38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DD612020-A96C-5C4C-9981-FD0F72D4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024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7BC26F92-521D-804F-8F93-D479C323D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724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rdx</a:t>
            </a:r>
            <a:endParaRPr lang="en-US" altLang="zh-CN" sz="1400" dirty="0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547769A6-5893-0B45-8904-D64374264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196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3E4E5EAF-3B71-CA4E-A7D7-22F33AEE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14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c</a:t>
            </a: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8DABDCF7-0817-BD41-9048-34A36A28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26056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81D787B-EAE0-7747-9C79-373D1273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052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8DF1EB6E-40F1-4547-8F20-D36CB6DD4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736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b</a:t>
            </a:r>
          </a:p>
        </p:txBody>
      </p:sp>
      <p:sp>
        <p:nvSpPr>
          <p:cNvPr id="34" name="Text Box 27">
            <a:extLst>
              <a:ext uri="{FF2B5EF4-FFF2-40B4-BE49-F238E27FC236}">
                <a16:creationId xmlns:a16="http://schemas.microsoft.com/office/drawing/2014/main" id="{D1D6E6D7-A3C7-694D-B8C2-7EE5AB8B4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688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b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E5289131-C7A4-0945-B36C-E3C28B88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90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a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F347A93E-65C2-5041-A9C1-087D66EA7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57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a, y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113D9C07-C62D-0C40-B3D6-021CD4017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rsi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x</a:t>
            </a:r>
          </a:p>
        </p:txBody>
      </p:sp>
      <p:sp>
        <p:nvSpPr>
          <p:cNvPr id="38" name="Text Box 27">
            <a:extLst>
              <a:ext uri="{FF2B5EF4-FFF2-40B4-BE49-F238E27FC236}">
                <a16:creationId xmlns:a16="http://schemas.microsoft.com/office/drawing/2014/main" id="{896088AA-EAF9-454B-966D-BAD5BDBA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676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x,</a:t>
            </a:r>
            <a:r>
              <a:rPr lang="zh-CN" altLang="en-US" sz="1400" dirty="0"/>
              <a:t> </a:t>
            </a:r>
            <a:r>
              <a:rPr lang="en-US" altLang="zh-CN" sz="1400" dirty="0"/>
              <a:t>y</a:t>
            </a:r>
          </a:p>
        </p:txBody>
      </p:sp>
      <p:sp>
        <p:nvSpPr>
          <p:cNvPr id="3" name="Text Box 27">
            <a:extLst>
              <a:ext uri="{FF2B5EF4-FFF2-40B4-BE49-F238E27FC236}">
                <a16:creationId xmlns:a16="http://schemas.microsoft.com/office/drawing/2014/main" id="{629E55FE-2034-144A-C55D-29ACF9B0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334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d</a:t>
            </a:r>
          </a:p>
        </p:txBody>
      </p:sp>
      <p:sp>
        <p:nvSpPr>
          <p:cNvPr id="4" name="Text Box 27">
            <a:extLst>
              <a:ext uri="{FF2B5EF4-FFF2-40B4-BE49-F238E27FC236}">
                <a16:creationId xmlns:a16="http://schemas.microsoft.com/office/drawing/2014/main" id="{00B91D8B-CA6D-5200-5262-F2ACD4B43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762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rdi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 err="1"/>
              <a:t>rsi</a:t>
            </a:r>
            <a:endParaRPr lang="en-US" altLang="zh-CN" sz="1400" dirty="0"/>
          </a:p>
        </p:txBody>
      </p:sp>
      <p:sp>
        <p:nvSpPr>
          <p:cNvPr id="12" name="Line 36">
            <a:extLst>
              <a:ext uri="{FF2B5EF4-FFF2-40B4-BE49-F238E27FC236}">
                <a16:creationId xmlns:a16="http://schemas.microsoft.com/office/drawing/2014/main" id="{579302BD-31C4-4761-654F-65F9B8E4F4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399" y="1131331"/>
            <a:ext cx="1" cy="852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38618-FC76-694E-BADD-E716B63BC953}"/>
              </a:ext>
            </a:extLst>
          </p:cNvPr>
          <p:cNvSpPr txBox="1"/>
          <p:nvPr/>
        </p:nvSpPr>
        <p:spPr>
          <a:xfrm>
            <a:off x="6477000" y="76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5" name="Line 36">
            <a:extLst>
              <a:ext uri="{FF2B5EF4-FFF2-40B4-BE49-F238E27FC236}">
                <a16:creationId xmlns:a16="http://schemas.microsoft.com/office/drawing/2014/main" id="{B8E102F7-0B35-98F3-3352-307871BBE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199" y="1512331"/>
            <a:ext cx="2" cy="7117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916D95-0658-8051-8915-7AF014607D97}"/>
              </a:ext>
            </a:extLst>
          </p:cNvPr>
          <p:cNvSpPr txBox="1"/>
          <p:nvPr/>
        </p:nvSpPr>
        <p:spPr>
          <a:xfrm>
            <a:off x="6781800" y="10312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7" name="Line 36">
            <a:extLst>
              <a:ext uri="{FF2B5EF4-FFF2-40B4-BE49-F238E27FC236}">
                <a16:creationId xmlns:a16="http://schemas.microsoft.com/office/drawing/2014/main" id="{B11C221B-2DE9-F3FD-D8D1-01653045B2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8998" y="2045731"/>
            <a:ext cx="2" cy="7117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305011-8BCC-3B98-27B5-6210EDCEE27B}"/>
              </a:ext>
            </a:extLst>
          </p:cNvPr>
          <p:cNvSpPr txBox="1"/>
          <p:nvPr/>
        </p:nvSpPr>
        <p:spPr>
          <a:xfrm>
            <a:off x="7086600" y="167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9" name="Line 36">
            <a:extLst>
              <a:ext uri="{FF2B5EF4-FFF2-40B4-BE49-F238E27FC236}">
                <a16:creationId xmlns:a16="http://schemas.microsoft.com/office/drawing/2014/main" id="{B59F7303-6415-43AF-454E-E5F1F9EFFC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898576"/>
            <a:ext cx="0" cy="6828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FBB2AE-FE54-A2D1-7885-07080039A510}"/>
              </a:ext>
            </a:extLst>
          </p:cNvPr>
          <p:cNvSpPr txBox="1"/>
          <p:nvPr/>
        </p:nvSpPr>
        <p:spPr>
          <a:xfrm>
            <a:off x="73152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6C30E37E-5459-4F44-E0ED-C05C1FE01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199" y="4117778"/>
            <a:ext cx="1" cy="3018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E29438-68AB-84FC-ED02-ACEA4BD0CF56}"/>
              </a:ext>
            </a:extLst>
          </p:cNvPr>
          <p:cNvSpPr txBox="1"/>
          <p:nvPr/>
        </p:nvSpPr>
        <p:spPr>
          <a:xfrm>
            <a:off x="7543800" y="37338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7CBA1F77-A7D1-CAE9-D4CE-9A053868AB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5413177"/>
            <a:ext cx="0" cy="2256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502EF9-F43C-44DB-234A-CCD0A96F3BA8}"/>
              </a:ext>
            </a:extLst>
          </p:cNvPr>
          <p:cNvSpPr txBox="1"/>
          <p:nvPr/>
        </p:nvSpPr>
        <p:spPr>
          <a:xfrm>
            <a:off x="79248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0F921E4-B65E-DF4E-3969-69230FBBAB12}"/>
              </a:ext>
            </a:extLst>
          </p:cNvPr>
          <p:cNvSpPr txBox="1"/>
          <p:nvPr/>
        </p:nvSpPr>
        <p:spPr>
          <a:xfrm>
            <a:off x="76200" y="2133600"/>
            <a:ext cx="40020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interference registers: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x: 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rsi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y: {}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a: {}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{}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{}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{}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8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3498ED74-7AFE-004D-AAC0-A0B3381CB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2E4101FA-230F-EB4C-9209-C7B19748C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  <a:p>
            <a:pPr algn="ctr">
              <a:buFont typeface="Wingdings" pitchFamily="2" charset="2"/>
              <a:buNone/>
            </a:pPr>
            <a:r>
              <a:rPr lang="en-US" altLang="zh-CN" i="1" dirty="0"/>
              <a:t>Spilling</a:t>
            </a:r>
          </a:p>
        </p:txBody>
      </p:sp>
    </p:spTree>
    <p:extLst>
      <p:ext uri="{BB962C8B-B14F-4D97-AF65-F5344CB8AC3E}">
        <p14:creationId xmlns:p14="http://schemas.microsoft.com/office/powerpoint/2010/main" val="1549698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Spilling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38AF-19AA-004C-B731-B45B6C02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should generate </a:t>
            </a:r>
            <a:r>
              <a:rPr kumimoji="1" lang="en-US" altLang="zh-CN" dirty="0">
                <a:solidFill>
                  <a:srgbClr val="0432FF"/>
                </a:solidFill>
              </a:rPr>
              <a:t>spill</a:t>
            </a:r>
            <a:r>
              <a:rPr kumimoji="1" lang="en-US" altLang="zh-CN" dirty="0"/>
              <a:t> code, when registers are out of supply </a:t>
            </a:r>
          </a:p>
          <a:p>
            <a:r>
              <a:rPr kumimoji="1" lang="en-US" altLang="zh-CN" dirty="0"/>
              <a:t>A possible strategy is to mark spills, rewrite code, then start over</a:t>
            </a:r>
          </a:p>
          <a:p>
            <a:pPr lvl="1"/>
            <a:r>
              <a:rPr kumimoji="1" lang="en-US" altLang="zh-CN" dirty="0"/>
              <a:t>just like we did in the graph coloring-based allocator</a:t>
            </a:r>
          </a:p>
          <a:p>
            <a:pPr lvl="1"/>
            <a:r>
              <a:rPr kumimoji="1" lang="en-US" altLang="zh-CN" dirty="0"/>
              <a:t>But that might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 expensive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linear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allocators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lightweight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1974970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Lightweight Spilling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38AF-19AA-004C-B731-B45B6C02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reserve,</a:t>
            </a:r>
            <a:r>
              <a:rPr kumimoji="1" lang="zh-CN" altLang="en-US" dirty="0"/>
              <a:t> </a:t>
            </a:r>
            <a:r>
              <a:rPr kumimoji="1" lang="en-US" altLang="zh-CN" dirty="0"/>
              <a:t>among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K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registers, </a:t>
            </a:r>
            <a:r>
              <a:rPr kumimoji="1" lang="en-US" altLang="zh-CN" dirty="0">
                <a:solidFill>
                  <a:srgbClr val="0432FF"/>
                </a:solidFill>
              </a:rPr>
              <a:t>F</a:t>
            </a:r>
            <a:r>
              <a:rPr kumimoji="1" lang="en-US" altLang="zh-CN" dirty="0"/>
              <a:t> registers for spilling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usage</a:t>
            </a:r>
          </a:p>
          <a:p>
            <a:pPr lvl="1"/>
            <a:r>
              <a:rPr kumimoji="1" lang="en-US" altLang="zh-CN" dirty="0"/>
              <a:t>hence </a:t>
            </a:r>
            <a:r>
              <a:rPr kumimoji="1" lang="en-US" altLang="zh-CN" dirty="0">
                <a:solidFill>
                  <a:srgbClr val="0432FF"/>
                </a:solidFill>
              </a:rPr>
              <a:t>K-F</a:t>
            </a:r>
            <a:r>
              <a:rPr kumimoji="1" lang="en-US" altLang="zh-CN" dirty="0"/>
              <a:t> registers left for allocation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F</a:t>
            </a:r>
            <a:r>
              <a:rPr kumimoji="1" lang="en-US" altLang="zh-CN" dirty="0"/>
              <a:t> is the maximal </a:t>
            </a:r>
            <a:r>
              <a:rPr kumimoji="1" lang="en-US" altLang="zh-CN" dirty="0">
                <a:solidFill>
                  <a:srgbClr val="0432FF"/>
                </a:solidFill>
              </a:rPr>
              <a:t>#use/</a:t>
            </a:r>
            <a:r>
              <a:rPr kumimoji="1" lang="en-US" altLang="zh-CN" dirty="0" err="1">
                <a:solidFill>
                  <a:srgbClr val="0432FF"/>
                </a:solidFill>
              </a:rPr>
              <a:t>defs</a:t>
            </a:r>
            <a:r>
              <a:rPr kumimoji="1" lang="en-US" altLang="zh-CN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in any statements in the program</a:t>
            </a:r>
          </a:p>
          <a:p>
            <a:pPr lvl="1"/>
            <a:r>
              <a:rPr kumimoji="1" lang="en-US" altLang="zh-CN" dirty="0"/>
              <a:t>typically, </a:t>
            </a:r>
            <a:r>
              <a:rPr kumimoji="1" lang="en-US" altLang="zh-CN" dirty="0">
                <a:solidFill>
                  <a:srgbClr val="0432FF"/>
                </a:solidFill>
              </a:rPr>
              <a:t>F=2</a:t>
            </a:r>
            <a:r>
              <a:rPr kumimoji="1" lang="en-US" altLang="zh-CN" dirty="0"/>
              <a:t> for RISC</a:t>
            </a:r>
            <a:r>
              <a:rPr kumimoji="1" lang="zh-CN" altLang="en-US" dirty="0"/>
              <a:t> </a:t>
            </a:r>
            <a:r>
              <a:rPr kumimoji="1" lang="en-US" altLang="zh-CN" dirty="0"/>
              <a:t>(also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x64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lab)</a:t>
            </a:r>
          </a:p>
        </p:txBody>
      </p:sp>
    </p:spTree>
    <p:extLst>
      <p:ext uri="{BB962C8B-B14F-4D97-AF65-F5344CB8AC3E}">
        <p14:creationId xmlns:p14="http://schemas.microsoft.com/office/powerpoint/2010/main" val="1483190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Lightweight Spilling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38AF-19AA-004C-B731-B45B6C02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we spill a live interval </a:t>
            </a:r>
            <a:r>
              <a:rPr lang="en-US" altLang="zh-CN" dirty="0" err="1">
                <a:solidFill>
                  <a:srgbClr val="0432FF"/>
                </a:solidFill>
              </a:rPr>
              <a:t>i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(hence its corresponding</a:t>
            </a:r>
            <a:r>
              <a:rPr lang="zh-CN" altLang="en-US" dirty="0"/>
              <a:t> </a:t>
            </a:r>
            <a:r>
              <a:rPr lang="en-US" altLang="zh-CN" dirty="0"/>
              <a:t>variable </a:t>
            </a:r>
            <a:r>
              <a:rPr lang="en-US" altLang="zh-CN" dirty="0">
                <a:solidFill>
                  <a:srgbClr val="0432FF"/>
                </a:solidFill>
              </a:rPr>
              <a:t>x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/>
              <a:t>rewrite its use to (</a:t>
            </a:r>
            <a:r>
              <a:rPr lang="en-US" altLang="zh-CN" dirty="0">
                <a:solidFill>
                  <a:srgbClr val="0432FF"/>
                </a:solidFill>
              </a:rPr>
              <a:t>%r</a:t>
            </a:r>
            <a:r>
              <a:rPr lang="en-US" altLang="zh-CN" dirty="0"/>
              <a:t> is a reserved reg):</a:t>
            </a:r>
          </a:p>
          <a:p>
            <a:pPr lvl="2"/>
            <a:r>
              <a:rPr lang="en-US" altLang="zh-CN" dirty="0">
                <a:solidFill>
                  <a:srgbClr val="0432FF"/>
                </a:solidFill>
              </a:rPr>
              <a:t>%r = M[</a:t>
            </a:r>
            <a:r>
              <a:rPr lang="en-US" altLang="zh-CN" dirty="0" err="1">
                <a:solidFill>
                  <a:srgbClr val="0432FF"/>
                </a:solidFill>
              </a:rPr>
              <a:t>l_x</a:t>
            </a:r>
            <a:r>
              <a:rPr lang="en-US" altLang="zh-CN" dirty="0">
                <a:solidFill>
                  <a:srgbClr val="0432FF"/>
                </a:solidFill>
              </a:rPr>
              <a:t>]</a:t>
            </a:r>
          </a:p>
          <a:p>
            <a:pPr lvl="2"/>
            <a:r>
              <a:rPr lang="en-US" altLang="zh-CN" dirty="0">
                <a:solidFill>
                  <a:srgbClr val="0432FF"/>
                </a:solidFill>
              </a:rPr>
              <a:t>t = %</a:t>
            </a:r>
            <a:r>
              <a:rPr lang="en-US" altLang="zh-CN" dirty="0" err="1">
                <a:solidFill>
                  <a:srgbClr val="0432FF"/>
                </a:solidFill>
              </a:rPr>
              <a:t>r+v</a:t>
            </a:r>
            <a:endParaRPr lang="en-US" altLang="zh-CN" dirty="0">
              <a:solidFill>
                <a:srgbClr val="0432FF"/>
              </a:solidFill>
            </a:endParaRPr>
          </a:p>
          <a:p>
            <a:pPr lvl="1"/>
            <a:r>
              <a:rPr lang="en-US" altLang="zh-CN" dirty="0"/>
              <a:t>Notice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live</a:t>
            </a:r>
            <a:r>
              <a:rPr lang="zh-CN" altLang="en-US" dirty="0"/>
              <a:t> </a:t>
            </a:r>
            <a:r>
              <a:rPr lang="en-US" altLang="zh-CN" dirty="0"/>
              <a:t>interval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%r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1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it for </a:t>
            </a:r>
            <a:r>
              <a:rPr lang="en-US" altLang="zh-CN" dirty="0" err="1">
                <a:solidFill>
                  <a:srgbClr val="0432FF"/>
                </a:solidFill>
              </a:rPr>
              <a:t>defs</a:t>
            </a:r>
            <a:endParaRPr lang="en-US" altLang="zh-CN" dirty="0">
              <a:solidFill>
                <a:srgbClr val="0432FF"/>
              </a:solidFill>
            </a:endParaRPr>
          </a:p>
          <a:p>
            <a:pPr lvl="1"/>
            <a:r>
              <a:rPr lang="en-US" altLang="zh-CN" dirty="0"/>
              <a:t>Note that this rewriting is syntax-directed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59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Lightweight Spilling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4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r3, </a:t>
            </a:r>
            <a:r>
              <a:rPr kumimoji="1" lang="en-US" altLang="zh-CN" sz="2000" dirty="0">
                <a:solidFill>
                  <a:srgbClr val="00B0F0"/>
                </a:solidFill>
              </a:rPr>
              <a:t>r4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We reserve r3 and r4.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Variable c should be spilled, hence, rewrite its use/</a:t>
            </a:r>
            <a:r>
              <a:rPr kumimoji="1" lang="en-US" altLang="zh-CN" sz="2000" dirty="0" err="1"/>
              <a:t>defs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using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reserved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regs. </a:t>
            </a:r>
            <a:endParaRPr kumimoji="1"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7D79E5-503D-CE74-E32C-5668029FD53E}"/>
              </a:ext>
            </a:extLst>
          </p:cNvPr>
          <p:cNvSpPr txBox="1"/>
          <p:nvPr/>
        </p:nvSpPr>
        <p:spPr>
          <a:xfrm>
            <a:off x="4114800" y="464820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Allocate variable e to register r1.</a:t>
            </a:r>
            <a:endParaRPr kumimoji="1" lang="zh-CN" altLang="en-US" sz="2000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70ADB7E4-1B13-FA9C-44AF-465874483540}"/>
              </a:ext>
            </a:extLst>
          </p:cNvPr>
          <p:cNvSpPr/>
          <p:nvPr/>
        </p:nvSpPr>
        <p:spPr>
          <a:xfrm>
            <a:off x="4876800" y="2133600"/>
            <a:ext cx="838200" cy="49964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A2E98D-B4A6-F3F3-1DF7-89411CC5907B}"/>
              </a:ext>
            </a:extLst>
          </p:cNvPr>
          <p:cNvSpPr txBox="1"/>
          <p:nvPr/>
        </p:nvSpPr>
        <p:spPr>
          <a:xfrm>
            <a:off x="28956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SP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29846F-FB8A-D1BF-4499-283C1EBBBC62}"/>
              </a:ext>
            </a:extLst>
          </p:cNvPr>
          <p:cNvSpPr txBox="1"/>
          <p:nvPr/>
        </p:nvSpPr>
        <p:spPr>
          <a:xfrm>
            <a:off x="4114800" y="3711714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Similarly, variable d should be spilled, rewrite its use/</a:t>
            </a:r>
            <a:r>
              <a:rPr kumimoji="1" lang="en-US" altLang="zh-CN" sz="2000" dirty="0" err="1"/>
              <a:t>defs</a:t>
            </a:r>
            <a:r>
              <a:rPr kumimoji="1" lang="en-US" altLang="zh-CN" sz="2000" dirty="0"/>
              <a:t>.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36BE0D-D3F6-2366-4066-0CFB1D4267CB}"/>
              </a:ext>
            </a:extLst>
          </p:cNvPr>
          <p:cNvSpPr txBox="1"/>
          <p:nvPr/>
        </p:nvSpPr>
        <p:spPr>
          <a:xfrm>
            <a:off x="3124200" y="2831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SP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B5CAE38B-EF24-F2CA-2B7B-38175BF111E1}"/>
              </a:ext>
            </a:extLst>
          </p:cNvPr>
          <p:cNvSpPr/>
          <p:nvPr/>
        </p:nvSpPr>
        <p:spPr>
          <a:xfrm>
            <a:off x="304800" y="3124200"/>
            <a:ext cx="1143000" cy="34724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0432FF"/>
                </a:solidFill>
              </a:rPr>
              <a:t>M[</a:t>
            </a:r>
            <a:r>
              <a:rPr kumimoji="1" lang="en-US" altLang="zh-CN" sz="1600" dirty="0" err="1">
                <a:solidFill>
                  <a:srgbClr val="0432FF"/>
                </a:solidFill>
              </a:rPr>
              <a:t>l_c</a:t>
            </a:r>
            <a:r>
              <a:rPr kumimoji="1" lang="en-US" altLang="zh-CN" sz="1600" dirty="0">
                <a:solidFill>
                  <a:srgbClr val="0432FF"/>
                </a:solidFill>
              </a:rPr>
              <a:t>]=r3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6A595876-A970-9F75-8A4B-2C07E8743C47}"/>
              </a:ext>
            </a:extLst>
          </p:cNvPr>
          <p:cNvSpPr/>
          <p:nvPr/>
        </p:nvSpPr>
        <p:spPr>
          <a:xfrm>
            <a:off x="1752600" y="3200400"/>
            <a:ext cx="1143000" cy="34724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0432FF"/>
                </a:solidFill>
              </a:rPr>
              <a:t>r3=M[</a:t>
            </a:r>
            <a:r>
              <a:rPr kumimoji="1" lang="en-US" altLang="zh-CN" sz="1600" dirty="0" err="1">
                <a:solidFill>
                  <a:srgbClr val="0432FF"/>
                </a:solidFill>
              </a:rPr>
              <a:t>l_c</a:t>
            </a:r>
            <a:r>
              <a:rPr kumimoji="1" lang="en-US" altLang="zh-CN" sz="1600" dirty="0">
                <a:solidFill>
                  <a:srgbClr val="0432FF"/>
                </a:solidFill>
              </a:rPr>
              <a:t>]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612A51F-9F57-3A72-D0F2-A9A072B46EC5}"/>
              </a:ext>
            </a:extLst>
          </p:cNvPr>
          <p:cNvSpPr/>
          <p:nvPr/>
        </p:nvSpPr>
        <p:spPr>
          <a:xfrm>
            <a:off x="304800" y="3505200"/>
            <a:ext cx="1143000" cy="34724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0432FF"/>
                </a:solidFill>
              </a:rPr>
              <a:t>M[</a:t>
            </a:r>
            <a:r>
              <a:rPr kumimoji="1" lang="en-US" altLang="zh-CN" sz="1600" dirty="0" err="1">
                <a:solidFill>
                  <a:srgbClr val="0432FF"/>
                </a:solidFill>
              </a:rPr>
              <a:t>l_d</a:t>
            </a:r>
            <a:r>
              <a:rPr kumimoji="1" lang="en-US" altLang="zh-CN" sz="1600" dirty="0">
                <a:solidFill>
                  <a:srgbClr val="0432FF"/>
                </a:solidFill>
              </a:rPr>
              <a:t>]=r3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D197C14C-A011-4A3A-DA5A-B9D9F069E195}"/>
              </a:ext>
            </a:extLst>
          </p:cNvPr>
          <p:cNvSpPr/>
          <p:nvPr/>
        </p:nvSpPr>
        <p:spPr>
          <a:xfrm>
            <a:off x="1676400" y="3919954"/>
            <a:ext cx="1143000" cy="34724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0432FF"/>
                </a:solidFill>
              </a:rPr>
              <a:t>r3=M[</a:t>
            </a:r>
            <a:r>
              <a:rPr kumimoji="1" lang="en-US" altLang="zh-CN" sz="1600" dirty="0" err="1">
                <a:solidFill>
                  <a:srgbClr val="0432FF"/>
                </a:solidFill>
              </a:rPr>
              <a:t>l_d</a:t>
            </a:r>
            <a:r>
              <a:rPr kumimoji="1" lang="en-US" altLang="zh-CN" sz="1600" dirty="0">
                <a:solidFill>
                  <a:srgbClr val="0432FF"/>
                </a:solidFill>
              </a:rPr>
              <a:t>]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9" grpId="0" animBg="1"/>
      <p:bldP spid="27" grpId="0"/>
      <p:bldP spid="30" grpId="0" animBg="1"/>
      <p:bldP spid="31" grpId="0" animBg="1"/>
      <p:bldP spid="32" grpId="0" animBg="1"/>
      <p:bldP spid="3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Rewriting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2285994" cy="374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r1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r2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r3 = r1+r2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M[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l_c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]=r3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r3=M[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l_c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r3 = r1+r3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M[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l_d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]=r3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r2 = r1+r3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r3=M[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l_d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]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r3+r1</a:t>
            </a: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4384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7432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32766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799" y="3886200"/>
            <a:ext cx="1" cy="3693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5814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9718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7146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4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r3, </a:t>
            </a:r>
            <a:r>
              <a:rPr kumimoji="1" lang="en-US" altLang="zh-CN" sz="2000" dirty="0">
                <a:solidFill>
                  <a:srgbClr val="00B0F0"/>
                </a:solidFill>
              </a:rPr>
              <a:t>r4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We reserve r3 and r4.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Variable c should be spilled, hence, rewrite its use/</a:t>
            </a:r>
            <a:r>
              <a:rPr kumimoji="1" lang="en-US" altLang="zh-CN" sz="2000" dirty="0" err="1"/>
              <a:t>defs</a:t>
            </a:r>
            <a:r>
              <a:rPr kumimoji="1" lang="en-US" altLang="zh-CN" sz="2000" dirty="0"/>
              <a:t>. </a:t>
            </a:r>
            <a:endParaRPr kumimoji="1"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7D79E5-503D-CE74-E32C-5668029FD53E}"/>
              </a:ext>
            </a:extLst>
          </p:cNvPr>
          <p:cNvSpPr txBox="1"/>
          <p:nvPr/>
        </p:nvSpPr>
        <p:spPr>
          <a:xfrm>
            <a:off x="4114800" y="464820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Allocate variable e to register r1.</a:t>
            </a:r>
            <a:endParaRPr kumimoji="1" lang="zh-CN" altLang="en-US" sz="2000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70ADB7E4-1B13-FA9C-44AF-465874483540}"/>
              </a:ext>
            </a:extLst>
          </p:cNvPr>
          <p:cNvSpPr/>
          <p:nvPr/>
        </p:nvSpPr>
        <p:spPr>
          <a:xfrm>
            <a:off x="4876800" y="2133600"/>
            <a:ext cx="838200" cy="49964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A2E98D-B4A6-F3F3-1DF7-89411CC5907B}"/>
              </a:ext>
            </a:extLst>
          </p:cNvPr>
          <p:cNvSpPr txBox="1"/>
          <p:nvPr/>
        </p:nvSpPr>
        <p:spPr>
          <a:xfrm>
            <a:off x="32004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SP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29846F-FB8A-D1BF-4499-283C1EBBBC62}"/>
              </a:ext>
            </a:extLst>
          </p:cNvPr>
          <p:cNvSpPr txBox="1"/>
          <p:nvPr/>
        </p:nvSpPr>
        <p:spPr>
          <a:xfrm>
            <a:off x="4114800" y="3711714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Similarly, variable d should be spilled, hence, we rewrite its use/</a:t>
            </a:r>
            <a:r>
              <a:rPr kumimoji="1" lang="en-US" altLang="zh-CN" sz="2000" dirty="0" err="1"/>
              <a:t>defs</a:t>
            </a:r>
            <a:r>
              <a:rPr kumimoji="1" lang="en-US" altLang="zh-CN" sz="2000" dirty="0"/>
              <a:t>/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36BE0D-D3F6-2366-4066-0CFB1D4267CB}"/>
              </a:ext>
            </a:extLst>
          </p:cNvPr>
          <p:cNvSpPr txBox="1"/>
          <p:nvPr/>
        </p:nvSpPr>
        <p:spPr>
          <a:xfrm>
            <a:off x="3429000" y="2831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SP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75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3498ED74-7AFE-004D-AAC0-A0B3381CB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2E4101FA-230F-EB4C-9209-C7B19748C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  <a:p>
            <a:pPr algn="ctr">
              <a:buFont typeface="Wingdings" pitchFamily="2" charset="2"/>
              <a:buNone/>
            </a:pPr>
            <a:r>
              <a:rPr lang="en-US" altLang="zh-CN" i="1" dirty="0"/>
              <a:t>Coalescing</a:t>
            </a:r>
          </a:p>
        </p:txBody>
      </p:sp>
    </p:spTree>
    <p:extLst>
      <p:ext uri="{BB962C8B-B14F-4D97-AF65-F5344CB8AC3E}">
        <p14:creationId xmlns:p14="http://schemas.microsoft.com/office/powerpoint/2010/main" val="3050074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D0EAB-E0D7-3830-50EC-84140225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Coalescing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5B453-F3BD-A261-4FAA-E0DBAD6A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Coalescing eliminates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move-related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allocating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use/def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r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heuristics,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example:</a:t>
            </a:r>
          </a:p>
          <a:p>
            <a:pPr lvl="1"/>
            <a:r>
              <a:rPr kumimoji="1" lang="en-US" altLang="zh-CN" dirty="0"/>
              <a:t>Adjacency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pPr lvl="1"/>
            <a:r>
              <a:rPr kumimoji="1" lang="en-US" altLang="zh-CN" dirty="0"/>
              <a:t>Move-variable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9134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D0EAB-E0D7-3830-50EC-84140225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#1: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5B453-F3BD-A261-4FAA-E0DBAD6A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as: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en-US" altLang="zh-CN" dirty="0"/>
              <a:t>;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%r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r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allocated</a:t>
            </a:r>
          </a:p>
          <a:p>
            <a:pPr lvl="1"/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%r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greedy</a:t>
            </a:r>
            <a:r>
              <a:rPr kumimoji="1" lang="zh-CN" altLang="en-US" dirty="0"/>
              <a:t> </a:t>
            </a:r>
            <a:r>
              <a:rPr kumimoji="1" lang="en-US" altLang="zh-CN" dirty="0"/>
              <a:t>heuristic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77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>
            <a:extLst>
              <a:ext uri="{FF2B5EF4-FFF2-40B4-BE49-F238E27FC236}">
                <a16:creationId xmlns:a16="http://schemas.microsoft.com/office/drawing/2014/main" id="{4D7F02EF-8962-9745-A60F-7F1F07DC8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 allocation</a:t>
            </a:r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B3B3F76F-EC2A-9745-AA35-203D95893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After instruction selection, instructions</a:t>
            </a:r>
            <a:r>
              <a:rPr lang="zh-CN" altLang="en-US" sz="2800" dirty="0"/>
              <a:t> </a:t>
            </a:r>
            <a:r>
              <a:rPr lang="en-US" altLang="zh-CN" sz="2800" dirty="0"/>
              <a:t>still</a:t>
            </a:r>
            <a:r>
              <a:rPr lang="zh-CN" altLang="en-US" sz="2800" dirty="0"/>
              <a:t> </a:t>
            </a:r>
            <a:r>
              <a:rPr lang="en-US" altLang="zh-CN" sz="2800" dirty="0"/>
              <a:t>contain</a:t>
            </a:r>
            <a:r>
              <a:rPr lang="zh-CN" altLang="en-US" sz="2800" dirty="0"/>
              <a:t> </a:t>
            </a:r>
            <a:r>
              <a:rPr lang="en-US" altLang="zh-CN" sz="2800" dirty="0"/>
              <a:t>variables</a:t>
            </a:r>
          </a:p>
          <a:p>
            <a:pPr lvl="1"/>
            <a:r>
              <a:rPr lang="en-US" altLang="zh-CN" sz="2400" dirty="0"/>
              <a:t>RA</a:t>
            </a:r>
            <a:r>
              <a:rPr lang="zh-CN" altLang="en-US" sz="2400" dirty="0"/>
              <a:t> </a:t>
            </a:r>
            <a:r>
              <a:rPr lang="en-US" altLang="zh-CN" sz="2400" dirty="0"/>
              <a:t>goal:</a:t>
            </a:r>
            <a:r>
              <a:rPr lang="zh-CN" altLang="en-US" sz="2400" dirty="0"/>
              <a:t> </a:t>
            </a:r>
            <a:r>
              <a:rPr lang="en-US" altLang="zh-CN" sz="2400" dirty="0"/>
              <a:t>put as many as possible of these variables into registers</a:t>
            </a:r>
          </a:p>
          <a:p>
            <a:pPr lvl="2"/>
            <a:r>
              <a:rPr lang="en-US" altLang="zh-CN" sz="2200" dirty="0"/>
              <a:t>speed!</a:t>
            </a:r>
          </a:p>
          <a:p>
            <a:pPr lvl="1"/>
            <a:r>
              <a:rPr lang="en-US" altLang="zh-CN" sz="2400" dirty="0"/>
              <a:t>Spill</a:t>
            </a:r>
            <a:r>
              <a:rPr lang="zh-CN" altLang="en-US" sz="2400" dirty="0"/>
              <a:t> </a:t>
            </a:r>
            <a:r>
              <a:rPr lang="en-US" altLang="zh-CN" sz="2400" dirty="0"/>
              <a:t>to memory, only if registers are out of supply</a:t>
            </a:r>
          </a:p>
          <a:p>
            <a:r>
              <a:rPr lang="en-US" altLang="zh-CN" sz="2800" dirty="0"/>
              <a:t>This process is called </a:t>
            </a:r>
            <a:r>
              <a:rPr lang="en-US" altLang="zh-CN" sz="2800" dirty="0">
                <a:solidFill>
                  <a:srgbClr val="0432FF"/>
                </a:solidFill>
              </a:rPr>
              <a:t>register allocation</a:t>
            </a:r>
          </a:p>
          <a:p>
            <a:pPr lvl="1"/>
            <a:r>
              <a:rPr lang="en-US" altLang="zh-CN" sz="2400" i="1" dirty="0">
                <a:solidFill>
                  <a:srgbClr val="0432FF"/>
                </a:solidFill>
              </a:rPr>
              <a:t>the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rgbClr val="0432FF"/>
                </a:solidFill>
              </a:rPr>
              <a:t>most</a:t>
            </a:r>
            <a:r>
              <a:rPr lang="zh-CN" altLang="en-US" sz="2400" dirty="0"/>
              <a:t> </a:t>
            </a:r>
            <a:r>
              <a:rPr lang="en-US" altLang="zh-CN" sz="2400" dirty="0"/>
              <a:t>important optimization in modern compilers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7110451B-2DD5-D045-A2A4-03E3BB251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17EFDD22-C118-9045-8BC3-1E2E97B6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76200"/>
            <a:ext cx="346551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x,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y,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b,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d, %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rgbClr val="FF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1243" name="Text Box 27">
            <a:extLst>
              <a:ext uri="{FF2B5EF4-FFF2-40B4-BE49-F238E27FC236}">
                <a16:creationId xmlns:a16="http://schemas.microsoft.com/office/drawing/2014/main" id="{AA6AEB2B-3539-0745-91EF-2A4ACDB06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9406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49F2BE3D-A724-E844-9265-B53E4AB2C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38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DD612020-A96C-5C4C-9981-FD0F72D4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024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7BC26F92-521D-804F-8F93-D479C323D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724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rdx</a:t>
            </a:r>
            <a:endParaRPr lang="en-US" altLang="zh-CN" sz="1400" dirty="0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547769A6-5893-0B45-8904-D64374264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196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3E4E5EAF-3B71-CA4E-A7D7-22F33AEE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14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c</a:t>
            </a: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8DABDCF7-0817-BD41-9048-34A36A28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26056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81D787B-EAE0-7747-9C79-373D1273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052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8DF1EB6E-40F1-4547-8F20-D36CB6DD4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736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b</a:t>
            </a:r>
          </a:p>
        </p:txBody>
      </p:sp>
      <p:sp>
        <p:nvSpPr>
          <p:cNvPr id="34" name="Text Box 27">
            <a:extLst>
              <a:ext uri="{FF2B5EF4-FFF2-40B4-BE49-F238E27FC236}">
                <a16:creationId xmlns:a16="http://schemas.microsoft.com/office/drawing/2014/main" id="{D1D6E6D7-A3C7-694D-B8C2-7EE5AB8B4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688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b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E5289131-C7A4-0945-B36C-E3C28B88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90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a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F347A93E-65C2-5041-A9C1-087D66EA7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57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a, y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113D9C07-C62D-0C40-B3D6-021CD4017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rsi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x</a:t>
            </a:r>
          </a:p>
        </p:txBody>
      </p:sp>
      <p:sp>
        <p:nvSpPr>
          <p:cNvPr id="38" name="Text Box 27">
            <a:extLst>
              <a:ext uri="{FF2B5EF4-FFF2-40B4-BE49-F238E27FC236}">
                <a16:creationId xmlns:a16="http://schemas.microsoft.com/office/drawing/2014/main" id="{896088AA-EAF9-454B-966D-BAD5BDBA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676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x,</a:t>
            </a:r>
            <a:r>
              <a:rPr lang="zh-CN" altLang="en-US" sz="1400" dirty="0"/>
              <a:t> </a:t>
            </a:r>
            <a:r>
              <a:rPr lang="en-US" altLang="zh-CN" sz="1400" dirty="0"/>
              <a:t>y</a:t>
            </a:r>
          </a:p>
        </p:txBody>
      </p:sp>
      <p:sp>
        <p:nvSpPr>
          <p:cNvPr id="3" name="Text Box 27">
            <a:extLst>
              <a:ext uri="{FF2B5EF4-FFF2-40B4-BE49-F238E27FC236}">
                <a16:creationId xmlns:a16="http://schemas.microsoft.com/office/drawing/2014/main" id="{629E55FE-2034-144A-C55D-29ACF9B0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334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d</a:t>
            </a:r>
          </a:p>
        </p:txBody>
      </p:sp>
      <p:sp>
        <p:nvSpPr>
          <p:cNvPr id="4" name="Text Box 27">
            <a:extLst>
              <a:ext uri="{FF2B5EF4-FFF2-40B4-BE49-F238E27FC236}">
                <a16:creationId xmlns:a16="http://schemas.microsoft.com/office/drawing/2014/main" id="{00B91D8B-CA6D-5200-5262-F2ACD4B43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762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rdi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 err="1"/>
              <a:t>rsi</a:t>
            </a:r>
            <a:endParaRPr lang="en-US" altLang="zh-CN" sz="1400" dirty="0"/>
          </a:p>
        </p:txBody>
      </p:sp>
      <p:sp>
        <p:nvSpPr>
          <p:cNvPr id="12" name="Line 36">
            <a:extLst>
              <a:ext uri="{FF2B5EF4-FFF2-40B4-BE49-F238E27FC236}">
                <a16:creationId xmlns:a16="http://schemas.microsoft.com/office/drawing/2014/main" id="{579302BD-31C4-4761-654F-65F9B8E4F4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399" y="1131331"/>
            <a:ext cx="1" cy="852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38618-FC76-694E-BADD-E716B63BC953}"/>
              </a:ext>
            </a:extLst>
          </p:cNvPr>
          <p:cNvSpPr txBox="1"/>
          <p:nvPr/>
        </p:nvSpPr>
        <p:spPr>
          <a:xfrm>
            <a:off x="6477000" y="76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5" name="Line 36">
            <a:extLst>
              <a:ext uri="{FF2B5EF4-FFF2-40B4-BE49-F238E27FC236}">
                <a16:creationId xmlns:a16="http://schemas.microsoft.com/office/drawing/2014/main" id="{B8E102F7-0B35-98F3-3352-307871BBE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199" y="1512331"/>
            <a:ext cx="2" cy="7117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916D95-0658-8051-8915-7AF014607D97}"/>
              </a:ext>
            </a:extLst>
          </p:cNvPr>
          <p:cNvSpPr txBox="1"/>
          <p:nvPr/>
        </p:nvSpPr>
        <p:spPr>
          <a:xfrm>
            <a:off x="6781800" y="10312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7" name="Line 36">
            <a:extLst>
              <a:ext uri="{FF2B5EF4-FFF2-40B4-BE49-F238E27FC236}">
                <a16:creationId xmlns:a16="http://schemas.microsoft.com/office/drawing/2014/main" id="{B11C221B-2DE9-F3FD-D8D1-01653045B2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8998" y="2045731"/>
            <a:ext cx="2" cy="7117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305011-8BCC-3B98-27B5-6210EDCEE27B}"/>
              </a:ext>
            </a:extLst>
          </p:cNvPr>
          <p:cNvSpPr txBox="1"/>
          <p:nvPr/>
        </p:nvSpPr>
        <p:spPr>
          <a:xfrm>
            <a:off x="7086600" y="167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9" name="Line 36">
            <a:extLst>
              <a:ext uri="{FF2B5EF4-FFF2-40B4-BE49-F238E27FC236}">
                <a16:creationId xmlns:a16="http://schemas.microsoft.com/office/drawing/2014/main" id="{B59F7303-6415-43AF-454E-E5F1F9EFFC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898576"/>
            <a:ext cx="0" cy="6828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FBB2AE-FE54-A2D1-7885-07080039A510}"/>
              </a:ext>
            </a:extLst>
          </p:cNvPr>
          <p:cNvSpPr txBox="1"/>
          <p:nvPr/>
        </p:nvSpPr>
        <p:spPr>
          <a:xfrm>
            <a:off x="73152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6C30E37E-5459-4F44-E0ED-C05C1FE01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199" y="4117778"/>
            <a:ext cx="1" cy="3018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E29438-68AB-84FC-ED02-ACEA4BD0CF56}"/>
              </a:ext>
            </a:extLst>
          </p:cNvPr>
          <p:cNvSpPr txBox="1"/>
          <p:nvPr/>
        </p:nvSpPr>
        <p:spPr>
          <a:xfrm>
            <a:off x="7543800" y="37338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7CBA1F77-A7D1-CAE9-D4CE-9A053868AB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5413177"/>
            <a:ext cx="0" cy="2256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502EF9-F43C-44DB-234A-CCD0A96F3BA8}"/>
              </a:ext>
            </a:extLst>
          </p:cNvPr>
          <p:cNvSpPr txBox="1"/>
          <p:nvPr/>
        </p:nvSpPr>
        <p:spPr>
          <a:xfrm>
            <a:off x="79248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0F921E4-B65E-DF4E-3969-69230FBBAB12}"/>
              </a:ext>
            </a:extLst>
          </p:cNvPr>
          <p:cNvSpPr txBox="1"/>
          <p:nvPr/>
        </p:nvSpPr>
        <p:spPr>
          <a:xfrm>
            <a:off x="76200" y="2133600"/>
            <a:ext cx="40020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1</a:t>
            </a:r>
            <a:r>
              <a:rPr kumimoji="1" lang="en-US" altLang="zh-CN" sz="2000" baseline="30000" dirty="0"/>
              <a:t>st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move-related variable/reg: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x: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movq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y: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movq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a: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movq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movq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movq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movq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C8A086BC-D262-5098-1036-73CDCD85AE3C}"/>
              </a:ext>
            </a:extLst>
          </p:cNvPr>
          <p:cNvSpPr/>
          <p:nvPr/>
        </p:nvSpPr>
        <p:spPr>
          <a:xfrm>
            <a:off x="1712912" y="251460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rdi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57A8DD65-3398-C499-40D4-6E6F5585B12D}"/>
              </a:ext>
            </a:extLst>
          </p:cNvPr>
          <p:cNvSpPr/>
          <p:nvPr/>
        </p:nvSpPr>
        <p:spPr>
          <a:xfrm>
            <a:off x="1712912" y="27912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rsi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4D6C92B6-9435-A124-BBEA-F0D79B085105}"/>
              </a:ext>
            </a:extLst>
          </p:cNvPr>
          <p:cNvSpPr/>
          <p:nvPr/>
        </p:nvSpPr>
        <p:spPr>
          <a:xfrm>
            <a:off x="1712912" y="30960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rdi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D23C3D88-EA99-D3CC-2411-D4198EF1E903}"/>
              </a:ext>
            </a:extLst>
          </p:cNvPr>
          <p:cNvSpPr/>
          <p:nvPr/>
        </p:nvSpPr>
        <p:spPr>
          <a:xfrm>
            <a:off x="1712912" y="34008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rdi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301ABDCF-22A5-04F6-BD33-DEC469A4C619}"/>
              </a:ext>
            </a:extLst>
          </p:cNvPr>
          <p:cNvSpPr/>
          <p:nvPr/>
        </p:nvSpPr>
        <p:spPr>
          <a:xfrm>
            <a:off x="1712912" y="37056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rax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2E3AB82C-B694-268D-2389-579B5AF62846}"/>
              </a:ext>
            </a:extLst>
          </p:cNvPr>
          <p:cNvSpPr/>
          <p:nvPr/>
        </p:nvSpPr>
        <p:spPr>
          <a:xfrm>
            <a:off x="1712912" y="403860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rax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2" name="Line 36">
            <a:extLst>
              <a:ext uri="{FF2B5EF4-FFF2-40B4-BE49-F238E27FC236}">
                <a16:creationId xmlns:a16="http://schemas.microsoft.com/office/drawing/2014/main" id="{73953FBD-D73C-2735-BC64-6545C75611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8738" y="11430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Line 36">
            <a:extLst>
              <a:ext uri="{FF2B5EF4-FFF2-40B4-BE49-F238E27FC236}">
                <a16:creationId xmlns:a16="http://schemas.microsoft.com/office/drawing/2014/main" id="{3313AEAC-8AF5-F351-9B6C-8DAA17584D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14478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Line 36">
            <a:extLst>
              <a:ext uri="{FF2B5EF4-FFF2-40B4-BE49-F238E27FC236}">
                <a16:creationId xmlns:a16="http://schemas.microsoft.com/office/drawing/2014/main" id="{58D48F80-0C17-FC68-313A-CEEBF13729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4938" y="20574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Line 36">
            <a:extLst>
              <a:ext uri="{FF2B5EF4-FFF2-40B4-BE49-F238E27FC236}">
                <a16:creationId xmlns:a16="http://schemas.microsoft.com/office/drawing/2014/main" id="{2D6F3952-3B1E-F1C4-D4D9-AAD681CA0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138" y="28956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Line 36">
            <a:extLst>
              <a:ext uri="{FF2B5EF4-FFF2-40B4-BE49-F238E27FC236}">
                <a16:creationId xmlns:a16="http://schemas.microsoft.com/office/drawing/2014/main" id="{FFC538D7-CE41-14F2-FD26-CF9871297A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138" y="41148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Line 36">
            <a:extLst>
              <a:ext uri="{FF2B5EF4-FFF2-40B4-BE49-F238E27FC236}">
                <a16:creationId xmlns:a16="http://schemas.microsoft.com/office/drawing/2014/main" id="{D7913EE2-D7C7-C792-F416-34EB18C75D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3538" y="54102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D0EAB-E0D7-3830-50EC-84140225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#2:</a:t>
            </a:r>
            <a:r>
              <a:rPr lang="zh-CN" altLang="en-US" dirty="0"/>
              <a:t> </a:t>
            </a:r>
            <a:r>
              <a:rPr lang="en-US" altLang="zh-CN" dirty="0"/>
              <a:t>Move-variable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5B453-F3BD-A261-4FAA-E0DBAD6A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x,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move-related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</a:p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register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r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</a:t>
            </a:r>
          </a:p>
          <a:p>
            <a:pPr lvl="1"/>
            <a:r>
              <a:rPr kumimoji="1" lang="en-US" altLang="zh-CN" dirty="0"/>
              <a:t>possible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weights:</a:t>
            </a:r>
            <a:r>
              <a:rPr kumimoji="1" lang="zh-CN" altLang="en-US" dirty="0"/>
              <a:t> </a:t>
            </a:r>
            <a:r>
              <a:rPr kumimoji="1" lang="en-US" altLang="zh-CN" dirty="0"/>
              <a:t>#occurrences,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53254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7110451B-2DD5-D045-A2A4-03E3BB251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17EFDD22-C118-9045-8BC3-1E2E97B6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76200"/>
            <a:ext cx="346551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x,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y,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b,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d, %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rgbClr val="FF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1243" name="Text Box 27">
            <a:extLst>
              <a:ext uri="{FF2B5EF4-FFF2-40B4-BE49-F238E27FC236}">
                <a16:creationId xmlns:a16="http://schemas.microsoft.com/office/drawing/2014/main" id="{AA6AEB2B-3539-0745-91EF-2A4ACDB06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9406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49F2BE3D-A724-E844-9265-B53E4AB2C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38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DD612020-A96C-5C4C-9981-FD0F72D4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024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7BC26F92-521D-804F-8F93-D479C323D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724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rdx</a:t>
            </a:r>
            <a:endParaRPr lang="en-US" altLang="zh-CN" sz="1400" dirty="0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547769A6-5893-0B45-8904-D64374264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196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3E4E5EAF-3B71-CA4E-A7D7-22F33AEE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14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c</a:t>
            </a: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8DABDCF7-0817-BD41-9048-34A36A28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26056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81D787B-EAE0-7747-9C79-373D1273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052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8DF1EB6E-40F1-4547-8F20-D36CB6DD4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736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b</a:t>
            </a:r>
          </a:p>
        </p:txBody>
      </p:sp>
      <p:sp>
        <p:nvSpPr>
          <p:cNvPr id="34" name="Text Box 27">
            <a:extLst>
              <a:ext uri="{FF2B5EF4-FFF2-40B4-BE49-F238E27FC236}">
                <a16:creationId xmlns:a16="http://schemas.microsoft.com/office/drawing/2014/main" id="{D1D6E6D7-A3C7-694D-B8C2-7EE5AB8B4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688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b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E5289131-C7A4-0945-B36C-E3C28B88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90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a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F347A93E-65C2-5041-A9C1-087D66EA7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57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a, y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113D9C07-C62D-0C40-B3D6-021CD4017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rsi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x</a:t>
            </a:r>
          </a:p>
        </p:txBody>
      </p:sp>
      <p:sp>
        <p:nvSpPr>
          <p:cNvPr id="38" name="Text Box 27">
            <a:extLst>
              <a:ext uri="{FF2B5EF4-FFF2-40B4-BE49-F238E27FC236}">
                <a16:creationId xmlns:a16="http://schemas.microsoft.com/office/drawing/2014/main" id="{896088AA-EAF9-454B-966D-BAD5BDBA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676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x,</a:t>
            </a:r>
            <a:r>
              <a:rPr lang="zh-CN" altLang="en-US" sz="1400" dirty="0"/>
              <a:t> </a:t>
            </a:r>
            <a:r>
              <a:rPr lang="en-US" altLang="zh-CN" sz="1400" dirty="0"/>
              <a:t>y</a:t>
            </a:r>
          </a:p>
        </p:txBody>
      </p:sp>
      <p:sp>
        <p:nvSpPr>
          <p:cNvPr id="3" name="Text Box 27">
            <a:extLst>
              <a:ext uri="{FF2B5EF4-FFF2-40B4-BE49-F238E27FC236}">
                <a16:creationId xmlns:a16="http://schemas.microsoft.com/office/drawing/2014/main" id="{629E55FE-2034-144A-C55D-29ACF9B0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334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d</a:t>
            </a:r>
          </a:p>
        </p:txBody>
      </p:sp>
      <p:sp>
        <p:nvSpPr>
          <p:cNvPr id="4" name="Text Box 27">
            <a:extLst>
              <a:ext uri="{FF2B5EF4-FFF2-40B4-BE49-F238E27FC236}">
                <a16:creationId xmlns:a16="http://schemas.microsoft.com/office/drawing/2014/main" id="{00B91D8B-CA6D-5200-5262-F2ACD4B43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762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rdi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 err="1"/>
              <a:t>rsi</a:t>
            </a:r>
            <a:endParaRPr lang="en-US" altLang="zh-CN" sz="1400" dirty="0"/>
          </a:p>
        </p:txBody>
      </p:sp>
      <p:sp>
        <p:nvSpPr>
          <p:cNvPr id="12" name="Line 36">
            <a:extLst>
              <a:ext uri="{FF2B5EF4-FFF2-40B4-BE49-F238E27FC236}">
                <a16:creationId xmlns:a16="http://schemas.microsoft.com/office/drawing/2014/main" id="{579302BD-31C4-4761-654F-65F9B8E4F4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399" y="1131331"/>
            <a:ext cx="1" cy="852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38618-FC76-694E-BADD-E716B63BC953}"/>
              </a:ext>
            </a:extLst>
          </p:cNvPr>
          <p:cNvSpPr txBox="1"/>
          <p:nvPr/>
        </p:nvSpPr>
        <p:spPr>
          <a:xfrm>
            <a:off x="6477000" y="76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5" name="Line 36">
            <a:extLst>
              <a:ext uri="{FF2B5EF4-FFF2-40B4-BE49-F238E27FC236}">
                <a16:creationId xmlns:a16="http://schemas.microsoft.com/office/drawing/2014/main" id="{B8E102F7-0B35-98F3-3352-307871BBE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199" y="1512331"/>
            <a:ext cx="2" cy="7117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916D95-0658-8051-8915-7AF014607D97}"/>
              </a:ext>
            </a:extLst>
          </p:cNvPr>
          <p:cNvSpPr txBox="1"/>
          <p:nvPr/>
        </p:nvSpPr>
        <p:spPr>
          <a:xfrm>
            <a:off x="6781800" y="103124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7" name="Line 36">
            <a:extLst>
              <a:ext uri="{FF2B5EF4-FFF2-40B4-BE49-F238E27FC236}">
                <a16:creationId xmlns:a16="http://schemas.microsoft.com/office/drawing/2014/main" id="{B11C221B-2DE9-F3FD-D8D1-01653045B2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8998" y="2045731"/>
            <a:ext cx="2" cy="7117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305011-8BCC-3B98-27B5-6210EDCEE27B}"/>
              </a:ext>
            </a:extLst>
          </p:cNvPr>
          <p:cNvSpPr txBox="1"/>
          <p:nvPr/>
        </p:nvSpPr>
        <p:spPr>
          <a:xfrm>
            <a:off x="7086600" y="167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9" name="Line 36">
            <a:extLst>
              <a:ext uri="{FF2B5EF4-FFF2-40B4-BE49-F238E27FC236}">
                <a16:creationId xmlns:a16="http://schemas.microsoft.com/office/drawing/2014/main" id="{B59F7303-6415-43AF-454E-E5F1F9EFFC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898576"/>
            <a:ext cx="0" cy="6828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FBB2AE-FE54-A2D1-7885-07080039A510}"/>
              </a:ext>
            </a:extLst>
          </p:cNvPr>
          <p:cNvSpPr txBox="1"/>
          <p:nvPr/>
        </p:nvSpPr>
        <p:spPr>
          <a:xfrm>
            <a:off x="73152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6C30E37E-5459-4F44-E0ED-C05C1FE01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199" y="4117778"/>
            <a:ext cx="1" cy="3018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E29438-68AB-84FC-ED02-ACEA4BD0CF56}"/>
              </a:ext>
            </a:extLst>
          </p:cNvPr>
          <p:cNvSpPr txBox="1"/>
          <p:nvPr/>
        </p:nvSpPr>
        <p:spPr>
          <a:xfrm>
            <a:off x="7543800" y="37338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7CBA1F77-A7D1-CAE9-D4CE-9A053868AB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5413177"/>
            <a:ext cx="0" cy="2256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502EF9-F43C-44DB-234A-CCD0A96F3BA8}"/>
              </a:ext>
            </a:extLst>
          </p:cNvPr>
          <p:cNvSpPr txBox="1"/>
          <p:nvPr/>
        </p:nvSpPr>
        <p:spPr>
          <a:xfrm>
            <a:off x="79248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0F921E4-B65E-DF4E-3969-69230FBBAB12}"/>
              </a:ext>
            </a:extLst>
          </p:cNvPr>
          <p:cNvSpPr txBox="1"/>
          <p:nvPr/>
        </p:nvSpPr>
        <p:spPr>
          <a:xfrm>
            <a:off x="76200" y="2133600"/>
            <a:ext cx="40020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Move-related variables/regs: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x: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rdi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y: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rsi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a: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{x}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{a,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rax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rax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rax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C8A086BC-D262-5098-1036-73CDCD85AE3C}"/>
              </a:ext>
            </a:extLst>
          </p:cNvPr>
          <p:cNvSpPr/>
          <p:nvPr/>
        </p:nvSpPr>
        <p:spPr>
          <a:xfrm>
            <a:off x="1712912" y="251460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rdi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57A8DD65-3398-C499-40D4-6E6F5585B12D}"/>
              </a:ext>
            </a:extLst>
          </p:cNvPr>
          <p:cNvSpPr/>
          <p:nvPr/>
        </p:nvSpPr>
        <p:spPr>
          <a:xfrm>
            <a:off x="1712912" y="27912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rsi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4D6C92B6-9435-A124-BBEA-F0D79B085105}"/>
              </a:ext>
            </a:extLst>
          </p:cNvPr>
          <p:cNvSpPr/>
          <p:nvPr/>
        </p:nvSpPr>
        <p:spPr>
          <a:xfrm>
            <a:off x="1712912" y="30960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rdi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D23C3D88-EA99-D3CC-2411-D4198EF1E903}"/>
              </a:ext>
            </a:extLst>
          </p:cNvPr>
          <p:cNvSpPr/>
          <p:nvPr/>
        </p:nvSpPr>
        <p:spPr>
          <a:xfrm>
            <a:off x="1712912" y="34008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rdi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301ABDCF-22A5-04F6-BD33-DEC469A4C619}"/>
              </a:ext>
            </a:extLst>
          </p:cNvPr>
          <p:cNvSpPr/>
          <p:nvPr/>
        </p:nvSpPr>
        <p:spPr>
          <a:xfrm>
            <a:off x="1712912" y="37056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rax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2E3AB82C-B694-268D-2389-579B5AF62846}"/>
              </a:ext>
            </a:extLst>
          </p:cNvPr>
          <p:cNvSpPr/>
          <p:nvPr/>
        </p:nvSpPr>
        <p:spPr>
          <a:xfrm>
            <a:off x="1712912" y="403860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rax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2" name="Line 36">
            <a:extLst>
              <a:ext uri="{FF2B5EF4-FFF2-40B4-BE49-F238E27FC236}">
                <a16:creationId xmlns:a16="http://schemas.microsoft.com/office/drawing/2014/main" id="{73953FBD-D73C-2735-BC64-6545C75611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8738" y="11430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Line 36">
            <a:extLst>
              <a:ext uri="{FF2B5EF4-FFF2-40B4-BE49-F238E27FC236}">
                <a16:creationId xmlns:a16="http://schemas.microsoft.com/office/drawing/2014/main" id="{3313AEAC-8AF5-F351-9B6C-8DAA17584D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14478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Line 36">
            <a:extLst>
              <a:ext uri="{FF2B5EF4-FFF2-40B4-BE49-F238E27FC236}">
                <a16:creationId xmlns:a16="http://schemas.microsoft.com/office/drawing/2014/main" id="{58D48F80-0C17-FC68-313A-CEEBF13729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84938" y="20574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" name="Line 36">
            <a:extLst>
              <a:ext uri="{FF2B5EF4-FFF2-40B4-BE49-F238E27FC236}">
                <a16:creationId xmlns:a16="http://schemas.microsoft.com/office/drawing/2014/main" id="{2D6F3952-3B1E-F1C4-D4D9-AAD681CA0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138" y="28956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Line 36">
            <a:extLst>
              <a:ext uri="{FF2B5EF4-FFF2-40B4-BE49-F238E27FC236}">
                <a16:creationId xmlns:a16="http://schemas.microsoft.com/office/drawing/2014/main" id="{FFC538D7-CE41-14F2-FD26-CF9871297A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61138" y="41148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Line 36">
            <a:extLst>
              <a:ext uri="{FF2B5EF4-FFF2-40B4-BE49-F238E27FC236}">
                <a16:creationId xmlns:a16="http://schemas.microsoft.com/office/drawing/2014/main" id="{D7913EE2-D7C7-C792-F416-34EB18C75D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13538" y="54102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CE23918-E90F-5000-06F7-D4B4918F01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37338" y="35052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Line 36">
            <a:extLst>
              <a:ext uri="{FF2B5EF4-FFF2-40B4-BE49-F238E27FC236}">
                <a16:creationId xmlns:a16="http://schemas.microsoft.com/office/drawing/2014/main" id="{46339844-BB37-68ED-6075-96DC937F43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44196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80DE611A-AFC3-8810-FD0B-A2884DC6E2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9738" y="56388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32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B2721B76-7A4B-6046-A9F8-5F60CC01F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</a:p>
        </p:txBody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891CF2DE-0742-CA40-9C95-EBE2F2785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Linear scan register allocation is a relatively simple, lightweight, and fast allocation algorithm</a:t>
            </a:r>
          </a:p>
          <a:p>
            <a:r>
              <a:rPr lang="en-US" altLang="zh-CN" dirty="0"/>
              <a:t>Many potential improvements and variants</a:t>
            </a:r>
            <a:endParaRPr lang="en-US" altLang="zh-CN" i="1" dirty="0"/>
          </a:p>
          <a:p>
            <a:pPr lvl="1"/>
            <a:r>
              <a:rPr lang="en-US" altLang="zh-CN" dirty="0"/>
              <a:t>Widely used in production compilers due to its engineering advantages</a:t>
            </a:r>
          </a:p>
        </p:txBody>
      </p:sp>
    </p:spTree>
    <p:extLst>
      <p:ext uri="{BB962C8B-B14F-4D97-AF65-F5344CB8AC3E}">
        <p14:creationId xmlns:p14="http://schemas.microsoft.com/office/powerpoint/2010/main" val="238955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>
            <a:extLst>
              <a:ext uri="{FF2B5EF4-FFF2-40B4-BE49-F238E27FC236}">
                <a16:creationId xmlns:a16="http://schemas.microsoft.com/office/drawing/2014/main" id="{148D3407-D45D-6847-AC0A-7355B4E4E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</a:t>
            </a:r>
            <a:br>
              <a:rPr lang="en-US" altLang="zh-CN"/>
            </a:br>
            <a:r>
              <a:rPr lang="en-US" altLang="zh-CN"/>
              <a:t>Allocation</a:t>
            </a:r>
          </a:p>
        </p:txBody>
      </p:sp>
      <p:sp>
        <p:nvSpPr>
          <p:cNvPr id="513028" name="Rectangle 4">
            <a:extLst>
              <a:ext uri="{FF2B5EF4-FFF2-40B4-BE49-F238E27FC236}">
                <a16:creationId xmlns:a16="http://schemas.microsoft.com/office/drawing/2014/main" id="{270D1820-36C6-BB4A-B622-1D755982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76200"/>
            <a:ext cx="346551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code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rewriting: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movl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addl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3029" name="Rectangle 5">
            <a:extLst>
              <a:ext uri="{FF2B5EF4-FFF2-40B4-BE49-F238E27FC236}">
                <a16:creationId xmlns:a16="http://schemas.microsoft.com/office/drawing/2014/main" id="{81A276F9-B1CE-B94E-8E93-9895BA95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358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Suppose that the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register allocator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determines that (we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will discuss how to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do this a little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later):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=&gt;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rdi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=&gt;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rsi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(this data structure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is called a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temp map</a:t>
            </a:r>
            <a:r>
              <a:rPr lang="en-US" altLang="zh-CN" sz="2000" b="1" dirty="0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>
            <a:extLst>
              <a:ext uri="{FF2B5EF4-FFF2-40B4-BE49-F238E27FC236}">
                <a16:creationId xmlns:a16="http://schemas.microsoft.com/office/drawing/2014/main" id="{2E3D9047-A9E4-674C-BC2A-BBEAB370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Peep-hole</a:t>
            </a:r>
            <a:br>
              <a:rPr lang="en-US" altLang="zh-CN"/>
            </a:br>
            <a:r>
              <a:rPr lang="en-US" altLang="zh-CN"/>
              <a:t>Optimization</a:t>
            </a:r>
          </a:p>
        </p:txBody>
      </p:sp>
      <p:sp>
        <p:nvSpPr>
          <p:cNvPr id="515076" name="Rectangle 4">
            <a:extLst>
              <a:ext uri="{FF2B5EF4-FFF2-40B4-BE49-F238E27FC236}">
                <a16:creationId xmlns:a16="http://schemas.microsoft.com/office/drawing/2014/main" id="{97B2B58D-9F55-F54D-9A2E-ADFC7951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76200"/>
            <a:ext cx="346551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code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removal: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a,b,c,d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movl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addl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5077" name="Line 5">
            <a:extLst>
              <a:ext uri="{FF2B5EF4-FFF2-40B4-BE49-F238E27FC236}">
                <a16:creationId xmlns:a16="http://schemas.microsoft.com/office/drawing/2014/main" id="{2B02A509-8868-074A-8325-CCCA1BC80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4478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78" name="Line 6">
            <a:extLst>
              <a:ext uri="{FF2B5EF4-FFF2-40B4-BE49-F238E27FC236}">
                <a16:creationId xmlns:a16="http://schemas.microsoft.com/office/drawing/2014/main" id="{EC714DF7-9DEC-ED4A-8D58-31478FD79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9718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79" name="Line 7">
            <a:extLst>
              <a:ext uri="{FF2B5EF4-FFF2-40B4-BE49-F238E27FC236}">
                <a16:creationId xmlns:a16="http://schemas.microsoft.com/office/drawing/2014/main" id="{B8B4F2C5-DA74-744B-BE6B-79445153F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5052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80" name="Line 8">
            <a:extLst>
              <a:ext uri="{FF2B5EF4-FFF2-40B4-BE49-F238E27FC236}">
                <a16:creationId xmlns:a16="http://schemas.microsoft.com/office/drawing/2014/main" id="{736C6AC4-9E7B-094B-ACC9-0FC43252C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7526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83" name="Text Box 11">
            <a:extLst>
              <a:ext uri="{FF2B5EF4-FFF2-40B4-BE49-F238E27FC236}">
                <a16:creationId xmlns:a16="http://schemas.microsoft.com/office/drawing/2014/main" id="{1C97525F-18AA-7B48-AF19-979E86E40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33600"/>
            <a:ext cx="3657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Peep-hole optimizations try to improve the code by examining the code </a:t>
            </a:r>
            <a:r>
              <a:rPr lang="en-US" altLang="zh-CN" sz="2400" dirty="0" err="1"/>
              <a:t>w.r.t.</a:t>
            </a:r>
            <a:r>
              <a:rPr lang="en-US" altLang="zh-CN" sz="2400" dirty="0"/>
              <a:t> a sliding window. It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i</a:t>
            </a:r>
            <a:r>
              <a:rPr lang="en-US" altLang="zh-CN" sz="2400" dirty="0"/>
              <a:t>s of a local manner.</a:t>
            </a:r>
          </a:p>
        </p:txBody>
      </p:sp>
      <p:sp>
        <p:nvSpPr>
          <p:cNvPr id="515084" name="Text Box 12">
            <a:extLst>
              <a:ext uri="{FF2B5EF4-FFF2-40B4-BE49-F238E27FC236}">
                <a16:creationId xmlns:a16="http://schemas.microsoft.com/office/drawing/2014/main" id="{F5F5BBB2-8EDA-9B43-888C-8A2588520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3657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For example, we can use a code window of width 1, to eliminate the obvious redundancy of the form:</a:t>
            </a:r>
          </a:p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chemeClr val="folHlink"/>
                </a:solidFill>
              </a:rPr>
              <a:t>movq</a:t>
            </a:r>
            <a:r>
              <a:rPr lang="en-US" altLang="zh-CN" sz="2400" dirty="0">
                <a:solidFill>
                  <a:schemeClr val="folHlink"/>
                </a:solidFill>
              </a:rPr>
              <a:t> r, r</a:t>
            </a:r>
          </a:p>
        </p:txBody>
      </p:sp>
      <p:sp>
        <p:nvSpPr>
          <p:cNvPr id="515085" name="Line 13">
            <a:extLst>
              <a:ext uri="{FF2B5EF4-FFF2-40B4-BE49-F238E27FC236}">
                <a16:creationId xmlns:a16="http://schemas.microsoft.com/office/drawing/2014/main" id="{DA36A30C-30A4-9247-8060-E75BAF237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1910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86" name="Line 14">
            <a:extLst>
              <a:ext uri="{FF2B5EF4-FFF2-40B4-BE49-F238E27FC236}">
                <a16:creationId xmlns:a16="http://schemas.microsoft.com/office/drawing/2014/main" id="{FCA80EAF-024D-E746-9EC4-568CC6AF3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958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87" name="Line 15">
            <a:extLst>
              <a:ext uri="{FF2B5EF4-FFF2-40B4-BE49-F238E27FC236}">
                <a16:creationId xmlns:a16="http://schemas.microsoft.com/office/drawing/2014/main" id="{50E69317-CE25-7B49-BDB2-55FAD6D68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102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ine 15">
            <a:extLst>
              <a:ext uri="{FF2B5EF4-FFF2-40B4-BE49-F238E27FC236}">
                <a16:creationId xmlns:a16="http://schemas.microsoft.com/office/drawing/2014/main" id="{F54EA373-2C7F-3983-7DEE-5B33BBFFA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7150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283B9F42-3EA9-AE42-A78F-AA16D9108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4CA03387-A76E-9F4D-B50A-9C5A113D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17712"/>
            <a:ext cx="3810000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Optimized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function: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addl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6100" name="Rectangle 4">
            <a:extLst>
              <a:ext uri="{FF2B5EF4-FFF2-40B4-BE49-F238E27FC236}">
                <a16:creationId xmlns:a16="http://schemas.microsoft.com/office/drawing/2014/main" id="{CB3493D8-C384-E542-9DF3-D5F8BF656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3962400" cy="4114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 = x +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b = a + 4;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 = b * 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 = c / 8;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283B9F42-3EA9-AE42-A78F-AA16D9108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Prologue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Epilogue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4CA03387-A76E-9F4D-B50A-9C5A113D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799" y="2017712"/>
            <a:ext cx="4067175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Add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pro-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and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epilogue: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(do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we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really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need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this?)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pushq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rbp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rbp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addl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leave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6100" name="Rectangle 4">
            <a:extLst>
              <a:ext uri="{FF2B5EF4-FFF2-40B4-BE49-F238E27FC236}">
                <a16:creationId xmlns:a16="http://schemas.microsoft.com/office/drawing/2014/main" id="{CB3493D8-C384-E542-9DF3-D5F8BF656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3962400" cy="4114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 = x +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b = a + 4;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 = b * 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 = c / 8;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148832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19361</TotalTime>
  <Words>5002</Words>
  <Application>Microsoft Macintosh PowerPoint</Application>
  <PresentationFormat>全屏显示(4:3)</PresentationFormat>
  <Paragraphs>1026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9" baseType="lpstr">
      <vt:lpstr>Arial</vt:lpstr>
      <vt:lpstr>Courier New</vt:lpstr>
      <vt:lpstr>Tahoma</vt:lpstr>
      <vt:lpstr>Verdana</vt:lpstr>
      <vt:lpstr>Wingdings</vt:lpstr>
      <vt:lpstr>Blends</vt:lpstr>
      <vt:lpstr>Register Allocation:  Linear Scan</vt:lpstr>
      <vt:lpstr>Middle and Back End</vt:lpstr>
      <vt:lpstr>Back-end Structure</vt:lpstr>
      <vt:lpstr>Instruction Selection</vt:lpstr>
      <vt:lpstr>Register allocation</vt:lpstr>
      <vt:lpstr>Register Allocation</vt:lpstr>
      <vt:lpstr>Peep-hole Optimization</vt:lpstr>
      <vt:lpstr>Assembly</vt:lpstr>
      <vt:lpstr>Prologue and Epilogue</vt:lpstr>
      <vt:lpstr>Final Assembly</vt:lpstr>
      <vt:lpstr>Register Allocation</vt:lpstr>
      <vt:lpstr>Liveness Analysis</vt:lpstr>
      <vt:lpstr>Linear Scan Register Allocation</vt:lpstr>
      <vt:lpstr> </vt:lpstr>
      <vt:lpstr>Motivation: Live Intervals</vt:lpstr>
      <vt:lpstr>Or More Precisely</vt:lpstr>
      <vt:lpstr>Linear Scan</vt:lpstr>
      <vt:lpstr>Linear Scan</vt:lpstr>
      <vt:lpstr>Linear Scan</vt:lpstr>
      <vt:lpstr>Linear Scan</vt:lpstr>
      <vt:lpstr>Linear Scan</vt:lpstr>
      <vt:lpstr>Linear Scan</vt:lpstr>
      <vt:lpstr>Linear Scan</vt:lpstr>
      <vt:lpstr>Linear Scan</vt:lpstr>
      <vt:lpstr>Linear Scan</vt:lpstr>
      <vt:lpstr>Linear Scan</vt:lpstr>
      <vt:lpstr>Linear Scan Algorithm</vt:lpstr>
      <vt:lpstr>Practical Issues</vt:lpstr>
      <vt:lpstr> </vt:lpstr>
      <vt:lpstr>Linearization</vt:lpstr>
      <vt:lpstr>Example #1</vt:lpstr>
      <vt:lpstr>Example #1</vt:lpstr>
      <vt:lpstr>Example #1</vt:lpstr>
      <vt:lpstr>Example #2: Loops</vt:lpstr>
      <vt:lpstr>Example #2: Loops</vt:lpstr>
      <vt:lpstr>Example #2: Loops</vt:lpstr>
      <vt:lpstr>Quasi Topo-sort Algorithm</vt:lpstr>
      <vt:lpstr> </vt:lpstr>
      <vt:lpstr>Physical registers </vt:lpstr>
      <vt:lpstr>Example</vt:lpstr>
      <vt:lpstr> </vt:lpstr>
      <vt:lpstr>Spilling</vt:lpstr>
      <vt:lpstr>Lightweight Spilling</vt:lpstr>
      <vt:lpstr>Lightweight Spilling</vt:lpstr>
      <vt:lpstr>Lightweight Spilling</vt:lpstr>
      <vt:lpstr>Code Rewriting</vt:lpstr>
      <vt:lpstr> </vt:lpstr>
      <vt:lpstr>Coalescing</vt:lpstr>
      <vt:lpstr>#1: First Match Analysis</vt:lpstr>
      <vt:lpstr>Example</vt:lpstr>
      <vt:lpstr>#2: Move-variable Analysis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Allocation</dc:title>
  <dc:creator>Baojian Hua</dc:creator>
  <cp:lastModifiedBy>bj.hua@outlook.com</cp:lastModifiedBy>
  <cp:revision>8388</cp:revision>
  <cp:lastPrinted>1601-01-01T00:00:00Z</cp:lastPrinted>
  <dcterms:created xsi:type="dcterms:W3CDTF">1601-01-01T00:00:00Z</dcterms:created>
  <dcterms:modified xsi:type="dcterms:W3CDTF">2024-06-14T15:09:00Z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