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fonts/font1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6"/>
  </p:notesMasterIdLst>
  <p:handoutMasterIdLst>
    <p:handoutMasterId r:id="rId67"/>
  </p:handoutMasterIdLst>
  <p:sldIdLst>
    <p:sldId id="256" r:id="rId3"/>
    <p:sldId id="292" r:id="rId4"/>
    <p:sldId id="479" r:id="rId5"/>
    <p:sldId id="483" r:id="rId7"/>
    <p:sldId id="484" r:id="rId8"/>
    <p:sldId id="485" r:id="rId9"/>
    <p:sldId id="486" r:id="rId10"/>
    <p:sldId id="487" r:id="rId11"/>
    <p:sldId id="488" r:id="rId12"/>
    <p:sldId id="489" r:id="rId13"/>
    <p:sldId id="490" r:id="rId14"/>
    <p:sldId id="491" r:id="rId15"/>
    <p:sldId id="492" r:id="rId16"/>
    <p:sldId id="493" r:id="rId17"/>
    <p:sldId id="494" r:id="rId18"/>
    <p:sldId id="495" r:id="rId19"/>
    <p:sldId id="496" r:id="rId20"/>
    <p:sldId id="497" r:id="rId21"/>
    <p:sldId id="498" r:id="rId22"/>
    <p:sldId id="499" r:id="rId23"/>
    <p:sldId id="480" r:id="rId24"/>
    <p:sldId id="500" r:id="rId25"/>
    <p:sldId id="281" r:id="rId26"/>
    <p:sldId id="359" r:id="rId27"/>
    <p:sldId id="362" r:id="rId28"/>
    <p:sldId id="361" r:id="rId29"/>
    <p:sldId id="501" r:id="rId30"/>
    <p:sldId id="363" r:id="rId31"/>
    <p:sldId id="374" r:id="rId32"/>
    <p:sldId id="366" r:id="rId33"/>
    <p:sldId id="409" r:id="rId34"/>
    <p:sldId id="410" r:id="rId35"/>
    <p:sldId id="408" r:id="rId36"/>
    <p:sldId id="367" r:id="rId37"/>
    <p:sldId id="428" r:id="rId38"/>
    <p:sldId id="502" r:id="rId39"/>
    <p:sldId id="375" r:id="rId40"/>
    <p:sldId id="503" r:id="rId41"/>
    <p:sldId id="481" r:id="rId42"/>
    <p:sldId id="504" r:id="rId43"/>
    <p:sldId id="505" r:id="rId44"/>
    <p:sldId id="506" r:id="rId45"/>
    <p:sldId id="507" r:id="rId46"/>
    <p:sldId id="368" r:id="rId47"/>
    <p:sldId id="429" r:id="rId48"/>
    <p:sldId id="430" r:id="rId49"/>
    <p:sldId id="431" r:id="rId50"/>
    <p:sldId id="432" r:id="rId51"/>
    <p:sldId id="433" r:id="rId52"/>
    <p:sldId id="401" r:id="rId53"/>
    <p:sldId id="434" r:id="rId54"/>
    <p:sldId id="372" r:id="rId55"/>
    <p:sldId id="398" r:id="rId56"/>
    <p:sldId id="482" r:id="rId57"/>
    <p:sldId id="508" r:id="rId58"/>
    <p:sldId id="509" r:id="rId59"/>
    <p:sldId id="510" r:id="rId60"/>
    <p:sldId id="376" r:id="rId61"/>
    <p:sldId id="377" r:id="rId62"/>
    <p:sldId id="405" r:id="rId63"/>
    <p:sldId id="406" r:id="rId64"/>
    <p:sldId id="396" r:id="rId65"/>
    <p:sldId id="326" r:id="rId66"/>
  </p:sldIdLst>
  <p:sldSz cx="12192000" cy="6858000"/>
  <p:notesSz cx="9144000" cy="6858000"/>
  <p:embeddedFontLst>
    <p:embeddedFont>
      <p:font typeface="JetBrains Mono Regular" panose="02000009000000000000" charset="0"/>
      <p:regular r:id="rId72"/>
    </p:embeddedFont>
  </p:embeddedFontLst>
  <p:custDataLst>
    <p:tags r:id="rId7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TC" initials="U" lastIdx="1" clrIdx="0"/>
  <p:cmAuthor id="2" name="ASUS" initials="A" lastIdx="1" clrIdx="1"/>
  <p:cmAuthor id="3" name="hao" initials="h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BA8B3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361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3" Type="http://schemas.openxmlformats.org/officeDocument/2006/relationships/tags" Target="tags/tag70.xml"/><Relationship Id="rId72" Type="http://schemas.openxmlformats.org/officeDocument/2006/relationships/font" Target="fonts/font1.fntdata"/><Relationship Id="rId71" Type="http://schemas.openxmlformats.org/officeDocument/2006/relationships/commentAuthors" Target="commentAuthors.xml"/><Relationship Id="rId70" Type="http://schemas.openxmlformats.org/officeDocument/2006/relationships/tableStyles" Target="tableStyles.xml"/><Relationship Id="rId7" Type="http://schemas.openxmlformats.org/officeDocument/2006/relationships/slide" Target="slides/slide4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3-06-11T13:34:03.667" idx="1">
    <p:pos x="10" y="10"/>
    <p:text/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6-12T17:21:40.918" idx="1">
    <p:pos x="10" y="10"/>
    <p:text/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6-12T17:21:40.918" idx="1">
    <p:pos x="10" y="10"/>
    <p:text/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6-12T17:21:40.918" idx="1">
    <p:pos x="10" y="10"/>
    <p:text/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06-12T17:21:40.918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对应面向对象编程的各个特点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对应面向对象编程的各个特点</a:t>
            </a:r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变体，为</a:t>
            </a:r>
            <a:r>
              <a:rPr lang="en-US" altLang="zh-CN" dirty="0">
                <a:sym typeface="+mn-ea"/>
              </a:rPr>
              <a:t>nil</a:t>
            </a:r>
            <a:r>
              <a:rPr lang="zh-CN" altLang="en-US" dirty="0">
                <a:sym typeface="+mn-ea"/>
              </a:rPr>
              <a:t>时表示列表为空；</a:t>
            </a:r>
            <a:r>
              <a:rPr lang="en-US" altLang="zh-CN" dirty="0">
                <a:sym typeface="+mn-ea"/>
              </a:rPr>
              <a:t>cons</a:t>
            </a:r>
            <a:r>
              <a:rPr lang="zh-CN" altLang="en-US" dirty="0">
                <a:sym typeface="+mn-ea"/>
              </a:rPr>
              <a:t>包含当前元素的值和列表的剩余部分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变体，为</a:t>
            </a:r>
            <a:r>
              <a:rPr lang="en-US" altLang="zh-CN" dirty="0">
                <a:sym typeface="+mn-ea"/>
              </a:rPr>
              <a:t>nil</a:t>
            </a:r>
            <a:r>
              <a:rPr lang="zh-CN" altLang="en-US" dirty="0">
                <a:sym typeface="+mn-ea"/>
              </a:rPr>
              <a:t>时表示列表为空；</a:t>
            </a:r>
            <a:r>
              <a:rPr lang="en-US" altLang="zh-CN" dirty="0">
                <a:sym typeface="+mn-ea"/>
              </a:rPr>
              <a:t>cons</a:t>
            </a:r>
            <a:r>
              <a:rPr lang="zh-CN" altLang="en-US" dirty="0">
                <a:sym typeface="+mn-ea"/>
              </a:rPr>
              <a:t>包含当前元素的值和列表的剩余部分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变体，为</a:t>
            </a:r>
            <a:r>
              <a:rPr lang="en-US" altLang="zh-CN" dirty="0">
                <a:sym typeface="+mn-ea"/>
              </a:rPr>
              <a:t>nil</a:t>
            </a:r>
            <a:r>
              <a:rPr lang="zh-CN" altLang="en-US" dirty="0">
                <a:sym typeface="+mn-ea"/>
              </a:rPr>
              <a:t>时表示列表为空；</a:t>
            </a:r>
            <a:r>
              <a:rPr lang="en-US" altLang="zh-CN" dirty="0">
                <a:sym typeface="+mn-ea"/>
              </a:rPr>
              <a:t>cons</a:t>
            </a:r>
            <a:r>
              <a:rPr lang="zh-CN" altLang="en-US" dirty="0">
                <a:sym typeface="+mn-ea"/>
              </a:rPr>
              <a:t>包含当前元素的值和列表的剩余部分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变体，为</a:t>
            </a:r>
            <a:r>
              <a:rPr lang="en-US" altLang="zh-CN" dirty="0">
                <a:sym typeface="+mn-ea"/>
              </a:rPr>
              <a:t>nil</a:t>
            </a:r>
            <a:r>
              <a:rPr lang="zh-CN" altLang="en-US" dirty="0">
                <a:sym typeface="+mn-ea"/>
              </a:rPr>
              <a:t>时表示列表为空；</a:t>
            </a:r>
            <a:r>
              <a:rPr lang="en-US" altLang="zh-CN" dirty="0">
                <a:sym typeface="+mn-ea"/>
              </a:rPr>
              <a:t>cons</a:t>
            </a:r>
            <a:r>
              <a:rPr lang="zh-CN" altLang="en-US" dirty="0">
                <a:sym typeface="+mn-ea"/>
              </a:rPr>
              <a:t>包含当前元素的值和列表的剩余部分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.xml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6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67.xml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comments" Target="../comments/comment2.xml"/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comments" Target="../comments/comment3.xml"/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7.png"/><Relationship Id="rId3" Type="http://schemas.openxmlformats.org/officeDocument/2006/relationships/tags" Target="../tags/tag69.xml"/><Relationship Id="rId2" Type="http://schemas.openxmlformats.org/officeDocument/2006/relationships/image" Target="../media/image36.png"/><Relationship Id="rId1" Type="http://schemas.openxmlformats.org/officeDocument/2006/relationships/tags" Target="../tags/tag6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6260" y="1798320"/>
            <a:ext cx="9799200" cy="2570400"/>
          </a:xfrm>
        </p:spPr>
        <p:txBody>
          <a:bodyPr>
            <a:normAutofit fontScale="90000"/>
          </a:bodyPr>
          <a:p>
            <a:r>
              <a:rPr lang="en-US" altLang="zh-CN"/>
              <a:t>Principles of Programming Languages</a:t>
            </a:r>
            <a:br>
              <a:rPr lang="en-US" altLang="zh-CN"/>
            </a:br>
            <a:br>
              <a:rPr lang="en-US" altLang="zh-CN" sz="2000"/>
            </a:br>
            <a:r>
              <a:rPr lang="en-US" altLang="zh-CN" sz="2000"/>
              <a:t>Spring 2023</a:t>
            </a:r>
            <a:endParaRPr lang="en-US" altLang="zh-CN" sz="2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6340" y="4444365"/>
            <a:ext cx="9799320" cy="635000"/>
          </a:xfrm>
        </p:spPr>
        <p:txBody>
          <a:bodyPr/>
          <a:p>
            <a:r>
              <a:rPr lang="en-GB" altLang="zh-CN" b="1" dirty="0">
                <a:sym typeface="+mn-ea"/>
              </a:rPr>
              <a:t>Review</a:t>
            </a:r>
            <a:r>
              <a:rPr lang="en-US" altLang="zh-CN" b="1" dirty="0">
                <a:sym typeface="+mn-ea"/>
              </a:rPr>
              <a:t> Lecture</a:t>
            </a:r>
            <a:r>
              <a:rPr lang="zh-CN" altLang="en-US" b="1" dirty="0">
                <a:sym typeface="+mn-ea"/>
              </a:rPr>
              <a:t> </a:t>
            </a:r>
            <a:r>
              <a:rPr lang="en-US" altLang="zh-CN" b="1" dirty="0">
                <a:sym typeface="+mn-ea"/>
              </a:rPr>
              <a:t>03</a:t>
            </a:r>
            <a:endParaRPr lang="zh-CN" altLang="en-US" b="1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演算：多参数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432244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演算没有对多参数提供内在支持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采用以函数为其结果的高阶函数达到相同效果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currying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：将多参数函数转化为单参数函数的嵌套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例如：</a:t>
            </a:r>
            <a:r>
              <a:rPr lang="en-US" altLang="zh-CN" sz="1775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(λx.λy.x y) a b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等价于</a:t>
            </a:r>
            <a:r>
              <a:rPr lang="en-US" altLang="zh-CN" sz="1775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(λx.(λy.</a:t>
            </a:r>
            <a:r>
              <a:rPr lang="en-US" altLang="zh-CN" sz="1775" u="sng" dirty="0">
                <a:sym typeface="+mn-ea"/>
              </a:rPr>
              <a:t>x y</a:t>
            </a:r>
            <a:r>
              <a:rPr lang="en-US" altLang="zh-CN" sz="1775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 b) a</a:t>
            </a:r>
            <a:endParaRPr lang="en-US" altLang="zh-CN" sz="1775" u="sng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先用a代换x得到一个新的函数，再把b代换y新得到的函数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最终实现的效果与同时把多个参数进行代换得到的结果是等价的。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演算：括号的省略表示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203960"/>
            <a:ext cx="11962765" cy="4245610"/>
          </a:xfrm>
        </p:spPr>
        <p:txBody>
          <a:bodyPr>
            <a:normAutofit lnSpcReduction="20000"/>
          </a:bodyPr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为了省略括号，写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项时采用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左结合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和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右扩展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两个约定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应用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要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左结合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，即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 t u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等价于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(s t) u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抽象体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要尽可能地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右扩展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，即</a:t>
            </a:r>
            <a:r>
              <a:rPr lang="en-US" altLang="zh-CN" sz="2000" dirty="0">
                <a:sym typeface="+mn-ea"/>
              </a:rPr>
              <a:t>λx.λy. t </a:t>
            </a:r>
            <a:r>
              <a:rPr lang="zh-CN" altLang="en-US" sz="2000" dirty="0">
                <a:sym typeface="+mn-ea"/>
              </a:rPr>
              <a:t>等价于</a:t>
            </a:r>
            <a:r>
              <a:rPr lang="en-US" altLang="zh-CN" sz="2000" dirty="0">
                <a:sym typeface="+mn-ea"/>
              </a:rPr>
              <a:t>λx.(λy. t)</a:t>
            </a:r>
            <a:endParaRPr lang="en-US" altLang="zh-CN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例：</a:t>
            </a:r>
            <a:r>
              <a:rPr lang="en-US" altLang="zh-CN" sz="2000" dirty="0">
                <a:sym typeface="+mn-ea"/>
              </a:rPr>
              <a:t>λx.λy.x y x </a:t>
            </a:r>
            <a:r>
              <a:rPr lang="zh-CN" altLang="en-US" sz="2000" dirty="0">
                <a:sym typeface="+mn-ea"/>
              </a:rPr>
              <a:t>等价于</a:t>
            </a:r>
            <a:r>
              <a:rPr lang="en-US" altLang="zh-CN" sz="2000" dirty="0">
                <a:sym typeface="+mn-ea"/>
              </a:rPr>
              <a:t>λx.(λy.((x y) x))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演算：括号的省略表示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229870" y="1076325"/>
            <a:ext cx="11962765" cy="6403975"/>
          </a:xfrm>
        </p:spPr>
        <p:txBody>
          <a:bodyPr>
            <a:normAutofit lnSpcReduction="20000"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括号的出现主要用于解决可能的歧义性。一些省略表示的约定如下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抽象</a:t>
            </a:r>
            <a:r>
              <a:rPr lang="en-US" sz="2000" dirty="0">
                <a:sym typeface="+mn-ea"/>
              </a:rPr>
              <a:t>(λx,t)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中最外层的括号一般情况下可省略，如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y (λx.x)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可表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示为y </a:t>
            </a:r>
            <a:r>
              <a:rPr lang="en-US" sz="2000" dirty="0">
                <a:sym typeface="+mn-ea"/>
              </a:rPr>
              <a:t>λx.x</a:t>
            </a:r>
            <a:endParaRPr lang="en-US" sz="2000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注：形如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(λx.x) y </a:t>
            </a:r>
            <a:r>
              <a:rPr lang="zh-CN" altLang="en-US" sz="2000" dirty="0">
                <a:sym typeface="+mn-ea"/>
              </a:rPr>
              <a:t>时不能省略</a:t>
            </a:r>
            <a:endParaRPr lang="en-US" sz="20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sz="2000" dirty="0">
                <a:sym typeface="+mn-ea"/>
              </a:rPr>
              <a:t>左结合的应用型的λ项，如 ((t1 t2) t3) t4)，括号可省略，表示为t1 t2 t3 t4</a:t>
            </a:r>
            <a:r>
              <a:rPr lang="zh-CN" altLang="en-US" sz="2000" dirty="0">
                <a:sym typeface="+mn-ea"/>
              </a:rPr>
              <a:t>（默认</a:t>
            </a:r>
            <a:r>
              <a:rPr lang="zh-CN" altLang="en-US" sz="2000" b="1" dirty="0">
                <a:sym typeface="+mn-ea"/>
              </a:rPr>
              <a:t>左结合</a:t>
            </a:r>
            <a:r>
              <a:rPr lang="zh-CN" altLang="en-US" sz="2000" dirty="0">
                <a:sym typeface="+mn-ea"/>
              </a:rPr>
              <a:t>）</a:t>
            </a:r>
            <a:endParaRPr lang="en-US" sz="20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lambda抽象λx.t中，t 最外层的括号可以省略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如 λx.(t1 t2 t3 t4) 可表示为</a:t>
            </a:r>
            <a:r>
              <a:rPr lang="en-US" sz="2000" dirty="0">
                <a:sym typeface="+mn-ea"/>
              </a:rPr>
              <a:t>λx.t1 t2 t3 t4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省略表示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		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进一步避免产生歧义的形式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λx.</a:t>
            </a:r>
            <a:r>
              <a:rPr lang="en-US" altLang="zh-CN" sz="2000" dirty="0">
                <a:sym typeface="+mn-ea"/>
              </a:rPr>
              <a:t>λy.y x a b				λx.(λy.(((y x) a) b))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	(λx.λy.y x) a b			(((λx.(λy.(y x))) a) b)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	λy.(λx.y (x x)) λx.y x x		λy.((λx.(y (x x))) (λx.((y x) x)))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	λx.λy.a b λz.z				λx.(λy.((a b) (λz.z)))</a:t>
            </a:r>
            <a:endParaRPr lang="en-US" altLang="zh-CN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u="sng" dirty="0">
                <a:sym typeface="+mn-ea"/>
              </a:rPr>
              <a:t>实际常用表示</a:t>
            </a:r>
            <a:r>
              <a:rPr lang="en-US" altLang="zh-CN" sz="2000" dirty="0">
                <a:sym typeface="+mn-ea"/>
              </a:rPr>
              <a:t>				</a:t>
            </a:r>
            <a:r>
              <a:rPr lang="zh-CN" altLang="en-US" sz="2000" u="sng" dirty="0">
                <a:sym typeface="+mn-ea"/>
              </a:rPr>
              <a:t>本列所加的括号只是为了便于大家理解省略约定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</a:t>
            </a:r>
            <a:r>
              <a:rPr lang="en-US" altLang="zh-CN" sz="4400" dirty="0"/>
              <a:t>Church</a:t>
            </a:r>
            <a:r>
              <a:rPr lang="zh-CN" altLang="en-US" sz="4400" dirty="0"/>
              <a:t>布尔式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44830" y="1139190"/>
            <a:ext cx="11176635" cy="5334635"/>
          </a:xfrm>
        </p:spPr>
        <p:txBody>
          <a:bodyPr>
            <a:normAutofit/>
          </a:bodyPr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以下是用</a:t>
            </a:r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项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表示布尔值和条件式的示例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tru = λt. λf. t;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fls = λt. λf. f;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and = λb. λc. b c fls;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pair = λf.λs.λb. b f s;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fst = λp. p tru;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snd = λp. p fls;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/>
        </p:nvSpPr>
        <p:spPr>
          <a:xfrm>
            <a:off x="6452235" y="2609215"/>
            <a:ext cx="5609590" cy="29845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例：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if tru x y 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(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x.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y.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z. x y z) (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x.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y. x) x y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 </a:t>
            </a:r>
            <a:r>
              <a:rPr lang="en-US" altLang="zh-CN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...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(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x. 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y. x) x y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marL="0" indent="0">
              <a:buNone/>
            </a:pP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</a:t>
            </a:r>
            <a:r>
              <a:rPr lang="zh-CN" altLang="en-US" sz="2400" spc="150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</a:rPr>
              <a:t> x</a:t>
            </a:r>
            <a:endParaRPr lang="zh-CN" altLang="en-US" sz="2400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</a:t>
            </a:r>
            <a:r>
              <a:rPr lang="en-US" altLang="zh-CN" sz="4400" dirty="0"/>
              <a:t>Church</a:t>
            </a:r>
            <a:r>
              <a:rPr lang="zh-CN" altLang="en-US" sz="4400" dirty="0"/>
              <a:t>数值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626735"/>
          </a:xfrm>
        </p:spPr>
        <p:txBody>
          <a:bodyPr>
            <a:normAutofit/>
          </a:bodyPr>
          <a:p>
            <a:pPr marL="0" lv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用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项表示数值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= λs. λz. z;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1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= λs. λz. s z;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2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= λs. λz. s (s z);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每个数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用一个组合式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表示，此组合式有两个参数，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z(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分别表示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后继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零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”)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次把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应用到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z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建议大家多动手推导理解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scc = λn. λs. λz. s (n s z);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plus = λm. λn. λs. λz. m s (n s z);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……</a:t>
            </a: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这里的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、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n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都是形如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cn</a:t>
            </a:r>
            <a:r>
              <a:rPr lang="zh-CN" altLang="en-US" sz="1775" dirty="0">
                <a:sym typeface="+mn-ea"/>
              </a:rPr>
              <a:t>的形式</a:t>
            </a: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5868670" y="3681095"/>
            <a:ext cx="6231255" cy="3176905"/>
          </a:xfrm>
          <a:prstGeom prst="rect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olid"/>
          </a:ln>
        </p:spPr>
        <p:txBody>
          <a:bodyPr vert="horz" lIns="90000" tIns="46800" rIns="90000" bIns="46800" rtlCol="0">
            <a:normAutofit fontScale="9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例：（课本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P64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）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scc 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c1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= 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λn. λs. λz. s (n s z)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 c1</a:t>
            </a: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        </a:t>
            </a:r>
            <a:r>
              <a:rPr lang="en-US" altLang="zh-CN" sz="1775" dirty="0">
                <a:sym typeface="+mn-ea"/>
              </a:rPr>
              <a:t>→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</a:t>
            </a:r>
            <a:r>
              <a:rPr lang="en-US" altLang="zh-CN" sz="1775" dirty="0">
                <a:sym typeface="+mn-ea"/>
              </a:rPr>
              <a:t>(</a:t>
            </a:r>
            <a:r>
              <a:rPr lang="zh-CN" altLang="en-US" sz="1775" dirty="0">
                <a:sym typeface="+mn-ea"/>
              </a:rPr>
              <a:t>λs. λz. s (</a:t>
            </a:r>
            <a:r>
              <a:rPr lang="en-US" altLang="zh-CN" sz="1775" dirty="0">
                <a:sym typeface="+mn-ea"/>
              </a:rPr>
              <a:t>c1</a:t>
            </a:r>
            <a:r>
              <a:rPr lang="zh-CN" altLang="en-US" sz="1775" dirty="0">
                <a:sym typeface="+mn-ea"/>
              </a:rPr>
              <a:t> s z)</a:t>
            </a:r>
            <a:r>
              <a:rPr lang="en-US" altLang="zh-CN" sz="1775" dirty="0">
                <a:sym typeface="+mn-ea"/>
              </a:rPr>
              <a:t>)</a:t>
            </a:r>
            <a:endParaRPr lang="en-US" altLang="zh-CN" sz="1775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1775" dirty="0">
                <a:sym typeface="+mn-ea"/>
              </a:rPr>
              <a:t>         = (</a:t>
            </a:r>
            <a:r>
              <a:rPr lang="zh-CN" altLang="en-US" sz="1775" dirty="0">
                <a:sym typeface="+mn-ea"/>
              </a:rPr>
              <a:t>λs. λz. s (</a:t>
            </a:r>
            <a:r>
              <a:rPr lang="en-US" altLang="zh-CN" sz="1775" dirty="0">
                <a:sym typeface="+mn-ea"/>
              </a:rPr>
              <a:t>(</a:t>
            </a:r>
            <a:r>
              <a:rPr lang="zh-CN" altLang="en-US" sz="1775" dirty="0">
                <a:sym typeface="+mn-ea"/>
              </a:rPr>
              <a:t>λs</a:t>
            </a:r>
            <a:r>
              <a:rPr lang="en-US" altLang="zh-CN" sz="1775" dirty="0">
                <a:sym typeface="+mn-ea"/>
              </a:rPr>
              <a:t>’</a:t>
            </a:r>
            <a:r>
              <a:rPr lang="zh-CN" altLang="en-US" sz="1775" dirty="0">
                <a:sym typeface="+mn-ea"/>
              </a:rPr>
              <a:t>. λz</a:t>
            </a:r>
            <a:r>
              <a:rPr lang="en-US" altLang="zh-CN" sz="1775" dirty="0">
                <a:sym typeface="+mn-ea"/>
              </a:rPr>
              <a:t>’</a:t>
            </a:r>
            <a:r>
              <a:rPr lang="zh-CN" altLang="en-US" sz="1775" dirty="0">
                <a:sym typeface="+mn-ea"/>
              </a:rPr>
              <a:t>. s</a:t>
            </a:r>
            <a:r>
              <a:rPr lang="en-US" altLang="zh-CN" sz="1775" dirty="0">
                <a:sym typeface="+mn-ea"/>
              </a:rPr>
              <a:t>’</a:t>
            </a:r>
            <a:r>
              <a:rPr lang="zh-CN" altLang="en-US" sz="1775" dirty="0">
                <a:sym typeface="+mn-ea"/>
              </a:rPr>
              <a:t> z</a:t>
            </a:r>
            <a:r>
              <a:rPr lang="en-US" altLang="zh-CN" sz="1775" dirty="0">
                <a:sym typeface="+mn-ea"/>
              </a:rPr>
              <a:t>’)</a:t>
            </a:r>
            <a:r>
              <a:rPr lang="zh-CN" altLang="en-US" sz="1775" dirty="0">
                <a:sym typeface="+mn-ea"/>
              </a:rPr>
              <a:t> s z)</a:t>
            </a:r>
            <a:r>
              <a:rPr lang="en-US" altLang="zh-CN" sz="1775" dirty="0">
                <a:sym typeface="+mn-ea"/>
              </a:rPr>
              <a:t>)</a:t>
            </a:r>
            <a:endParaRPr lang="en-US" altLang="zh-CN" sz="1775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1775" dirty="0">
                <a:sym typeface="+mn-ea"/>
              </a:rPr>
              <a:t>         </a:t>
            </a:r>
            <a:r>
              <a:rPr lang="en-US" altLang="zh-CN" sz="1700" strike="dbl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→* (</a:t>
            </a:r>
            <a:r>
              <a:rPr lang="zh-CN" altLang="en-US" sz="1700" strike="dbl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λn. λs. λz. s (s z)</a:t>
            </a:r>
            <a:r>
              <a:rPr lang="en-US" altLang="zh-CN" sz="1700" strike="dblStrike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sym typeface="+mn-ea"/>
              </a:rPr>
              <a:t>)</a:t>
            </a:r>
            <a:endParaRPr lang="zh-CN" altLang="en-US" sz="1775" strike="dblStrike" dirty="0">
              <a:solidFill>
                <a:schemeClr val="tx1">
                  <a:lumMod val="65000"/>
                  <a:lumOff val="35000"/>
                </a:schemeClr>
              </a:solidFill>
              <a:uFillTx/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1775" dirty="0">
                <a:sym typeface="+mn-ea"/>
              </a:rPr>
              <a:t>        </a:t>
            </a:r>
            <a:r>
              <a:rPr lang="en-US" altLang="zh-CN" sz="1700" strike="dblStrike" dirty="0">
                <a:sym typeface="+mn-ea"/>
              </a:rPr>
              <a:t> = c2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后两步不能继续，因为按值调用不允许在抽象内部进行归约</a:t>
            </a: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演算：递归</a:t>
            </a:r>
            <a:endParaRPr lang="zh-CN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78104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omega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=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(λx. x x) (λx. x x)</a:t>
            </a:r>
            <a:endParaRPr lang="en-US" altLang="zh-CN" sz="2000" dirty="0"/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不能求值到一个范式的项称为发散的</a:t>
            </a:r>
            <a:endParaRPr lang="en-US" altLang="zh-CN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    omega omega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→ 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dirty="0">
                <a:sym typeface="+mn-ea"/>
              </a:rPr>
              <a:t>λ</a:t>
            </a:r>
            <a:r>
              <a:rPr lang="en-US" altLang="zh-CN" sz="2000" dirty="0">
                <a:sym typeface="+mn-ea"/>
              </a:rPr>
              <a:t>x. x x) (</a:t>
            </a:r>
            <a:r>
              <a:rPr lang="en-US" altLang="zh-CN" sz="2000" dirty="0">
                <a:sym typeface="+mn-ea"/>
              </a:rPr>
              <a:t>λ</a:t>
            </a:r>
            <a:r>
              <a:rPr lang="en-US" altLang="zh-CN" sz="2000" dirty="0">
                <a:sym typeface="+mn-ea"/>
              </a:rPr>
              <a:t>x. x x)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→ </a:t>
            </a:r>
            <a:r>
              <a:rPr lang="en-US" altLang="zh-CN" sz="2000" dirty="0">
                <a:sym typeface="+mn-ea"/>
              </a:rPr>
              <a:t>… 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→ </a:t>
            </a:r>
            <a:r>
              <a:rPr lang="en-US" altLang="zh-CN" sz="2000" dirty="0">
                <a:sym typeface="+mn-ea"/>
              </a:rPr>
              <a:t>(</a:t>
            </a:r>
            <a:r>
              <a:rPr lang="en-US" altLang="zh-CN" sz="2000" dirty="0">
                <a:sym typeface="+mn-ea"/>
              </a:rPr>
              <a:t>λ</a:t>
            </a:r>
            <a:r>
              <a:rPr lang="en-US" altLang="zh-CN" sz="2000" dirty="0">
                <a:sym typeface="+mn-ea"/>
              </a:rPr>
              <a:t>x. x x) (</a:t>
            </a:r>
            <a:r>
              <a:rPr lang="en-US" altLang="zh-CN" sz="2000" dirty="0">
                <a:sym typeface="+mn-ea"/>
              </a:rPr>
              <a:t>λ</a:t>
            </a:r>
            <a:r>
              <a:rPr lang="en-US" altLang="zh-CN" sz="2000" dirty="0">
                <a:sym typeface="+mn-ea"/>
              </a:rPr>
              <a:t>x. x x)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>
                <a:sym typeface="+mn-ea"/>
              </a:rPr>
              <a:t>→ </a:t>
            </a:r>
            <a:r>
              <a:rPr lang="en-US" altLang="zh-CN" sz="2000" dirty="0">
                <a:sym typeface="+mn-ea"/>
              </a:rPr>
              <a:t>…</a:t>
            </a:r>
            <a:endParaRPr lang="en-US" altLang="zh-CN" sz="2000" dirty="0"/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演算：代换</a:t>
            </a:r>
            <a:endParaRPr lang="zh-CN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2900680"/>
            <a:ext cx="11155045" cy="3802380"/>
          </a:xfrm>
        </p:spPr>
        <p:txBody>
          <a:bodyPr>
            <a:normAutofit/>
          </a:bodyPr>
          <a:p>
            <a:pPr marL="457200" lvl="1" indent="0">
              <a:buFont typeface="Wingdings" panose="05000000000000000000" charset="0"/>
              <a:buNone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ym typeface="+mn-ea"/>
              </a:rPr>
              <a:t>对于[x</a:t>
            </a:r>
            <a:r>
              <a:rPr lang="en-US" altLang="zh-CN" sz="2000" dirty="0">
                <a:sym typeface="+mn-ea"/>
              </a:rPr>
              <a:t> |→ </a:t>
            </a:r>
            <a:r>
              <a:rPr lang="zh-CN" altLang="en-US" sz="2000" dirty="0">
                <a:sym typeface="+mn-ea"/>
              </a:rPr>
              <a:t>s]</a:t>
            </a:r>
            <a:r>
              <a:rPr lang="en-US" altLang="zh-CN" sz="2000" dirty="0">
                <a:sym typeface="+mn-ea"/>
              </a:rPr>
              <a:t> </a:t>
            </a:r>
            <a:r>
              <a:rPr lang="zh-CN" altLang="en-US" sz="2000" dirty="0">
                <a:sym typeface="+mn-ea"/>
              </a:rPr>
              <a:t>(λy.t1)</a:t>
            </a:r>
            <a:endParaRPr lang="zh-CN" altLang="en-US" sz="2000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ym typeface="+mn-ea"/>
              </a:rPr>
              <a:t>y ≠ x</a:t>
            </a:r>
            <a:r>
              <a:rPr lang="zh-CN" altLang="en-US" sz="1775" dirty="0">
                <a:sym typeface="+mn-ea"/>
              </a:rPr>
              <a:t>（</a:t>
            </a:r>
            <a:r>
              <a:rPr lang="zh-CN" altLang="en-US" sz="1775" dirty="0">
                <a:sym typeface="+mn-ea"/>
              </a:rPr>
              <a:t>防止把绑定变量换掉）</a:t>
            </a:r>
            <a:endParaRPr lang="zh-CN" altLang="en-US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在有必要时，重新命名绑定变量（</a:t>
            </a:r>
            <a:r>
              <a:rPr lang="en-US" altLang="zh-CN" sz="1775" dirty="0">
                <a:sym typeface="+mn-ea"/>
              </a:rPr>
              <a:t>alpha</a:t>
            </a:r>
            <a:r>
              <a:rPr lang="zh-CN" altLang="en-US" sz="1775" dirty="0">
                <a:sym typeface="+mn-ea"/>
              </a:rPr>
              <a:t>转化），以便代换操作能够正常进行</a:t>
            </a: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en-US" altLang="zh-CN" sz="1775" dirty="0">
                <a:sym typeface="+mn-ea"/>
              </a:rPr>
              <a:t>alpha</a:t>
            </a:r>
            <a:r>
              <a:rPr lang="zh-CN" altLang="en-US" sz="1775" dirty="0">
                <a:sym typeface="+mn-ea"/>
              </a:rPr>
              <a:t>转化示例：</a:t>
            </a:r>
            <a:r>
              <a:rPr lang="en-US" altLang="zh-CN" sz="1775" dirty="0">
                <a:sym typeface="+mn-ea"/>
              </a:rPr>
              <a:t>λx.λy. x y </a:t>
            </a:r>
            <a:r>
              <a:rPr lang="zh-CN" altLang="en-US" sz="1775" dirty="0">
                <a:sym typeface="+mn-ea"/>
              </a:rPr>
              <a:t>等价于</a:t>
            </a:r>
            <a:r>
              <a:rPr lang="en-US" altLang="zh-CN" sz="1775" dirty="0">
                <a:sym typeface="+mn-ea"/>
              </a:rPr>
              <a:t> λa.λb. a b</a:t>
            </a:r>
            <a:endParaRPr lang="en-US" altLang="zh-CN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dirty="0">
                <a:sym typeface="+mn-ea"/>
              </a:rPr>
              <a:t>y </a:t>
            </a:r>
            <a:r>
              <a:rPr lang="en-US" altLang="zh-CN" sz="1775" b="1" dirty="0">
                <a:latin typeface="Adobe Naskh Medium" panose="01010101010101010101" charset="0"/>
                <a:cs typeface="Adobe Naskh Medium" panose="01010101010101010101" charset="0"/>
                <a:sym typeface="+mn-ea"/>
              </a:rPr>
              <a:t>∉</a:t>
            </a:r>
            <a:r>
              <a:rPr lang="en-US" altLang="zh-CN" sz="1775" dirty="0">
                <a:sym typeface="+mn-ea"/>
              </a:rPr>
              <a:t>FV(s)</a:t>
            </a:r>
            <a:r>
              <a:rPr lang="zh-CN" altLang="en-US" sz="1775" dirty="0">
                <a:sym typeface="+mn-ea"/>
              </a:rPr>
              <a:t>，确保绑定变量</a:t>
            </a:r>
            <a:r>
              <a:rPr lang="en-US" altLang="zh-CN" sz="1775" dirty="0">
                <a:sym typeface="+mn-ea"/>
              </a:rPr>
              <a:t>y</a:t>
            </a:r>
            <a:r>
              <a:rPr lang="zh-CN" altLang="en-US" sz="1775" dirty="0">
                <a:sym typeface="+mn-ea"/>
              </a:rPr>
              <a:t>的名称不同于</a:t>
            </a:r>
            <a:r>
              <a:rPr lang="en-US" altLang="zh-CN" sz="1775" dirty="0">
                <a:sym typeface="+mn-ea"/>
              </a:rPr>
              <a:t>s</a:t>
            </a:r>
            <a:r>
              <a:rPr lang="zh-CN" altLang="en-US" sz="1775" dirty="0">
                <a:sym typeface="+mn-ea"/>
              </a:rPr>
              <a:t>中自由变量的名称（防止代换后绑定变量出现次数变化）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2695" y="966470"/>
            <a:ext cx="9706610" cy="20872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1317605" cy="606425"/>
          </a:xfrm>
        </p:spPr>
        <p:txBody>
          <a:bodyPr>
            <a:normAutofit fontScale="90000"/>
          </a:bodyPr>
          <a:lstStyle/>
          <a:p>
            <a:r>
              <a:rPr lang="zh-CN" sz="4400" dirty="0"/>
              <a:t>项的无名称表示</a:t>
            </a:r>
            <a:r>
              <a:rPr lang="zh-CN" altLang="en-US" sz="4400" dirty="0"/>
              <a:t>：</a:t>
            </a:r>
            <a:r>
              <a:rPr lang="en-US" altLang="zh-CN" sz="4000" dirty="0"/>
              <a:t>de Bruijn</a:t>
            </a:r>
            <a:r>
              <a:rPr lang="zh-CN" altLang="en-US" sz="4000" dirty="0"/>
              <a:t>索引</a:t>
            </a:r>
            <a:endParaRPr lang="zh-CN" alt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78104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目标：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将</a:t>
            </a:r>
            <a:r>
              <a:rPr lang="zh-CN" altLang="en-US" sz="2000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λ表达式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由字符串命名形式，转换为整型数命名形式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表示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“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第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k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所绑定的变量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”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变量处的数字代表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这个变量所对应的λ在多少层λ之外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ym typeface="+mn-ea"/>
              </a:rPr>
              <a:t>de Bruijn</a:t>
            </a:r>
            <a:r>
              <a:rPr lang="zh-CN" altLang="en-US" sz="2000" dirty="0">
                <a:sym typeface="+mn-ea"/>
              </a:rPr>
              <a:t>索引，</a:t>
            </a:r>
            <a:r>
              <a:rPr lang="en-US" altLang="zh-CN" sz="2000" dirty="0">
                <a:sym typeface="+mn-ea"/>
              </a:rPr>
              <a:t>“</a:t>
            </a:r>
            <a:r>
              <a:rPr lang="zh-CN" altLang="en-US" sz="2000" dirty="0">
                <a:sym typeface="+mn-ea"/>
              </a:rPr>
              <a:t>从里到外</a:t>
            </a:r>
            <a:r>
              <a:rPr lang="en-US" altLang="zh-CN" sz="2000" dirty="0">
                <a:sym typeface="+mn-ea"/>
              </a:rPr>
              <a:t>”</a:t>
            </a:r>
            <a:r>
              <a:rPr lang="zh-CN" altLang="en-US" sz="2000" dirty="0">
                <a:sym typeface="+mn-ea"/>
              </a:rPr>
              <a:t>计数</a:t>
            </a:r>
            <a:r>
              <a:rPr lang="en-US" altLang="zh-CN" sz="2000" dirty="0">
                <a:sym typeface="+mn-ea"/>
              </a:rPr>
              <a:t>lambda</a:t>
            </a:r>
            <a:r>
              <a:rPr lang="zh-CN" altLang="en-US" sz="2000" dirty="0">
                <a:sym typeface="+mn-ea"/>
              </a:rPr>
              <a:t>绑定器。</a:t>
            </a:r>
            <a:endParaRPr lang="zh-CN" altLang="en-US" sz="2000" dirty="0"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    </a:t>
            </a:r>
            <a:r>
              <a:rPr lang="zh-CN" altLang="en-US" sz="2000" dirty="0">
                <a:sym typeface="+mn-ea"/>
              </a:rPr>
              <a:t>即，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转换一个命名项到无名称形式时，从内向外计数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y = λf. (λx. (f x x)) (λx. (f x x))</a:t>
            </a:r>
            <a:endParaRPr lang="zh-CN" altLang="en-US" sz="2000" dirty="0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2000" dirty="0">
                <a:sym typeface="+mn-ea"/>
              </a:rPr>
              <a:t>y = λ. (λ. (1 0 0)) (λ. (1 0 0))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1317605" cy="606425"/>
          </a:xfrm>
        </p:spPr>
        <p:txBody>
          <a:bodyPr>
            <a:normAutofit fontScale="90000"/>
          </a:bodyPr>
          <a:lstStyle/>
          <a:p>
            <a:r>
              <a:rPr lang="zh-CN" sz="4400" dirty="0"/>
              <a:t>项的无名称表示</a:t>
            </a:r>
            <a:r>
              <a:rPr lang="zh-CN" altLang="en-US" sz="4400" dirty="0"/>
              <a:t>：</a:t>
            </a:r>
            <a:r>
              <a:rPr lang="zh-CN" altLang="en-US" sz="4000" dirty="0"/>
              <a:t>命名上下文</a:t>
            </a:r>
            <a:endParaRPr lang="zh-CN" altLang="en-US" sz="4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489690" cy="578104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命名上下文：一次对所有的自由变量指派一个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de Bruijn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索引，并在需要选择自由变量的数时，保持一致地使用这个指派。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只在需要选择自由变量的数时参考命名上下文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，例如：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Symbol" panose="05050102010706020507" pitchFamily="2" charset="2"/>
                <a:cs typeface="Courier New" panose="02070309020205020404" pitchFamily="49" charset="0"/>
                <a:sym typeface="+mn-ea"/>
              </a:rPr>
              <a:t>l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x.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Symbol" panose="05050102010706020507" pitchFamily="2" charset="2"/>
                <a:cs typeface="Courier New" panose="02070309020205020404" pitchFamily="49" charset="0"/>
                <a:sym typeface="+mn-ea"/>
              </a:rPr>
              <a:t>l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y.z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y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zh-CN" sz="2000" dirty="0">
                <a:sym typeface="+mn-ea"/>
              </a:rPr>
              <a:t>z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is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free</a:t>
            </a:r>
            <a:r>
              <a:rPr lang="zh-CN" altLang="en-US" sz="2000" dirty="0">
                <a:sym typeface="+mn-ea"/>
              </a:rPr>
              <a:t> </a:t>
            </a:r>
            <a:endParaRPr lang="en-US" altLang="zh-CN" sz="2000" dirty="0"/>
          </a:p>
          <a:p>
            <a:pPr marL="0" lvl="0" indent="0">
              <a:buFont typeface="Wingdings" panose="05000000000000000000" charset="0"/>
              <a:buNone/>
            </a:pPr>
            <a:r>
              <a:rPr lang="en-US" altLang="zh-CN" sz="2000" dirty="0">
                <a:sym typeface="+mn-ea"/>
              </a:rPr>
              <a:t>Pretend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there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is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fake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lambdas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(called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naming</a:t>
            </a:r>
            <a:r>
              <a:rPr lang="zh-CN" altLang="en-US" sz="2000" dirty="0">
                <a:sym typeface="+mn-ea"/>
              </a:rPr>
              <a:t> </a:t>
            </a:r>
            <a:r>
              <a:rPr lang="en-US" altLang="zh-CN" sz="2000" dirty="0">
                <a:sym typeface="+mn-ea"/>
              </a:rPr>
              <a:t>context)</a:t>
            </a:r>
            <a:endParaRPr lang="en-US" altLang="zh-CN" sz="2000" dirty="0"/>
          </a:p>
          <a:p>
            <a:pPr lvl="1"/>
            <a:r>
              <a:rPr kumimoji="1" lang="en-US" altLang="zh-CN" sz="2000" b="1" dirty="0" err="1">
                <a:solidFill>
                  <a:srgbClr val="FF0000"/>
                </a:solidFill>
                <a:latin typeface="Symbol" panose="05050102010706020507" pitchFamily="2" charset="2"/>
                <a:cs typeface="Courier New" panose="02070309020205020404" pitchFamily="49" charset="0"/>
                <a:sym typeface="+mn-ea"/>
              </a:rPr>
              <a:t>l</a:t>
            </a:r>
            <a:r>
              <a:rPr kumimoji="1" lang="en-US" altLang="zh-CN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z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Symbol" panose="05050102010706020507" pitchFamily="2" charset="2"/>
                <a:cs typeface="Courier New" panose="02070309020205020404" pitchFamily="49" charset="0"/>
                <a:sym typeface="+mn-ea"/>
              </a:rPr>
              <a:t>l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x.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Symbol" panose="05050102010706020507" pitchFamily="2" charset="2"/>
                <a:cs typeface="Courier New" panose="02070309020205020404" pitchFamily="49" charset="0"/>
                <a:sym typeface="+mn-ea"/>
              </a:rPr>
              <a:t>l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y.z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y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kumimoji="1" lang="en-US" altLang="zh-CN" sz="2000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[…,</a:t>
            </a:r>
            <a:r>
              <a:rPr kumimoji="1" lang="zh-CN" altLang="en-US" sz="2000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z-&gt;0]</a:t>
            </a:r>
            <a:r>
              <a:rPr kumimoji="1" lang="en-US" altLang="zh-CN" sz="2000" b="1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,</a:t>
            </a:r>
            <a:r>
              <a:rPr kumimoji="1" lang="zh-CN" altLang="en-US" sz="2000" b="1" dirty="0">
                <a:solidFill>
                  <a:srgbClr val="FF0000"/>
                </a:solidFill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Symbol" panose="05050102010706020507" pitchFamily="2" charset="2"/>
                <a:cs typeface="Courier New" panose="02070309020205020404" pitchFamily="49" charset="0"/>
                <a:sym typeface="+mn-ea"/>
              </a:rPr>
              <a:t>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</a:t>
            </a:r>
            <a:r>
              <a:rPr kumimoji="1" lang="en-US" altLang="zh-CN" sz="2000" b="1" dirty="0">
                <a:solidFill>
                  <a:srgbClr val="0432FF"/>
                </a:solidFill>
                <a:latin typeface="Symbol" panose="05050102010706020507" pitchFamily="2" charset="2"/>
                <a:cs typeface="Courier New" panose="02070309020205020404" pitchFamily="49" charset="0"/>
                <a:sym typeface="+mn-ea"/>
              </a:rPr>
              <a:t>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.2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1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0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sz="4400" dirty="0"/>
              <a:t>项的无名称表示</a:t>
            </a:r>
            <a:r>
              <a:rPr lang="zh-CN" altLang="en-US" sz="4400" dirty="0"/>
              <a:t>：</a:t>
            </a:r>
            <a:r>
              <a:rPr lang="zh-CN" sz="4400" dirty="0"/>
              <a:t>移位和代换规则，</a:t>
            </a:r>
            <a:r>
              <a:rPr lang="zh-CN" sz="4400" dirty="0">
                <a:solidFill>
                  <a:srgbClr val="FF0000"/>
                </a:solidFill>
              </a:rPr>
              <a:t>查表</a:t>
            </a:r>
            <a:endParaRPr lang="zh-CN" sz="4400" dirty="0">
              <a:solidFill>
                <a:srgbClr val="FF0000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0695" y="935355"/>
            <a:ext cx="11489690" cy="5922010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移位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：将一个项中的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自由变量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的索引重新编号。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移位函数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采用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截参数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来控制哪个变量应该移位。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截参数为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时，意味着所有变量都要移位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从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0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开始，移位函数每通过一个绑定器，截参数增加1。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一个项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t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在截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c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上的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d 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步移位，记为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代换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：把项 t 中变量 j 换成 s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en-US" altLang="zh-CN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5825" y="3317240"/>
            <a:ext cx="4091305" cy="15290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595" y="2989580"/>
            <a:ext cx="779780" cy="4171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825" y="5421630"/>
            <a:ext cx="4625975" cy="130746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200390" y="1731645"/>
            <a:ext cx="3770630" cy="6451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pPr marL="0" lvl="1" indent="0">
              <a:buFont typeface="Wingdings" panose="05000000000000000000" charset="0"/>
              <a:buNone/>
            </a:pPr>
            <a:r>
              <a:rPr lang="en-US" altLang="zh-CN" dirty="0">
                <a:sym typeface="+mn-ea"/>
              </a:rPr>
              <a:t>变量处的数字代表</a:t>
            </a:r>
            <a:endParaRPr lang="en-US" altLang="zh-CN" dirty="0">
              <a:sym typeface="+mn-ea"/>
            </a:endParaRPr>
          </a:p>
          <a:p>
            <a:pPr marL="0" lvl="1" indent="0">
              <a:buFont typeface="Wingdings" panose="05000000000000000000" charset="0"/>
              <a:buNone/>
            </a:pPr>
            <a:r>
              <a:rPr lang="en-US" altLang="zh-CN" b="1" dirty="0">
                <a:sym typeface="+mn-ea"/>
              </a:rPr>
              <a:t>这个变量所对应的λ在多少层λ之外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课程</a:t>
            </a:r>
            <a:r>
              <a:rPr lang="zh-CN" altLang="en-US" sz="4400" dirty="0"/>
              <a:t>内容</a:t>
            </a:r>
            <a:endParaRPr lang="zh-CN" altLang="en-US" sz="4400" dirty="0"/>
          </a:p>
        </p:txBody>
      </p:sp>
      <p:sp>
        <p:nvSpPr>
          <p:cNvPr id="3" name="内容占位符 2"/>
          <p:cNvSpPr/>
          <p:nvPr>
            <p:ph idx="1"/>
          </p:nvPr>
        </p:nvSpPr>
        <p:spPr>
          <a:xfrm>
            <a:off x="598805" y="890905"/>
            <a:ext cx="5622925" cy="4636135"/>
          </a:xfrm>
        </p:spPr>
        <p:txBody>
          <a:bodyPr>
            <a:normAutofit lnSpcReduction="10000"/>
          </a:bodyPr>
          <a:p>
            <a:pPr marL="0" indent="0">
              <a:buNone/>
            </a:pPr>
            <a:endParaRPr lang="en-US" altLang="zh-CN" b="1">
              <a:sym typeface="+mn-ea"/>
            </a:endParaRPr>
          </a:p>
          <a:p>
            <a:pPr marL="0" indent="0">
              <a:buNone/>
            </a:pPr>
            <a:r>
              <a:rPr lang="en-US" altLang="zh-CN" b="1">
                <a:sym typeface="+mn-ea"/>
              </a:rPr>
              <a:t>ch6.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De Bruijn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表示法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ch15. </a:t>
            </a:r>
            <a:r>
              <a:rPr lang="en-US" altLang="zh-CN" b="1">
                <a:solidFill>
                  <a:srgbClr val="FF0000"/>
                </a:solidFill>
              </a:rPr>
              <a:t>Subtyping</a:t>
            </a:r>
            <a:r>
              <a:rPr lang="zh-CN" altLang="en-US" b="1">
                <a:solidFill>
                  <a:srgbClr val="FF0000"/>
                </a:solidFill>
              </a:rPr>
              <a:t>子类型</a:t>
            </a:r>
            <a:endParaRPr lang="zh-CN" altLang="en-US" b="1"/>
          </a:p>
          <a:p>
            <a:pPr lvl="1"/>
            <a:r>
              <a:rPr lang="zh-CN" altLang="en-US"/>
              <a:t>包含</a:t>
            </a:r>
            <a:endParaRPr lang="zh-CN" altLang="en-US"/>
          </a:p>
          <a:p>
            <a:pPr lvl="1"/>
            <a:r>
              <a:rPr lang="zh-CN" altLang="en-US"/>
              <a:t>子类型关系</a:t>
            </a:r>
            <a:endParaRPr lang="zh-CN" altLang="en-US"/>
          </a:p>
          <a:p>
            <a:pPr lvl="1"/>
            <a:r>
              <a:rPr lang="zh-CN" altLang="en-US"/>
              <a:t>子类型化和类型化的性质</a:t>
            </a:r>
            <a:endParaRPr lang="zh-CN" altLang="en-US"/>
          </a:p>
          <a:p>
            <a:pPr lvl="1"/>
            <a:r>
              <a:rPr lang="zh-CN" altLang="en-US"/>
              <a:t>子类型化及其他特征</a:t>
            </a: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ch16. </a:t>
            </a:r>
            <a:r>
              <a:rPr lang="zh-CN" altLang="en-US" b="1">
                <a:solidFill>
                  <a:srgbClr val="FF0000"/>
                </a:solidFill>
              </a:rPr>
              <a:t>子类型的元理论</a:t>
            </a:r>
            <a:endParaRPr lang="zh-CN" altLang="en-US" b="1"/>
          </a:p>
          <a:p>
            <a:pPr lvl="1"/>
            <a:r>
              <a:rPr lang="zh-CN" altLang="en-US"/>
              <a:t>算法子类型化</a:t>
            </a:r>
            <a:endParaRPr lang="zh-CN" altLang="en-US"/>
          </a:p>
          <a:p>
            <a:pPr lvl="1"/>
            <a:r>
              <a:rPr lang="zh-CN" altLang="en-US"/>
              <a:t>算法类型化</a:t>
            </a:r>
            <a:endParaRPr lang="zh-CN" altLang="en-US"/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ch17. 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子类型化的</a:t>
            </a: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ML</a:t>
            </a:r>
            <a:r>
              <a:rPr lang="zh-CN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语言实现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内容占位符 2"/>
          <p:cNvSpPr/>
          <p:nvPr/>
        </p:nvSpPr>
        <p:spPr>
          <a:xfrm>
            <a:off x="6221730" y="1276985"/>
            <a:ext cx="5622925" cy="430403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Font typeface="Arial" panose="020B0604020202020204" pitchFamily="34" charset="0"/>
              <a:buNone/>
            </a:pPr>
            <a:r>
              <a:rPr lang="en-US" altLang="zh-CN" b="1">
                <a:sym typeface="+mn-ea"/>
              </a:rPr>
              <a:t>ch18. </a:t>
            </a:r>
            <a:r>
              <a:rPr lang="zh-CN" b="1">
                <a:solidFill>
                  <a:srgbClr val="FF0000"/>
                </a:solidFill>
                <a:sym typeface="+mn-ea"/>
              </a:rPr>
              <a:t>实例分析：命令式对象</a:t>
            </a:r>
            <a:endParaRPr lang="zh-CN" b="1">
              <a:sym typeface="+mn-ea"/>
            </a:endParaRPr>
          </a:p>
          <a:p>
            <a:pPr lvl="1"/>
            <a:r>
              <a:rPr lang="zh-CN">
                <a:sym typeface="+mn-ea"/>
              </a:rPr>
              <a:t>对象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>
                <a:sym typeface="+mn-ea"/>
              </a:rPr>
              <a:t>子类型化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>
                <a:sym typeface="+mn-ea"/>
              </a:rPr>
              <a:t>实例变量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>
                <a:sym typeface="+mn-ea"/>
              </a:rPr>
              <a:t>继承</a:t>
            </a:r>
            <a:endParaRPr lang="zh-CN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>
                <a:sym typeface="+mn-ea"/>
              </a:rPr>
              <a:t>开放递归</a:t>
            </a:r>
            <a:endParaRPr lang="en-US" altLang="zh-CN" b="1"/>
          </a:p>
          <a:p>
            <a:pPr marL="0" indent="0">
              <a:buNone/>
            </a:pPr>
            <a:r>
              <a:rPr lang="en-US" altLang="zh-CN" b="1"/>
              <a:t>ch</a:t>
            </a:r>
            <a:r>
              <a:rPr lang="en-US" b="1"/>
              <a:t>19. </a:t>
            </a:r>
            <a:r>
              <a:rPr lang="zh-CN" b="1"/>
              <a:t>实例分析：轻量级</a:t>
            </a:r>
            <a:r>
              <a:rPr lang="en-US" altLang="zh-CN" b="1"/>
              <a:t>Java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b="1">
                <a:solidFill>
                  <a:schemeClr val="tx1">
                    <a:lumMod val="65000"/>
                    <a:lumOff val="35000"/>
                  </a:schemeClr>
                </a:solidFill>
              </a:rPr>
              <a:t>ch20. </a:t>
            </a:r>
            <a:r>
              <a:rPr lang="zh-CN" b="1">
                <a:solidFill>
                  <a:srgbClr val="FF0000"/>
                </a:solidFill>
              </a:rPr>
              <a:t>递归类型</a:t>
            </a:r>
            <a:endParaRPr lang="zh-CN" alt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实例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lvl="1"/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形式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" name="直接连接符 4"/>
          <p:cNvCxnSpPr/>
          <p:nvPr/>
        </p:nvCxnSpPr>
        <p:spPr>
          <a:xfrm>
            <a:off x="490855" y="1451610"/>
            <a:ext cx="0" cy="366268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5990590" y="1451610"/>
            <a:ext cx="0" cy="3868420"/>
          </a:xfrm>
          <a:prstGeom prst="line">
            <a:avLst/>
          </a:prstGeom>
          <a:ln w="793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sz="4400" dirty="0"/>
              <a:t>项的无名称表示</a:t>
            </a:r>
            <a:r>
              <a:rPr lang="zh-CN" altLang="en-US" sz="4400" dirty="0"/>
              <a:t>：</a:t>
            </a:r>
            <a:r>
              <a:rPr lang="zh-CN" sz="4400" dirty="0"/>
              <a:t>求值</a:t>
            </a:r>
            <a:r>
              <a:rPr lang="en-US" altLang="zh-CN" sz="4400" dirty="0"/>
              <a:t>evaluation</a:t>
            </a:r>
            <a:endParaRPr lang="en-US" altLang="zh-CN" sz="4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489690" cy="109791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无名称项的求值关系，需要考虑在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归约过程中绑定变量的消失导致的移位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例如：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7925" y="3326130"/>
            <a:ext cx="9836785" cy="6426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105" y="2516505"/>
            <a:ext cx="8225155" cy="5276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40" y="1684020"/>
            <a:ext cx="10515600" cy="6064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/>
              <a:t>Topic</a:t>
            </a:r>
            <a:r>
              <a:rPr lang="en-US" altLang="zh-CN" sz="4400" dirty="0"/>
              <a:t>s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03300" y="2580640"/>
            <a:ext cx="8663940" cy="3089910"/>
          </a:xfrm>
        </p:spPr>
        <p:txBody>
          <a:bodyPr>
            <a:normAutofit/>
          </a:bodyPr>
          <a:p>
            <a:pPr marL="0" indent="0" algn="l">
              <a:buNone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1.De Brujin表示法                              （ch6 in TAPL）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2.Subtyping</a:t>
            </a:r>
            <a:r>
              <a:rPr lang="zh-CN" altLang="en-US" sz="2000" b="1" dirty="0">
                <a:solidFill>
                  <a:srgbClr val="FF0000"/>
                </a:solidFill>
              </a:rPr>
              <a:t>子类型</a:t>
            </a:r>
            <a:r>
              <a:rPr lang="en-US" altLang="zh-CN" sz="2000" b="1" dirty="0">
                <a:solidFill>
                  <a:srgbClr val="FF0000"/>
                </a:solidFill>
              </a:rPr>
              <a:t>			      (ch15~ch19 in TAPL)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0" algn="l">
              <a:buClrTx/>
              <a:buSzTx/>
              <a:buNone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3.实例分析：Imperative Object  &amp; FJ     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algn="l">
              <a:buClrTx/>
              <a:buSzTx/>
              <a:buNone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4.实例分析：Recursive Types递归类型   (ch20~ch21 in TAPL)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/>
              <a:t>Motivation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168400" y="1558925"/>
            <a:ext cx="9043670" cy="2336165"/>
          </a:xfrm>
        </p:spPr>
        <p:txBody>
          <a:bodyPr>
            <a:normAutofit/>
          </a:bodyPr>
          <a:p>
            <a:pPr marL="0" indent="0" algn="ctr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迷思：为什么要引入子类型</a:t>
            </a:r>
            <a:r>
              <a:rPr lang="zh-CN" altLang="en-US" sz="2000" dirty="0">
                <a:solidFill>
                  <a:schemeClr val="tx1"/>
                </a:solidFill>
              </a:rPr>
              <a:t>机制？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315" y="2554605"/>
            <a:ext cx="7010400" cy="8382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483" y="3895090"/>
            <a:ext cx="3962400" cy="457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子类型化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597005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子类型化：改变类型化规则，使一些明显性能良好的程序通过类型检查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ctr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例如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(λr:{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x:Nat</a:t>
            </a:r>
            <a:r>
              <a:rPr lang="zh-CN" altLang="en-US" sz="2000" dirty="0">
                <a:solidFill>
                  <a:schemeClr val="tx1"/>
                </a:solidFill>
              </a:rPr>
              <a:t>}. r.x) {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Arial Bold" panose="020B0604020202020204" charset="0"/>
                <a:cs typeface="Arial Bold" panose="020B0604020202020204" charset="0"/>
              </a:rPr>
              <a:t>x=0</a:t>
            </a:r>
            <a:r>
              <a:rPr lang="zh-CN" altLang="en-US" sz="2000" dirty="0">
                <a:solidFill>
                  <a:schemeClr val="tx1"/>
                </a:solidFill>
              </a:rPr>
              <a:t>,</a:t>
            </a:r>
            <a:r>
              <a:rPr lang="zh-CN" altLang="en-US" sz="2000" b="1" dirty="0">
                <a:solidFill>
                  <a:schemeClr val="accent6"/>
                </a:solidFill>
                <a:latin typeface="Arial Bold" panose="020B0604020202020204" charset="0"/>
                <a:cs typeface="Arial Bold" panose="020B0604020202020204" charset="0"/>
              </a:rPr>
              <a:t>y=1</a:t>
            </a:r>
            <a:r>
              <a:rPr lang="zh-CN" altLang="en-US" sz="2000" dirty="0">
                <a:solidFill>
                  <a:schemeClr val="tx1"/>
                </a:solidFill>
              </a:rPr>
              <a:t>}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中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 algn="ctr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{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Arial Bold" panose="020B0604020202020204" charset="0"/>
                <a:cs typeface="Arial Bold" panose="020B0604020202020204" charset="0"/>
                <a:sym typeface="+mn-ea"/>
              </a:rPr>
              <a:t>x:Nat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, </a:t>
            </a:r>
            <a:r>
              <a:rPr lang="zh-CN" altLang="en-US" sz="2000" b="1" dirty="0">
                <a:solidFill>
                  <a:schemeClr val="accent6"/>
                </a:solidFill>
                <a:latin typeface="Arial Bold" panose="020B0604020202020204" charset="0"/>
                <a:cs typeface="Arial Bold" panose="020B0604020202020204" charset="0"/>
                <a:sym typeface="+mn-ea"/>
              </a:rPr>
              <a:t>y:Nat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&lt;: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{</a:t>
            </a:r>
            <a:r>
              <a:rPr lang="zh-CN" altLang="en-US" sz="2000" b="1" dirty="0">
                <a:solidFill>
                  <a:schemeClr val="accent3">
                    <a:lumMod val="75000"/>
                  </a:schemeClr>
                </a:solidFill>
                <a:latin typeface="Arial Bold" panose="020B0604020202020204" charset="0"/>
                <a:cs typeface="Arial Bold" panose="020B0604020202020204" charset="0"/>
                <a:sym typeface="+mn-ea"/>
              </a:rPr>
              <a:t>x:Nat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}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 algn="ctr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zh-CN" altLang="en-US" sz="2000" dirty="0">
                <a:solidFill>
                  <a:schemeClr val="tx1"/>
                </a:solidFill>
              </a:rPr>
              <a:t>是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的子类型，记为</a:t>
            </a:r>
            <a:r>
              <a:rPr lang="en-US" altLang="zh-CN" sz="2000" dirty="0">
                <a:solidFill>
                  <a:schemeClr val="tx1"/>
                </a:solidFill>
              </a:rPr>
              <a:t>S&lt;:T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安全代换原则：所有类型为S的项应用在需要类型T的项的上下文中都是安全的。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当情境需要T类型项时，提供其子类型S的项是安全的，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子类型能通过父类型的安全检查。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子类比其父类更为丰富、清晰，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S类型元素的集合是T类型元素集合的子集。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914400" lvl="2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以记录类型为例，记录字段数越多，描述就越详细，所表示的集合就小。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子类型关系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子类型关系进一步形式化了子类型相关推导规则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包含规则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自反性规则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传递性规则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95800" y="3098800"/>
            <a:ext cx="6761480" cy="6604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030" y="4082415"/>
            <a:ext cx="7334250" cy="91821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675" y="1799590"/>
            <a:ext cx="7246620" cy="9759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子类型关系：</a:t>
            </a:r>
            <a:r>
              <a:rPr lang="zh-CN" altLang="en-US" sz="4400" dirty="0">
                <a:sym typeface="+mn-ea"/>
              </a:rPr>
              <a:t>记录类型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310620" cy="591502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对于记录类型</a:t>
            </a:r>
            <a:r>
              <a:rPr sz="2000" dirty="0">
                <a:solidFill>
                  <a:schemeClr val="tx1"/>
                </a:solidFill>
                <a:sym typeface="+mn-ea"/>
              </a:rPr>
              <a:t>S = {k1:S1...km:Sm} </a:t>
            </a:r>
            <a:r>
              <a:rPr lang="zh-CN" sz="2000" dirty="0">
                <a:solidFill>
                  <a:schemeClr val="tx1"/>
                </a:solidFill>
                <a:sym typeface="+mn-ea"/>
              </a:rPr>
              <a:t>和</a:t>
            </a:r>
            <a:r>
              <a:rPr sz="2000" dirty="0">
                <a:solidFill>
                  <a:schemeClr val="tx1"/>
                </a:solidFill>
                <a:sym typeface="+mn-ea"/>
              </a:rPr>
              <a:t> T = {l1:T1...ln:Tn}</a:t>
            </a:r>
            <a:endParaRPr sz="2000" dirty="0">
              <a:solidFill>
                <a:schemeClr val="tx1"/>
              </a:solidFill>
              <a:sym typeface="+mn-ea"/>
            </a:endParaRPr>
          </a:p>
          <a:p>
            <a:r>
              <a:rPr lang="zh-CN" altLang="en-US" sz="2000" b="1" dirty="0">
                <a:solidFill>
                  <a:schemeClr val="tx1"/>
                </a:solidFill>
              </a:rPr>
              <a:t>广度子类型化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如果它们的公共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字段类型完全相同，且S类型</a:t>
            </a:r>
            <a:r>
              <a:rPr lang="zh-CN" altLang="en-US" sz="2000" dirty="0">
                <a:solidFill>
                  <a:schemeClr val="tx1"/>
                </a:solidFill>
              </a:rPr>
              <a:t>含有的字段数多于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T类型</a:t>
            </a:r>
            <a:r>
              <a:rPr lang="zh-CN" altLang="en-US" sz="2000" dirty="0">
                <a:solidFill>
                  <a:schemeClr val="tx1"/>
                </a:solidFill>
              </a:rPr>
              <a:t>，则S是T的子类型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zh-CN" altLang="en-US" sz="2000" b="1" dirty="0">
              <a:solidFill>
                <a:schemeClr val="tx1"/>
              </a:solidFill>
            </a:endParaRPr>
          </a:p>
          <a:p>
            <a:r>
              <a:rPr lang="zh-CN" altLang="en-US" sz="2000" b="1" dirty="0">
                <a:solidFill>
                  <a:schemeClr val="tx1"/>
                </a:solidFill>
              </a:rPr>
              <a:t>深度子类型化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如果</a:t>
            </a: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zh-CN" altLang="en-US" sz="2000" dirty="0">
                <a:solidFill>
                  <a:schemeClr val="tx1"/>
                </a:solidFill>
              </a:rPr>
              <a:t>类型与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类型每个同名字段的类型仍是一一对应的子类型关系，则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S是T的子类型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228600" lvl="0" indent="-228600">
              <a:buFont typeface="Arial" panose="020B0604020202020204" pitchFamily="34" charset="0"/>
              <a:buChar char="●"/>
            </a:pPr>
            <a:r>
              <a:rPr lang="zh-CN" altLang="en-US" sz="2000" dirty="0">
                <a:solidFill>
                  <a:schemeClr val="tx1"/>
                </a:solidFill>
              </a:rPr>
              <a:t>记录中字段的顺序发生变化不会影响该记录的安全使用（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同名字段仍保持子类型关系</a:t>
            </a:r>
            <a:r>
              <a:rPr lang="zh-CN" altLang="en-US" sz="2000" dirty="0">
                <a:solidFill>
                  <a:schemeClr val="tx1"/>
                </a:solidFill>
              </a:rPr>
              <a:t>）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4545" y="2391410"/>
            <a:ext cx="7091680" cy="53721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rcRect t="13704"/>
          <a:stretch>
            <a:fillRect/>
          </a:stretch>
        </p:blipFill>
        <p:spPr>
          <a:xfrm>
            <a:off x="2345690" y="4013200"/>
            <a:ext cx="6785610" cy="7480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545" y="5412740"/>
            <a:ext cx="7980680" cy="8763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子类型关系：</a:t>
            </a:r>
            <a:r>
              <a:rPr lang="zh-CN" altLang="en-US" sz="4400" dirty="0">
                <a:sym typeface="+mn-ea"/>
              </a:rPr>
              <a:t>函数类型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5" y="942975"/>
            <a:ext cx="11950700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为保证在要求</a:t>
            </a:r>
            <a:r>
              <a:rPr lang="en-US" altLang="zh-CN" sz="2000" dirty="0">
                <a:solidFill>
                  <a:schemeClr val="tx1"/>
                </a:solidFill>
              </a:rPr>
              <a:t>T=T1-&gt;T2</a:t>
            </a:r>
            <a:r>
              <a:rPr lang="zh-CN" altLang="en-US" sz="2000" dirty="0">
                <a:solidFill>
                  <a:schemeClr val="tx1"/>
                </a:solidFill>
              </a:rPr>
              <a:t>类型处使用其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子类型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S=</a:t>
            </a:r>
            <a:r>
              <a:rPr lang="en-US" altLang="zh-CN" sz="2000" dirty="0">
                <a:solidFill>
                  <a:schemeClr val="tx1"/>
                </a:solidFill>
              </a:rPr>
              <a:t>S1-&gt;S2</a:t>
            </a:r>
            <a:r>
              <a:rPr lang="zh-CN" altLang="en-US" sz="2000" dirty="0">
                <a:solidFill>
                  <a:schemeClr val="tx1"/>
                </a:solidFill>
              </a:rPr>
              <a:t>类型是安全的，需要满足：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1"/>
                </a:solidFill>
              </a:rPr>
              <a:t>传递给函数的参数满足T1&lt;:S1，子类型S要求的输入</a:t>
            </a:r>
            <a:r>
              <a:rPr lang="zh-CN" altLang="en-US" sz="2000" dirty="0">
                <a:solidFill>
                  <a:schemeClr val="tx1"/>
                </a:solidFill>
              </a:rPr>
              <a:t>信息</a:t>
            </a:r>
            <a:r>
              <a:rPr lang="en-US" altLang="zh-CN" sz="2000" dirty="0">
                <a:solidFill>
                  <a:schemeClr val="tx1"/>
                </a:solidFill>
              </a:rPr>
              <a:t>比父类T少</a:t>
            </a:r>
            <a:r>
              <a:rPr lang="zh-CN" altLang="en-US" sz="2000" dirty="0">
                <a:solidFill>
                  <a:schemeClr val="tx1"/>
                </a:solidFill>
              </a:rPr>
              <a:t>。（逆变）</a:t>
            </a:r>
            <a:endParaRPr lang="zh-CN" altLang="en-US" sz="1775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返回的结果满足</a:t>
            </a:r>
            <a:r>
              <a:rPr lang="en-US" altLang="zh-CN" sz="2000" dirty="0">
                <a:solidFill>
                  <a:schemeClr val="tx1"/>
                </a:solidFill>
              </a:rPr>
              <a:t>S2&lt;:T2</a:t>
            </a:r>
            <a:r>
              <a:rPr lang="zh-CN" altLang="en-US" sz="2000" dirty="0">
                <a:solidFill>
                  <a:schemeClr val="tx1"/>
                </a:solidFill>
              </a:rPr>
              <a:t>，子类型</a:t>
            </a: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zh-CN" altLang="en-US" sz="2000" dirty="0">
                <a:solidFill>
                  <a:schemeClr val="tx1"/>
                </a:solidFill>
              </a:rPr>
              <a:t>得到的输出信息比父类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多。（协变）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sz="2000" dirty="0">
                <a:solidFill>
                  <a:schemeClr val="tx1"/>
                </a:solidFill>
              </a:rPr>
              <a:t>概念解释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逆变：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能在使用子类型的场景中改用父类型。如：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函数型(箭头型)的左端。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协变：能在使用父类型的场景中改用子类型。如：记录型；变式型；函数型(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箭头型</a:t>
            </a:r>
            <a:r>
              <a:rPr lang="zh-CN" altLang="en-US" sz="2000" dirty="0">
                <a:solidFill>
                  <a:schemeClr val="tx1"/>
                </a:solidFill>
              </a:rPr>
              <a:t>)的右端。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不变：不能做到以上两点的被称为不变。</a:t>
            </a:r>
            <a:endParaRPr lang="zh-CN" altLang="en-US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8745" y="1005837"/>
            <a:ext cx="6159500" cy="83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Examples</a:t>
            </a:r>
            <a:endParaRPr lang="en-US" altLang="zh-CN" dirty="0"/>
          </a:p>
        </p:txBody>
      </p:sp>
      <p:sp>
        <p:nvSpPr>
          <p:cNvPr id="8" name="文本框 7"/>
          <p:cNvSpPr txBox="1"/>
          <p:nvPr/>
        </p:nvSpPr>
        <p:spPr>
          <a:xfrm>
            <a:off x="2971800" y="2009105"/>
            <a:ext cx="18970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</a:t>
            </a:r>
            <a:endParaRPr kumimoji="1"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2975975" y="4038600"/>
            <a:ext cx="189706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Example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2: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9697" y="2550931"/>
            <a:ext cx="8140700" cy="1130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975" y="4765301"/>
            <a:ext cx="8509000" cy="1193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子类型关系：简单类型</a:t>
            </a:r>
            <a:endParaRPr lang="zh-CN" altLang="en-US" sz="4400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0425" y="807085"/>
            <a:ext cx="7216140" cy="59150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子类型关系：简单类型</a:t>
            </a:r>
            <a:endParaRPr lang="zh-CN" altLang="en-US" sz="4400" dirty="0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29460" y="807085"/>
            <a:ext cx="7418070" cy="5917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40" y="1684020"/>
            <a:ext cx="10515600" cy="6064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/>
              <a:t>Topic</a:t>
            </a:r>
            <a:r>
              <a:rPr lang="en-US" altLang="zh-CN" sz="4400" dirty="0"/>
              <a:t>s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03300" y="2580640"/>
            <a:ext cx="8663940" cy="3089910"/>
          </a:xfrm>
        </p:spPr>
        <p:txBody>
          <a:bodyPr>
            <a:normAutofit/>
          </a:bodyPr>
          <a:p>
            <a:pPr marL="0" indent="0" algn="l">
              <a:buNone/>
            </a:pPr>
            <a:r>
              <a:rPr lang="en-US" sz="2000" b="1" dirty="0">
                <a:solidFill>
                  <a:srgbClr val="FF0000"/>
                </a:solidFill>
              </a:rPr>
              <a:t>1.De Brujin</a:t>
            </a:r>
            <a:r>
              <a:rPr lang="zh-CN" altLang="en-US" sz="2000" b="1" dirty="0">
                <a:solidFill>
                  <a:srgbClr val="FF0000"/>
                </a:solidFill>
              </a:rPr>
              <a:t>表示法</a:t>
            </a:r>
            <a:r>
              <a:rPr lang="en-US" altLang="zh-CN" sz="2000" b="1" dirty="0">
                <a:solidFill>
                  <a:srgbClr val="FF0000"/>
                </a:solidFill>
              </a:rPr>
              <a:t>                              </a:t>
            </a:r>
            <a:r>
              <a:rPr lang="zh-CN" altLang="en-US" sz="2000" b="1" dirty="0">
                <a:solidFill>
                  <a:srgbClr val="FF0000"/>
                </a:solidFill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</a:rPr>
              <a:t>ch6 in TAPL</a:t>
            </a:r>
            <a:r>
              <a:rPr lang="zh-CN" altLang="en-US" sz="2000" b="1" dirty="0">
                <a:solidFill>
                  <a:srgbClr val="FF0000"/>
                </a:solidFill>
              </a:rPr>
              <a:t>）</a:t>
            </a:r>
            <a:endParaRPr lang="zh-CN" altLang="en-US" sz="2000" b="1" dirty="0">
              <a:solidFill>
                <a:srgbClr val="FF0000"/>
              </a:solidFill>
            </a:endParaRPr>
          </a:p>
          <a:p>
            <a:pPr marL="0" indent="0" algn="l">
              <a:buNone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2.Subtyping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子类型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			      (ch15~ch19 in TAPL)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3.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实例分析：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Imperative Object  &amp; FJ     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4.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实例分析：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Recursive Types</a:t>
            </a: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递归类型</a:t>
            </a:r>
            <a:r>
              <a:rPr lang="en-US" altLang="zh-CN" sz="2000" dirty="0">
                <a:solidFill>
                  <a:schemeClr val="bg1">
                    <a:lumMod val="75000"/>
                  </a:schemeClr>
                </a:solidFill>
              </a:rPr>
              <a:t>   (ch20~ch21 in TAPL)</a:t>
            </a:r>
            <a:endParaRPr lang="en-US" altLang="zh-CN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/>
        </p:nvSpPr>
        <p:spPr>
          <a:xfrm>
            <a:off x="6599555" y="942975"/>
            <a:ext cx="5820410" cy="591502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引用类型</a:t>
            </a:r>
            <a:r>
              <a:rPr lang="zh-CN" altLang="en-US" sz="2000" dirty="0">
                <a:solidFill>
                  <a:schemeClr val="tx1"/>
                </a:solidFill>
              </a:rPr>
              <a:t>：不变式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57200" lvl="1" indent="0">
              <a:buFont typeface="Arial" panose="020B0604020202020204" pitchFamily="34" charset="0"/>
              <a:buNone/>
            </a:pPr>
            <a:r>
              <a:rPr lang="zh-CN" altLang="en-US" sz="1775" dirty="0">
                <a:solidFill>
                  <a:schemeClr val="tx1"/>
                </a:solidFill>
              </a:rPr>
              <a:t>为了保证类型的安全</a:t>
            </a:r>
            <a:endParaRPr lang="zh-CN" altLang="en-US" sz="1775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775" dirty="0">
                <a:solidFill>
                  <a:schemeClr val="tx1"/>
                </a:solidFill>
              </a:rPr>
              <a:t>读时要读到不少于上下文要求的类型的信息</a:t>
            </a:r>
            <a:endParaRPr lang="zh-CN" altLang="en-US" sz="1775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1775" dirty="0">
                <a:solidFill>
                  <a:schemeClr val="tx1"/>
                </a:solidFill>
              </a:rPr>
              <a:t>写时要提供不少于上下文要求的类型的信息</a:t>
            </a:r>
            <a:endParaRPr lang="zh-CN" altLang="en-US" sz="1775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数组类型</a:t>
            </a:r>
            <a:r>
              <a:rPr lang="zh-CN" altLang="en-US" sz="2000" dirty="0">
                <a:solidFill>
                  <a:schemeClr val="tx1"/>
                </a:solidFill>
              </a:rPr>
              <a:t>：不变式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其他类型的子类型化规则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5820410" cy="5915025"/>
          </a:xfrm>
        </p:spPr>
        <p:txBody>
          <a:bodyPr>
            <a:normAutofit lnSpcReduction="20000"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变式类型</a:t>
            </a:r>
            <a:r>
              <a:rPr lang="zh-CN" altLang="en-US" sz="2000" dirty="0">
                <a:solidFill>
                  <a:schemeClr val="tx1"/>
                </a:solidFill>
              </a:rPr>
              <a:t>：协变式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列表类型</a:t>
            </a:r>
            <a:r>
              <a:rPr lang="zh-CN" altLang="en-US" sz="2000" dirty="0">
                <a:solidFill>
                  <a:schemeClr val="tx1"/>
                </a:solidFill>
              </a:rPr>
              <a:t>：协变式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5580" y="1610360"/>
            <a:ext cx="5951220" cy="2689225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>
            <a:off x="6373495" y="943610"/>
            <a:ext cx="0" cy="58458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1235075" y="5336540"/>
            <a:ext cx="3376295" cy="737870"/>
            <a:chOff x="303" y="8412"/>
            <a:chExt cx="5317" cy="116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/>
            <a:srcRect r="61163"/>
            <a:stretch>
              <a:fillRect/>
            </a:stretch>
          </p:blipFill>
          <p:spPr>
            <a:xfrm>
              <a:off x="303" y="8412"/>
              <a:ext cx="3566" cy="1163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2"/>
            <a:srcRect l="84306"/>
            <a:stretch>
              <a:fillRect/>
            </a:stretch>
          </p:blipFill>
          <p:spPr>
            <a:xfrm>
              <a:off x="4180" y="8412"/>
              <a:ext cx="1441" cy="1163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7583170" y="2843530"/>
            <a:ext cx="3329940" cy="671830"/>
            <a:chOff x="10161" y="4587"/>
            <a:chExt cx="5244" cy="1058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rcRect r="61013"/>
            <a:stretch>
              <a:fillRect/>
            </a:stretch>
          </p:blipFill>
          <p:spPr>
            <a:xfrm>
              <a:off x="10161" y="4587"/>
              <a:ext cx="3524" cy="1059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rcRect l="85485"/>
            <a:stretch>
              <a:fillRect/>
            </a:stretch>
          </p:blipFill>
          <p:spPr>
            <a:xfrm>
              <a:off x="14093" y="4587"/>
              <a:ext cx="1312" cy="1059"/>
            </a:xfrm>
            <a:prstGeom prst="rect">
              <a:avLst/>
            </a:prstGeom>
          </p:spPr>
        </p:pic>
      </p:grpSp>
      <p:grpSp>
        <p:nvGrpSpPr>
          <p:cNvPr id="16" name="组合 15"/>
          <p:cNvGrpSpPr/>
          <p:nvPr/>
        </p:nvGrpSpPr>
        <p:grpSpPr>
          <a:xfrm>
            <a:off x="7463790" y="5419725"/>
            <a:ext cx="3879215" cy="655320"/>
            <a:chOff x="10051" y="8009"/>
            <a:chExt cx="6109" cy="1032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4"/>
            <a:srcRect r="57610"/>
            <a:stretch>
              <a:fillRect/>
            </a:stretch>
          </p:blipFill>
          <p:spPr>
            <a:xfrm>
              <a:off x="10051" y="8009"/>
              <a:ext cx="3899" cy="1032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4"/>
            <a:srcRect l="79169"/>
            <a:stretch>
              <a:fillRect/>
            </a:stretch>
          </p:blipFill>
          <p:spPr>
            <a:xfrm>
              <a:off x="14244" y="8009"/>
              <a:ext cx="1916" cy="1032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类型</a:t>
            </a:r>
            <a:r>
              <a:rPr lang="zh-CN" altLang="en-US" sz="4400" dirty="0"/>
              <a:t>安全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保持定理：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进展定理：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内容占位符 4"/>
          <p:cNvPicPr>
            <a:picLocks noGrp="1" noChangeAspect="1"/>
          </p:cNvPicPr>
          <p:nvPr/>
        </p:nvPicPr>
        <p:blipFill>
          <a:blip r:embed="rId1"/>
          <a:srcRect l="11597" b="13037"/>
          <a:stretch>
            <a:fillRect/>
          </a:stretch>
        </p:blipFill>
        <p:spPr>
          <a:xfrm>
            <a:off x="773430" y="3173730"/>
            <a:ext cx="7952740" cy="70739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rcRect l="11493" r="11688" b="-1761"/>
          <a:stretch>
            <a:fillRect/>
          </a:stretch>
        </p:blipFill>
        <p:spPr>
          <a:xfrm>
            <a:off x="773430" y="1619885"/>
            <a:ext cx="7024370" cy="5505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pPr algn="l">
              <a:buClrTx/>
              <a:buSzTx/>
              <a:buFontTx/>
            </a:pPr>
            <a:r>
              <a:rPr lang="zh-CN" altLang="en-US" sz="4400" dirty="0"/>
              <a:t>强制转型</a:t>
            </a:r>
            <a:r>
              <a:rPr lang="en-US" altLang="zh-CN" sz="4400" dirty="0"/>
              <a:t> </a:t>
            </a:r>
            <a:r>
              <a:rPr lang="zh-CN" altLang="en-US" sz="4400" dirty="0">
                <a:sym typeface="+mn-ea"/>
              </a:rPr>
              <a:t>(T)</a:t>
            </a:r>
            <a:r>
              <a:rPr lang="en-US" altLang="zh-CN" sz="4400" dirty="0">
                <a:sym typeface="+mn-ea"/>
              </a:rPr>
              <a:t>t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S&lt;:T时，强制转型有两种可能的形式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若e:S，则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T)e为</a:t>
            </a:r>
            <a:r>
              <a:rPr lang="zh-CN" altLang="en-US" sz="2000" b="1" dirty="0">
                <a:solidFill>
                  <a:srgbClr val="FF0000"/>
                </a:solidFill>
              </a:rPr>
              <a:t>向上转型 up casting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安全，可直接进行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子类型提供的信息比父类型更丰富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若e: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，则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)e为</a:t>
            </a:r>
            <a:r>
              <a:rPr lang="zh-CN" altLang="en-US" sz="2000" b="1" dirty="0">
                <a:solidFill>
                  <a:srgbClr val="FF0000"/>
                </a:solidFill>
              </a:rPr>
              <a:t>向下转型 down casting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不安全，</a:t>
            </a:r>
            <a:r>
              <a:rPr lang="zh-CN" altLang="en-US" sz="2000" dirty="0">
                <a:solidFill>
                  <a:schemeClr val="tx1"/>
                </a:solidFill>
              </a:rPr>
              <a:t>需要运行时检查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1"/>
                </a:solidFill>
              </a:rPr>
              <a:t>如：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(S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)e试图访问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记录类型</a:t>
            </a: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zh-CN" altLang="en-US" sz="2000" dirty="0">
                <a:solidFill>
                  <a:schemeClr val="tx1"/>
                </a:solidFill>
              </a:rPr>
              <a:t>中有、而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记录类型</a:t>
            </a:r>
            <a:r>
              <a:rPr lang="en-US" altLang="zh-CN" sz="2000" dirty="0">
                <a:solidFill>
                  <a:schemeClr val="tx1"/>
                </a:solidFill>
              </a:rPr>
              <a:t>T</a:t>
            </a:r>
            <a:r>
              <a:rPr lang="zh-CN" altLang="en-US" sz="2000" dirty="0">
                <a:solidFill>
                  <a:schemeClr val="tx1"/>
                </a:solidFill>
              </a:rPr>
              <a:t>中没有的字段时，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求值可能受阻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685800" lvl="1" indent="-228600">
              <a:buFont typeface="Arial" panose="020B0604020202020204" pitchFamily="34" charset="0"/>
              <a:buChar char="•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声明性的子类型关系</a:t>
            </a:r>
            <a:endParaRPr lang="zh-CN" altLang="en-US" sz="4400" dirty="0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4625" y="942975"/>
            <a:ext cx="7216140" cy="5915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90765" y="1894840"/>
            <a:ext cx="4801870" cy="34150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 anchor="t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zh-CN" altLang="en-US">
                <a:sym typeface="+mn-ea"/>
              </a:rPr>
              <a:t>【注】此系统的规则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不是语法制导的</a:t>
            </a:r>
            <a:r>
              <a:rPr lang="zh-CN" altLang="en-US">
                <a:sym typeface="+mn-ea"/>
              </a:rPr>
              <a:t>：</a:t>
            </a:r>
            <a:endParaRPr lang="zh-CN" altLang="en-US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endParaRPr lang="zh-CN" alt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子类型化规则(S-)</a:t>
            </a:r>
            <a:endParaRPr lang="zh-CN" altLang="en-US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自反规则S-Refl没有前提；</a:t>
            </a:r>
            <a:endParaRPr lang="zh-CN" altLang="en-US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传递规则S-Trans未具体说明</a:t>
            </a:r>
            <a:r>
              <a:rPr lang="en-US" altLang="zh-CN" dirty="0">
                <a:sym typeface="+mn-ea"/>
              </a:rPr>
              <a:t>U</a:t>
            </a:r>
            <a:r>
              <a:rPr lang="zh-CN" altLang="en-US" dirty="0">
                <a:sym typeface="+mn-ea"/>
              </a:rPr>
              <a:t>；</a:t>
            </a:r>
            <a:endParaRPr lang="zh-CN" altLang="en-US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且这两个规则中</a:t>
            </a:r>
            <a:r>
              <a:rPr lang="en-US" altLang="zh-CN" dirty="0">
                <a:sym typeface="+mn-ea"/>
              </a:rPr>
              <a:t>S</a:t>
            </a:r>
            <a:r>
              <a:rPr lang="zh-CN" altLang="en-US" dirty="0">
                <a:sym typeface="+mn-ea"/>
              </a:rPr>
              <a:t>和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是裸露的元变量，</a:t>
            </a:r>
            <a:endParaRPr lang="zh-CN" altLang="en-US" dirty="0">
              <a:sym typeface="+mn-ea"/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它们的结论覆盖了其他子类型化规则的结论。</a:t>
            </a:r>
            <a:endParaRPr lang="zh-CN" altLang="en-US"/>
          </a:p>
          <a:p>
            <a:pPr>
              <a:buFont typeface="Wingdings" panose="05000000000000000000" charset="0"/>
              <a:buChar char="l"/>
            </a:pPr>
            <a:endParaRPr lang="zh-CN" altLang="en-US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dirty="0">
                <a:sym typeface="+mn-ea"/>
              </a:rPr>
              <a:t>类型化规则(T-)</a:t>
            </a:r>
            <a:endParaRPr lang="zh-CN" altLang="en-US" dirty="0">
              <a:solidFill>
                <a:schemeClr val="tx1"/>
              </a:solidFill>
            </a:endParaRPr>
          </a:p>
          <a:p>
            <a:pPr indent="0">
              <a:buFont typeface="Wingdings" panose="05000000000000000000" charset="0"/>
              <a:buNone/>
            </a:pPr>
            <a:r>
              <a:rPr lang="zh-CN" altLang="en-US" dirty="0">
                <a:sym typeface="+mn-ea"/>
              </a:rPr>
              <a:t>包含规则T-Sub存在裸露的、没有被说明为具体形式的元变量</a:t>
            </a:r>
            <a:r>
              <a:rPr lang="en-US" altLang="zh-CN" dirty="0">
                <a:sym typeface="+mn-ea"/>
              </a:rPr>
              <a:t>t</a:t>
            </a:r>
            <a:r>
              <a:rPr lang="zh-CN" altLang="en-US" dirty="0">
                <a:sym typeface="+mn-ea"/>
              </a:rPr>
              <a:t>，导致其可应用于任何一种项，从而无法确定该使用哪条规则</a:t>
            </a:r>
            <a:r>
              <a:rPr lang="zh-CN" altLang="en-US" dirty="0">
                <a:solidFill>
                  <a:schemeClr val="tx1"/>
                </a:solidFill>
              </a:rPr>
              <a:t>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63110" y="1699260"/>
            <a:ext cx="2607310" cy="93281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34840" y="5356225"/>
            <a:ext cx="2809875" cy="64833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子类型理论算法化</a:t>
            </a:r>
            <a:r>
              <a:rPr lang="zh-CN" altLang="en-US" dirty="0"/>
              <a:t>（</a:t>
            </a:r>
            <a:r>
              <a:rPr lang="en-US" altLang="zh-CN" dirty="0"/>
              <a:t>Algorithmic Subtyping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用</a:t>
            </a:r>
            <a:r>
              <a:rPr lang="zh-CN" altLang="en-US" sz="2000" b="1" dirty="0">
                <a:solidFill>
                  <a:srgbClr val="FF0000"/>
                </a:solidFill>
              </a:rPr>
              <a:t>语法制导的</a:t>
            </a:r>
            <a:r>
              <a:rPr lang="zh-CN" altLang="en-US" sz="2000" b="1" dirty="0">
                <a:solidFill>
                  <a:schemeClr val="tx1"/>
                </a:solidFill>
              </a:rPr>
              <a:t>算法子类型化关系</a:t>
            </a:r>
            <a:r>
              <a:rPr lang="en-US" altLang="zh-CN" sz="2000" b="1" dirty="0">
                <a:solidFill>
                  <a:schemeClr val="tx1"/>
                </a:solidFill>
              </a:rPr>
              <a:t>(SA-)</a:t>
            </a:r>
            <a:r>
              <a:rPr lang="zh-CN" altLang="en-US" sz="2000" dirty="0">
                <a:solidFill>
                  <a:schemeClr val="tx1"/>
                </a:solidFill>
              </a:rPr>
              <a:t>代替</a:t>
            </a:r>
            <a:r>
              <a:rPr lang="zh-CN" altLang="en-US" sz="2000" b="1" dirty="0">
                <a:solidFill>
                  <a:schemeClr val="tx1"/>
                </a:solidFill>
              </a:rPr>
              <a:t>声明性的子类型化关系</a:t>
            </a:r>
            <a:r>
              <a:rPr lang="en-US" altLang="zh-CN" sz="2000" b="1" dirty="0">
                <a:solidFill>
                  <a:schemeClr val="tx1"/>
                </a:solidFill>
              </a:rPr>
              <a:t>(S-)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165" y="3856355"/>
            <a:ext cx="8393430" cy="244094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65" y="1365250"/>
            <a:ext cx="8393430" cy="241744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43315" y="3038475"/>
            <a:ext cx="33883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去掉了</a:t>
            </a:r>
            <a:r>
              <a:rPr lang="en-US" altLang="zh-CN"/>
              <a:t> </a:t>
            </a:r>
            <a:r>
              <a:rPr lang="zh-CN" altLang="en-US"/>
              <a:t>S-Trans</a:t>
            </a:r>
            <a:r>
              <a:rPr lang="en-US" altLang="zh-CN"/>
              <a:t> </a:t>
            </a:r>
            <a:r>
              <a:rPr lang="zh-CN" altLang="en-US"/>
              <a:t>和</a:t>
            </a:r>
            <a:r>
              <a:rPr lang="en-US" altLang="zh-CN"/>
              <a:t> </a:t>
            </a:r>
            <a:r>
              <a:rPr lang="zh-CN" altLang="en-US"/>
              <a:t>S-Refl</a:t>
            </a:r>
            <a:r>
              <a:rPr lang="en-US" altLang="zh-CN"/>
              <a:t> </a:t>
            </a:r>
            <a:r>
              <a:rPr lang="zh-CN" altLang="en-US"/>
              <a:t>规则，</a:t>
            </a:r>
            <a:endParaRPr lang="zh-CN" altLang="en-US"/>
          </a:p>
          <a:p>
            <a:r>
              <a:rPr lang="zh-CN" altLang="en-US"/>
              <a:t>增加了一个将字段类型的深度、广度和置换子类型化规则结合起来的规则</a:t>
            </a:r>
            <a:r>
              <a:rPr lang="en-US" altLang="zh-CN"/>
              <a:t> </a:t>
            </a:r>
            <a:r>
              <a:rPr lang="zh-CN" altLang="en-US"/>
              <a:t>S-Rcd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195705" y="1811020"/>
            <a:ext cx="3124835" cy="882650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14600" y="6506845"/>
            <a:ext cx="4645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|-&gt; S &lt;: T</a:t>
            </a:r>
            <a:r>
              <a:rPr lang="en-US" altLang="zh-CN"/>
              <a:t> </a:t>
            </a:r>
            <a:r>
              <a:rPr lang="zh-CN" altLang="en-US"/>
              <a:t>表示：</a:t>
            </a:r>
            <a:r>
              <a:rPr lang="en-US" altLang="zh-CN"/>
              <a:t>S</a:t>
            </a:r>
            <a:r>
              <a:rPr lang="zh-CN" altLang="en-US" b="1"/>
              <a:t>在算法上</a:t>
            </a:r>
            <a:r>
              <a:rPr lang="zh-CN" altLang="en-US"/>
              <a:t>是</a:t>
            </a:r>
            <a:r>
              <a:rPr lang="en-US" altLang="zh-CN"/>
              <a:t>T</a:t>
            </a:r>
            <a:r>
              <a:rPr lang="zh-CN" altLang="en-US"/>
              <a:t>的子类型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子类型理论算法化</a:t>
            </a:r>
            <a:r>
              <a:rPr lang="zh-CN" altLang="en-US" dirty="0"/>
              <a:t>（</a:t>
            </a:r>
            <a:r>
              <a:rPr lang="en-US" altLang="zh-CN" dirty="0"/>
              <a:t>Algorithmic Subtyping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用</a:t>
            </a:r>
            <a:r>
              <a:rPr lang="zh-CN" altLang="en-US" sz="2000" b="1" dirty="0">
                <a:solidFill>
                  <a:srgbClr val="FF0000"/>
                </a:solidFill>
              </a:rPr>
              <a:t>语法制导的</a:t>
            </a:r>
            <a:r>
              <a:rPr lang="zh-CN" altLang="en-US" sz="2000" b="1" dirty="0">
                <a:solidFill>
                  <a:schemeClr val="tx1"/>
                </a:solidFill>
              </a:rPr>
              <a:t>算法子类型化关系</a:t>
            </a:r>
            <a:r>
              <a:rPr lang="en-US" altLang="zh-CN" sz="2000" b="1" dirty="0">
                <a:solidFill>
                  <a:schemeClr val="tx1"/>
                </a:solidFill>
              </a:rPr>
              <a:t>(SA-)</a:t>
            </a:r>
            <a:r>
              <a:rPr lang="zh-CN" altLang="en-US" sz="2000" dirty="0">
                <a:solidFill>
                  <a:schemeClr val="tx1"/>
                </a:solidFill>
              </a:rPr>
              <a:t>代替</a:t>
            </a:r>
            <a:r>
              <a:rPr lang="zh-CN" altLang="en-US" sz="2000" b="1" dirty="0">
                <a:solidFill>
                  <a:schemeClr val="tx1"/>
                </a:solidFill>
              </a:rPr>
              <a:t>声明性的子类型化关系</a:t>
            </a:r>
            <a:r>
              <a:rPr lang="en-US" altLang="zh-CN" sz="2000" b="1" dirty="0">
                <a:solidFill>
                  <a:schemeClr val="tx1"/>
                </a:solidFill>
              </a:rPr>
              <a:t>(S-)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内容占位符 2"/>
              <p:cNvSpPr>
                <a:spLocks noGrp="1"/>
              </p:cNvSpPr>
              <p:nvPr/>
            </p:nvSpPr>
            <p:spPr>
              <a:xfrm>
                <a:off x="621030" y="1844040"/>
                <a:ext cx="8382000" cy="41148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>
                <a:lvl1pPr marL="342900" indent="-3429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let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subtype(S,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match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with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|(_,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Top)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true		</a:t>
                </a:r>
                <a:r>
                  <a:rPr kumimoji="1"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（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SA-TOP</a:t>
                </a:r>
                <a:r>
                  <a:rPr kumimoji="1"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）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|(S1-&gt;S2,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T1-&gt;T2)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 </a:t>
                </a:r>
                <a:r>
                  <a:rPr kumimoji="1"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(SA-ARROW)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subtype(T1,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S1)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/\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subtype(S2,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T2)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|({li: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Si,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…},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…})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      </a:t>
                </a:r>
                <a:r>
                  <a:rPr kumimoji="1"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(SA-RCD)</a:t>
                </a:r>
                <a:endParaRPr kumimoji="1" lang="zh-CN" altLang="en-US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ki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⊆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{li}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/\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subtype(Si,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each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|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_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-&gt;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				</a:t>
                </a:r>
                <a:r>
                  <a:rPr kumimoji="1" lang="zh-CN" altLang="en-US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(OTHERS)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9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030" y="1844040"/>
                <a:ext cx="8382000" cy="411480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Autofit/>
          </a:bodyPr>
          <a:lstStyle/>
          <a:p>
            <a:r>
              <a:rPr lang="zh-CN" altLang="en-US" dirty="0"/>
              <a:t>为何需要</a:t>
            </a:r>
            <a:r>
              <a:rPr lang="en-US" altLang="zh-CN" dirty="0"/>
              <a:t>2</a:t>
            </a:r>
            <a:r>
              <a:rPr lang="zh-CN" altLang="en-US" dirty="0"/>
              <a:t>种表述的子类型系统？</a:t>
            </a:r>
            <a:endParaRPr lang="zh-CN" altLang="en-US" dirty="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620395" y="1660525"/>
            <a:ext cx="83820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000" dirty="0">
                <a:sym typeface="+mn-ea"/>
              </a:rPr>
              <a:t>Declarative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ones:</a:t>
            </a:r>
            <a:endParaRPr kumimoji="1" lang="en-US" altLang="zh-CN" sz="2000" dirty="0"/>
          </a:p>
          <a:p>
            <a:pPr lvl="1">
              <a:lnSpc>
                <a:spcPct val="140000"/>
              </a:lnSpc>
            </a:pPr>
            <a:r>
              <a:rPr kumimoji="1" lang="en-US" altLang="zh-CN" sz="2000" dirty="0">
                <a:sym typeface="+mn-ea"/>
              </a:rPr>
              <a:t>to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claim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and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prove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properties</a:t>
            </a:r>
            <a:endParaRPr kumimoji="1" lang="en-US" altLang="zh-CN" sz="2000" dirty="0"/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000" dirty="0">
                <a:sym typeface="+mn-ea"/>
              </a:rPr>
              <a:t>Algorithmic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ones:</a:t>
            </a:r>
            <a:endParaRPr kumimoji="1" lang="en-US" altLang="zh-CN" sz="2000" dirty="0"/>
          </a:p>
          <a:p>
            <a:pPr lvl="1">
              <a:lnSpc>
                <a:spcPct val="140000"/>
              </a:lnSpc>
            </a:pPr>
            <a:r>
              <a:rPr kumimoji="1" lang="en-US" altLang="zh-CN" sz="2000" dirty="0">
                <a:sym typeface="+mn-ea"/>
              </a:rPr>
              <a:t>effective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implementations</a:t>
            </a:r>
            <a:endParaRPr kumimoji="1" lang="en-US" altLang="zh-CN" sz="2000" dirty="0"/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000" dirty="0">
                <a:sym typeface="+mn-ea"/>
              </a:rPr>
              <a:t>We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should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prove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olidFill>
                  <a:srgbClr val="0432FF"/>
                </a:solidFill>
                <a:sym typeface="+mn-ea"/>
              </a:rPr>
              <a:t>equivalence</a:t>
            </a:r>
            <a:endParaRPr kumimoji="1" lang="en-US" altLang="zh-CN" sz="2000" dirty="0">
              <a:solidFill>
                <a:srgbClr val="0432FF"/>
              </a:solidFill>
            </a:endParaRPr>
          </a:p>
          <a:p>
            <a:pPr lvl="1">
              <a:lnSpc>
                <a:spcPct val="140000"/>
              </a:lnSpc>
            </a:pPr>
            <a:r>
              <a:rPr kumimoji="1" lang="en-US" altLang="zh-CN" sz="2000" dirty="0">
                <a:sym typeface="+mn-ea"/>
              </a:rPr>
              <a:t>nontrivial</a:t>
            </a:r>
            <a:endParaRPr kumimoji="1" lang="en-US" altLang="zh-CN" sz="2000" dirty="0"/>
          </a:p>
          <a:p>
            <a:pPr lvl="1">
              <a:lnSpc>
                <a:spcPct val="140000"/>
              </a:lnSpc>
            </a:pPr>
            <a:r>
              <a:rPr kumimoji="1" lang="en-US" altLang="zh-CN" sz="2000" dirty="0">
                <a:sym typeface="+mn-ea"/>
              </a:rPr>
              <a:t>we’ll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see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more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in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future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lectures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类型理论算法化（</a:t>
            </a:r>
            <a:r>
              <a:rPr lang="en-US" altLang="zh-CN" dirty="0"/>
              <a:t>Algorithmic Typing</a:t>
            </a:r>
            <a:r>
              <a:rPr lang="zh-CN" altLang="en-US" sz="4400" dirty="0"/>
              <a:t>）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4867910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用</a:t>
            </a:r>
            <a:r>
              <a:rPr lang="zh-CN" altLang="en-US" sz="2000" b="1" dirty="0">
                <a:solidFill>
                  <a:srgbClr val="FF0000"/>
                </a:solidFill>
              </a:rPr>
              <a:t>语法制导的</a:t>
            </a:r>
            <a:r>
              <a:rPr lang="zh-CN" altLang="en-US" sz="2000" b="1" dirty="0">
                <a:solidFill>
                  <a:schemeClr val="tx1"/>
                </a:solidFill>
              </a:rPr>
              <a:t>算法类型化</a:t>
            </a:r>
            <a:r>
              <a:rPr lang="zh-CN" altLang="en-US" sz="2000" b="1" dirty="0">
                <a:solidFill>
                  <a:schemeClr val="tx1"/>
                </a:solidFill>
                <a:sym typeface="+mn-ea"/>
              </a:rPr>
              <a:t>关系</a:t>
            </a:r>
            <a:r>
              <a:rPr lang="en-US" altLang="zh-CN" sz="2000" b="1" dirty="0">
                <a:solidFill>
                  <a:schemeClr val="tx1"/>
                </a:solidFill>
              </a:rPr>
              <a:t>(TA-)</a:t>
            </a:r>
            <a:r>
              <a:rPr lang="zh-CN" altLang="en-US" sz="2000" dirty="0">
                <a:solidFill>
                  <a:schemeClr val="tx1"/>
                </a:solidFill>
              </a:rPr>
              <a:t>代替</a:t>
            </a:r>
            <a:r>
              <a:rPr lang="zh-CN" altLang="en-US" sz="2000" b="1" dirty="0">
                <a:solidFill>
                  <a:schemeClr val="tx1"/>
                </a:solidFill>
              </a:rPr>
              <a:t>声明性的类型化关系</a:t>
            </a:r>
            <a:r>
              <a:rPr lang="en-US" altLang="zh-CN" sz="2000" b="1" dirty="0">
                <a:solidFill>
                  <a:schemeClr val="tx1"/>
                </a:solidFill>
              </a:rPr>
              <a:t>(T-)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2621915"/>
            <a:ext cx="10183495" cy="42360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396230" y="1699895"/>
            <a:ext cx="580961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将应用规则</a:t>
            </a:r>
            <a:r>
              <a:rPr lang="en-US" altLang="zh-CN"/>
              <a:t>T-APP</a:t>
            </a:r>
            <a:r>
              <a:rPr lang="zh-CN" altLang="en-US"/>
              <a:t>用更有力的规则</a:t>
            </a:r>
            <a:r>
              <a:rPr lang="en-US" altLang="zh-CN"/>
              <a:t>TA-APP</a:t>
            </a:r>
            <a:r>
              <a:rPr lang="zh-CN" altLang="en-US"/>
              <a:t>代替：</a:t>
            </a:r>
            <a:endParaRPr lang="zh-CN" altLang="en-US"/>
          </a:p>
          <a:p>
            <a:r>
              <a:rPr lang="zh-CN" altLang="en-US"/>
              <a:t>将</a:t>
            </a:r>
            <a:r>
              <a:rPr lang="en-US" altLang="zh-CN"/>
              <a:t>T-SUB</a:t>
            </a:r>
            <a:r>
              <a:rPr lang="zh-CN" altLang="en-US"/>
              <a:t>的一条实例作为前提包括进来</a:t>
            </a:r>
            <a:endParaRPr lang="zh-CN" altLang="en-US"/>
          </a:p>
          <a:p>
            <a:r>
              <a:rPr lang="zh-CN" altLang="en-US"/>
              <a:t>使得可以完全不使用包含规则</a:t>
            </a:r>
            <a:r>
              <a:rPr lang="en-US" altLang="zh-CN"/>
              <a:t>T-SUB</a:t>
            </a:r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80695" y="1410335"/>
            <a:ext cx="3706495" cy="128333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417830" y="1410970"/>
            <a:ext cx="3768725" cy="128333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185035" y="5650230"/>
            <a:ext cx="1265555" cy="277495"/>
          </a:xfrm>
          <a:prstGeom prst="rect">
            <a:avLst/>
          </a:prstGeom>
          <a:noFill/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527685"/>
            <a:ext cx="10515600" cy="606425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Summary</a:t>
            </a:r>
            <a:r>
              <a:rPr lang="zh-CN" altLang="en-US" sz="4000" dirty="0"/>
              <a:t>：元理论</a:t>
            </a:r>
            <a:endParaRPr lang="zh-CN" altLang="en-US" sz="4000" dirty="0"/>
          </a:p>
        </p:txBody>
      </p:sp>
      <p:sp>
        <p:nvSpPr>
          <p:cNvPr id="9" name="内容占位符 2"/>
          <p:cNvSpPr>
            <a:spLocks noGrp="1"/>
          </p:cNvSpPr>
          <p:nvPr/>
        </p:nvSpPr>
        <p:spPr>
          <a:xfrm>
            <a:off x="620395" y="1660525"/>
            <a:ext cx="83820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000" dirty="0">
                <a:sym typeface="+mn-ea"/>
              </a:rPr>
              <a:t>Metatheory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for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subtyping</a:t>
            </a:r>
            <a:endParaRPr kumimoji="1" lang="en-US" altLang="zh-CN" sz="2000" dirty="0"/>
          </a:p>
          <a:p>
            <a:pPr lvl="1">
              <a:lnSpc>
                <a:spcPct val="160000"/>
              </a:lnSpc>
            </a:pPr>
            <a:r>
              <a:rPr kumimoji="1" lang="en-US" altLang="zh-CN" sz="2000" dirty="0">
                <a:sym typeface="+mn-ea"/>
              </a:rPr>
              <a:t>i.e.,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type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checking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algorithms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for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subtyping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and</a:t>
            </a:r>
            <a:r>
              <a:rPr kumimoji="1" lang="zh-CN" altLang="en-US" sz="2000" dirty="0">
                <a:sym typeface="+mn-ea"/>
              </a:rPr>
              <a:t> </a:t>
            </a:r>
            <a:r>
              <a:rPr kumimoji="1" lang="en-US" altLang="zh-CN" sz="2000" dirty="0">
                <a:sym typeface="+mn-ea"/>
              </a:rPr>
              <a:t>typing</a:t>
            </a:r>
            <a:endParaRPr kumimoji="1" lang="en-US" altLang="zh-CN" sz="2000" dirty="0"/>
          </a:p>
          <a:p>
            <a:pPr lvl="1">
              <a:lnSpc>
                <a:spcPct val="160000"/>
              </a:lnSpc>
            </a:pPr>
            <a:r>
              <a:rPr kumimoji="1" lang="en-US" altLang="zh-CN" sz="2000">
                <a:sym typeface="+mn-ea"/>
              </a:rPr>
              <a:t>type-directed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40" y="1684020"/>
            <a:ext cx="10515600" cy="6064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/>
              <a:t>Topic</a:t>
            </a:r>
            <a:r>
              <a:rPr lang="en-US" altLang="zh-CN" sz="4400" dirty="0"/>
              <a:t>s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03300" y="2580640"/>
            <a:ext cx="8663940" cy="3089910"/>
          </a:xfrm>
        </p:spPr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1.De Brujin表示法                              （ch6 in TAPL）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algn="l">
              <a:buClrTx/>
              <a:buSzTx/>
              <a:buNone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2.Subtyping子类型			      (ch15~ch19 in TAPL)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3.</a:t>
            </a:r>
            <a:r>
              <a:rPr lang="zh-CN" altLang="en-US" sz="2000" b="1" dirty="0">
                <a:solidFill>
                  <a:srgbClr val="FF0000"/>
                </a:solidFill>
              </a:rPr>
              <a:t>实例分析：</a:t>
            </a:r>
            <a:r>
              <a:rPr lang="en-US" altLang="zh-CN" sz="2000" b="1" dirty="0">
                <a:solidFill>
                  <a:srgbClr val="FF0000"/>
                </a:solidFill>
              </a:rPr>
              <a:t>Imperative Object  &amp; FJ   (</a:t>
            </a:r>
            <a:r>
              <a:rPr lang="zh-CN" altLang="en-US" sz="2000" b="1" dirty="0">
                <a:solidFill>
                  <a:srgbClr val="FF0000"/>
                </a:solidFill>
              </a:rPr>
              <a:t>命令式对象</a:t>
            </a:r>
            <a:r>
              <a:rPr lang="en-US" altLang="zh-CN" sz="2000" b="1" dirty="0">
                <a:solidFill>
                  <a:srgbClr val="FF0000"/>
                </a:solidFill>
              </a:rPr>
              <a:t> &amp; </a:t>
            </a:r>
            <a:r>
              <a:rPr lang="zh-CN" altLang="en-US" sz="2000" b="1" dirty="0">
                <a:solidFill>
                  <a:srgbClr val="FF0000"/>
                </a:solidFill>
              </a:rPr>
              <a:t>轻量级</a:t>
            </a:r>
            <a:r>
              <a:rPr lang="en-US" altLang="zh-CN" sz="2000" b="1" dirty="0">
                <a:solidFill>
                  <a:srgbClr val="FF0000"/>
                </a:solidFill>
              </a:rPr>
              <a:t>Java) 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4.实例分析：Recursive Types递归类型   (ch20~ch21 in TAPL)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演算：语法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994410"/>
            <a:ext cx="11155045" cy="562673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演算中，每个事物均是一个函数：函数接受的参数是函数，一个函数的结果是另一个函数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lambda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演算的语法：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t ::=			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项：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    </a:t>
            </a:r>
            <a:r>
              <a:rPr lang="en-US" sz="2000" dirty="0">
                <a:solidFill>
                  <a:schemeClr val="tx1"/>
                </a:solidFill>
                <a:sym typeface="+mn-ea"/>
              </a:rPr>
              <a:t>x			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变量</a:t>
            </a:r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sz="2000" dirty="0">
                <a:solidFill>
                  <a:schemeClr val="tx1"/>
                </a:solidFill>
                <a:sym typeface="+mn-ea"/>
              </a:rPr>
              <a:t>	    λx.t			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抽象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		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（函数定义，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λx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定义了参数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x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sym typeface="+mn-ea"/>
              </a:rPr>
              <a:t>t 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定义了函数体）</a:t>
            </a:r>
            <a:endParaRPr 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    t t			</a:t>
            </a:r>
            <a:r>
              <a:rPr lang="zh-CN" altLang="en-US" sz="2000" dirty="0">
                <a:solidFill>
                  <a:schemeClr val="tx1"/>
                </a:solidFill>
              </a:rPr>
              <a:t>应用</a:t>
            </a: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（函数调用）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7220" y="1634490"/>
            <a:ext cx="8416925" cy="606425"/>
          </a:xfrm>
        </p:spPr>
        <p:txBody>
          <a:bodyPr>
            <a:normAutofit fontScale="90000"/>
          </a:bodyPr>
          <a:lstStyle/>
          <a:p>
            <a:r>
              <a:rPr lang="en-US" altLang="zh-CN" sz="4400" dirty="0">
                <a:sym typeface="+mn-ea"/>
              </a:rPr>
              <a:t>Recall</a:t>
            </a:r>
            <a:r>
              <a:rPr lang="zh-CN" altLang="en-US" sz="4400" dirty="0">
                <a:sym typeface="+mn-ea"/>
              </a:rPr>
              <a:t>：函数式、命令式与</a:t>
            </a:r>
            <a:r>
              <a:rPr lang="en-US" altLang="zh-CN" sz="4400" dirty="0">
                <a:sym typeface="+mn-ea"/>
              </a:rPr>
              <a:t>OOP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87220" y="2425065"/>
            <a:ext cx="8518525" cy="357568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当我们写程序时，我们需要使用编程语言来告诉计算机要做什么。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不同的编程语言有不同的方式来组织代码和处理数据。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那么，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什么是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函数式编程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？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什么是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命令式编程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？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什么是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面向对象风格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的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编程？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olidFill>
                  <a:schemeClr val="tx1"/>
                </a:solidFill>
                <a:sym typeface="+mn-ea"/>
              </a:rPr>
              <a:t>什么是函数式编程？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522075" cy="5915025"/>
          </a:xfrm>
        </p:spPr>
        <p:txBody>
          <a:bodyPr>
            <a:normAutofit lnSpcReduction="2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函数式编程语言：这种编程语言的重点是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使用函数来组织代码和处理数据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。在函数式编程中，函数被视为“一等公民”，就像变量一样。这意味着函数可以作为参数传递给其他函数，也可以从其他函数中返回。函数式编程语言通常鼓励使用不可变数据结构和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避免副作用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side-effects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即，更改状态）。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例如，考虑一个计算阶乘的函数。在函数式编程语言中，可以这样定义：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在这个例子中，factorial 函数使用递归来计算阶乘。它没有任何副作用，因为它不会更改任何状态。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2743200" lvl="6" indent="0">
              <a:lnSpc>
                <a:spcPct val="70000"/>
              </a:lnSpc>
              <a:buFont typeface="Wingdings" panose="05000000000000000000" charset="0"/>
              <a:buNone/>
            </a:pPr>
            <a:endParaRPr lang="zh-CN" altLang="en-US" sz="1990" dirty="0">
              <a:solidFill>
                <a:schemeClr val="tx1"/>
              </a:solidFill>
              <a:latin typeface="JetBrains Mono Regular" panose="02000009000000000000" charset="0"/>
              <a:cs typeface="JetBrains Mono Regular" panose="02000009000000000000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29355" y="2872740"/>
            <a:ext cx="4733290" cy="2559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olidFill>
                  <a:schemeClr val="tx1"/>
                </a:solidFill>
                <a:sym typeface="+mn-ea"/>
              </a:rPr>
              <a:t>什么是命令式编程？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522075" cy="5915025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命令式编程语言：这种编程语言的重点是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使用语句来描述计算机执行的步骤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。在命令式编程中，程序员需要详细指定要执行的操作，以及操作的顺序。命令式编程语言通常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使用可变数据结构和允许副作用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例如，考虑一个计算阶乘的函数。在命令式编程语言中，可以这样定义：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在这个例子中，factorial 函数使用循环来计算阶乘。它使用可变变量 result 来存储中间结果，并且对变量进行了多次赋值。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6920" y="2778125"/>
            <a:ext cx="4883150" cy="2640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olidFill>
                  <a:schemeClr val="tx1"/>
                </a:solidFill>
                <a:sym typeface="+mn-ea"/>
              </a:rPr>
              <a:t>什么是面向对象风格</a:t>
            </a:r>
            <a:r>
              <a:rPr lang="en-US" altLang="zh-CN" sz="4400" dirty="0">
                <a:solidFill>
                  <a:schemeClr val="tx1"/>
                </a:solidFill>
                <a:sym typeface="+mn-ea"/>
              </a:rPr>
              <a:t>OOP</a:t>
            </a:r>
            <a:r>
              <a:rPr lang="zh-CN" altLang="en-US" sz="4400" dirty="0">
                <a:solidFill>
                  <a:schemeClr val="tx1"/>
                </a:solidFill>
                <a:sym typeface="+mn-ea"/>
              </a:rPr>
              <a:t>编程？</a:t>
            </a:r>
            <a:endParaRPr lang="en-US" altLang="zh-CN" sz="4400" dirty="0"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522075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面向对象编程：这种编程语言的重点是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使用对象来组织代码和处理数据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。在面向对象编程中，程序员定义类来描述对象的属性和方法。对象可以相互交互，通过调用它们的方法来执行操作。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例如，考虑一个计算阶乘的类。在面向对象编程语言中，可以这样定义：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在这个例子中，FactorialCalculator 类定义了一个名为 calculate 的方法，用于计算阶乘。它使用递归来计算阶乘，并且在递归调用时使用 this 关键字来引用对象自身。</a:t>
            </a:r>
            <a:endParaRPr lang="zh-CN" altLang="en-US" sz="2000" dirty="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6020" y="2440940"/>
            <a:ext cx="5053330" cy="2921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实例分析：命令式对象</a:t>
            </a:r>
            <a:r>
              <a:rPr lang="zh-CN" altLang="en-US" sz="3100" dirty="0"/>
              <a:t>（高层鸟瞰概念）</a:t>
            </a:r>
            <a:endParaRPr lang="zh-CN" altLang="en-US" sz="31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 lnSpcReduction="10000"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面向对象编程语言的特点：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多重表示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当一个对象调用一个操作时，对象自行确定哪些代码被执行。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封装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对象的内部表示是隐藏的，只有对象自己的方法才能访问其内部数据。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子类型化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具有更多方法的接口是具有较少方法的接口的子类型；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当需要某一类型时，提供其子类型总是安全的。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继承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定义类（实例化对象的模板）、继承父类、增加新方法、重载旧方法。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开放递归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一个方法内部能通过特殊的变量</a:t>
            </a:r>
            <a:r>
              <a:rPr lang="en-US" altLang="zh-CN" sz="2000" dirty="0">
                <a:solidFill>
                  <a:schemeClr val="tx1"/>
                </a:solidFill>
              </a:rPr>
              <a:t>(self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</a:rPr>
              <a:t>this)</a:t>
            </a:r>
            <a:r>
              <a:rPr lang="zh-CN" altLang="en-US" sz="2000" dirty="0">
                <a:solidFill>
                  <a:schemeClr val="tx1"/>
                </a:solidFill>
              </a:rPr>
              <a:t>来调用同一对象中的其他方法。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实例分析：命令式对象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多重表示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当一个对象调用一个操作时，对象自行确定哪些代码被执行。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l">
              <a:buClrTx/>
              <a:buSzTx/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713740" y="2225675"/>
            <a:ext cx="38100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foo(){…}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foo(){…}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562725" y="2323378"/>
            <a:ext cx="4292763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f(J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foo()?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obj.foo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1.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dynamic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dispatch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3.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performance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penalty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实例分析：命令式对象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 lnSpcReduction="10000"/>
          </a:bodyPr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封装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对象的内部表示是隐藏的，只有对象自己的方法才能访问其内部数据。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 algn="l">
              <a:buClrTx/>
              <a:buSzTx/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999490" y="2143760"/>
            <a:ext cx="441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5901853" y="2150023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f(A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legal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obj.set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(55);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illegal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44;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实例分析：命令式对象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 lnSpcReduction="10000"/>
          </a:bodyPr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子类型化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具有更多方法的接口是具有较少方法的接口的子类型；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当需要某一类型时，提供其子类型总是安全的。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112520" y="2633980"/>
            <a:ext cx="441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bar();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内容占位符 2"/>
          <p:cNvSpPr txBox="1"/>
          <p:nvPr/>
        </p:nvSpPr>
        <p:spPr bwMode="auto">
          <a:xfrm>
            <a:off x="6014883" y="2640243"/>
            <a:ext cx="38100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f(I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invoke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obj.foo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f(x);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实例分析：命令式对象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0695" y="942975"/>
            <a:ext cx="10872470" cy="5915025"/>
          </a:xfrm>
        </p:spPr>
        <p:txBody>
          <a:bodyPr>
            <a:normAutofit lnSpcReduction="10000"/>
          </a:bodyPr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继承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定义类（实例化对象的模板）、继承父类、增加新方法、重载旧方法。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683260" y="2153920"/>
            <a:ext cx="441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bar();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076950" y="2592705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 err="1"/>
              <a:t>vptr</a:t>
            </a:r>
            <a:endParaRPr kumimoji="1"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6076950" y="3049905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7905750" y="2592705"/>
            <a:ext cx="990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A::foo</a:t>
            </a:r>
            <a:endParaRPr kumimoji="1" lang="zh-CN" altLang="en-US" dirty="0"/>
          </a:p>
        </p:txBody>
      </p:sp>
      <p:cxnSp>
        <p:nvCxnSpPr>
          <p:cNvPr id="9" name="直线箭头连接符 8"/>
          <p:cNvCxnSpPr>
            <a:endCxn id="7" idx="1"/>
          </p:cNvCxnSpPr>
          <p:nvPr/>
        </p:nvCxnSpPr>
        <p:spPr>
          <a:xfrm>
            <a:off x="6838950" y="2821305"/>
            <a:ext cx="1066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6076950" y="4040505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 err="1"/>
              <a:t>vptr</a:t>
            </a:r>
            <a:endParaRPr kumimoji="1"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6076950" y="4497705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7905750" y="4040505"/>
            <a:ext cx="990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B::foo</a:t>
            </a:r>
            <a:endParaRPr kumimoji="1" lang="zh-CN" altLang="en-US" dirty="0"/>
          </a:p>
        </p:txBody>
      </p:sp>
      <p:cxnSp>
        <p:nvCxnSpPr>
          <p:cNvPr id="13" name="直线箭头连接符 12"/>
          <p:cNvCxnSpPr>
            <a:endCxn id="12" idx="1"/>
          </p:cNvCxnSpPr>
          <p:nvPr/>
        </p:nvCxnSpPr>
        <p:spPr>
          <a:xfrm>
            <a:off x="6838950" y="4269105"/>
            <a:ext cx="10668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6076950" y="4954904"/>
            <a:ext cx="990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905750" y="4497705"/>
            <a:ext cx="990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A::</a:t>
            </a:r>
            <a:r>
              <a:rPr kumimoji="1" lang="en-US" altLang="zh-CN" dirty="0" err="1"/>
              <a:t>baz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7905750" y="3049905"/>
            <a:ext cx="990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A::</a:t>
            </a:r>
            <a:r>
              <a:rPr kumimoji="1" lang="en-US" altLang="zh-CN" dirty="0" err="1"/>
              <a:t>baz</a:t>
            </a:r>
            <a:endParaRPr kumimoji="1"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7905750" y="4954904"/>
            <a:ext cx="990600" cy="4572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kumimoji="1" lang="en-US" altLang="zh-CN" dirty="0"/>
              <a:t>B::bar</a:t>
            </a:r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实例分析：命令式对象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 lnSpcReduction="10000"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开放递归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chemeClr val="tx1"/>
                </a:solidFill>
              </a:rPr>
              <a:t>一个方法内部能通过特殊的变量</a:t>
            </a:r>
            <a:r>
              <a:rPr lang="en-US" altLang="zh-CN" sz="2000" dirty="0">
                <a:solidFill>
                  <a:schemeClr val="tx1"/>
                </a:solidFill>
              </a:rPr>
              <a:t>(self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</a:rPr>
              <a:t>this)</a:t>
            </a:r>
            <a:r>
              <a:rPr lang="zh-CN" altLang="en-US" sz="2000" dirty="0">
                <a:solidFill>
                  <a:schemeClr val="tx1"/>
                </a:solidFill>
              </a:rPr>
              <a:t>来调用同一对象中的其他方法。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1520825" y="2205355"/>
            <a:ext cx="44196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this.g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内容占位符 2"/>
          <p:cNvSpPr txBox="1"/>
          <p:nvPr/>
        </p:nvSpPr>
        <p:spPr bwMode="auto">
          <a:xfrm>
            <a:off x="5711825" y="2205355"/>
            <a:ext cx="44196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g(){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B().f();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演算：变量和元变量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994410"/>
            <a:ext cx="11468735" cy="562673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/>
              <a:t>元变量</a:t>
            </a:r>
            <a:r>
              <a:rPr lang="en-US" altLang="zh-CN" sz="2000" dirty="0"/>
              <a:t> t </a:t>
            </a:r>
            <a:r>
              <a:rPr lang="zh-CN" altLang="en-US" sz="2000" dirty="0"/>
              <a:t>在本章中表示任意</a:t>
            </a:r>
            <a:r>
              <a:rPr lang="en-US" altLang="zh-CN" sz="2000" dirty="0"/>
              <a:t>lambda</a:t>
            </a:r>
            <a:r>
              <a:rPr lang="zh-CN" altLang="en-US" sz="2000" dirty="0"/>
              <a:t>项</a:t>
            </a:r>
            <a:endParaRPr lang="zh-CN" altLang="en-US" sz="2000" dirty="0"/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dirty="0"/>
              <a:t>对象语言变量</a:t>
            </a:r>
            <a:endParaRPr lang="zh-CN" altLang="en-US" sz="2000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b="1" dirty="0"/>
              <a:t>绑定变量</a:t>
            </a:r>
            <a:r>
              <a:rPr lang="zh-CN" altLang="en-US" sz="1775" dirty="0"/>
              <a:t>：对变量</a:t>
            </a:r>
            <a:r>
              <a:rPr lang="en-US" altLang="zh-CN" sz="1775" dirty="0"/>
              <a:t>x</a:t>
            </a:r>
            <a:r>
              <a:rPr lang="zh-CN" altLang="en-US" sz="1775" dirty="0"/>
              <a:t>，当它出现在抽象</a:t>
            </a:r>
            <a:r>
              <a:rPr lang="en-US" altLang="zh-CN" sz="1775" dirty="0"/>
              <a:t>λx.t</a:t>
            </a:r>
            <a:r>
              <a:rPr lang="zh-CN" altLang="en-US" sz="1775" dirty="0"/>
              <a:t>的</a:t>
            </a:r>
            <a:r>
              <a:rPr lang="en-US" altLang="zh-CN" sz="1775" dirty="0"/>
              <a:t>t</a:t>
            </a:r>
            <a:r>
              <a:rPr lang="zh-CN" altLang="en-US" sz="1775" dirty="0"/>
              <a:t>中时，则说</a:t>
            </a:r>
            <a:r>
              <a:rPr lang="en-US" altLang="zh-CN" sz="1775" dirty="0"/>
              <a:t>x</a:t>
            </a:r>
            <a:r>
              <a:rPr lang="zh-CN" altLang="en-US" sz="1775" dirty="0"/>
              <a:t>是被这个抽象所绑定的</a:t>
            </a:r>
            <a:endParaRPr lang="zh-CN" altLang="en-US" sz="1775" dirty="0"/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b="1" dirty="0"/>
              <a:t>自由变量</a:t>
            </a:r>
            <a:r>
              <a:rPr lang="zh-CN" altLang="en-US" sz="1775" dirty="0"/>
              <a:t>：</a:t>
            </a:r>
            <a:r>
              <a:rPr lang="en-US" altLang="zh-CN" sz="1775" dirty="0"/>
              <a:t>x </a:t>
            </a:r>
            <a:r>
              <a:rPr lang="zh-CN" altLang="en-US" sz="1775" dirty="0"/>
              <a:t>是自由的，如果它出现的位置不被任何对</a:t>
            </a:r>
            <a:r>
              <a:rPr lang="en-US" altLang="zh-CN" sz="1775" dirty="0"/>
              <a:t>x</a:t>
            </a:r>
            <a:r>
              <a:rPr lang="zh-CN" altLang="en-US" sz="1775" dirty="0"/>
              <a:t>的抽象所绑定</a:t>
            </a:r>
            <a:endParaRPr lang="zh-CN" altLang="en-US" sz="1775" dirty="0"/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775" dirty="0"/>
              <a:t>如</a:t>
            </a:r>
            <a:r>
              <a:rPr lang="en-US" altLang="zh-CN" sz="1775" dirty="0"/>
              <a:t>λy.</a:t>
            </a:r>
            <a:r>
              <a:rPr lang="en-US" altLang="zh-CN" sz="1775" dirty="0">
                <a:sym typeface="+mn-ea"/>
              </a:rPr>
              <a:t>λz.</a:t>
            </a:r>
            <a:r>
              <a:rPr lang="en-US" altLang="zh-CN" sz="1775" dirty="0"/>
              <a:t>x y z</a:t>
            </a:r>
            <a:r>
              <a:rPr lang="zh-CN" altLang="en-US" sz="1775" dirty="0"/>
              <a:t>中，</a:t>
            </a:r>
            <a:r>
              <a:rPr lang="en-US" altLang="zh-CN" sz="1775" dirty="0"/>
              <a:t>x</a:t>
            </a:r>
            <a:r>
              <a:rPr lang="zh-CN" altLang="en-US" sz="1775" dirty="0"/>
              <a:t>是自由变量，</a:t>
            </a:r>
            <a:r>
              <a:rPr lang="en-US" altLang="zh-CN" sz="1775" dirty="0"/>
              <a:t>y</a:t>
            </a:r>
            <a:r>
              <a:rPr lang="zh-CN" altLang="en-US" sz="1775" dirty="0"/>
              <a:t>和</a:t>
            </a:r>
            <a:r>
              <a:rPr lang="en-US" altLang="zh-CN" sz="1775" dirty="0"/>
              <a:t>z</a:t>
            </a:r>
            <a:r>
              <a:rPr lang="zh-CN" altLang="en-US" sz="1775" dirty="0"/>
              <a:t>是绑定变量，被绑定器（</a:t>
            </a:r>
            <a:r>
              <a:rPr lang="en-US" altLang="zh-CN" sz="1775" dirty="0"/>
              <a:t>binder</a:t>
            </a:r>
            <a:r>
              <a:rPr lang="zh-CN" altLang="en-US" sz="1775" dirty="0"/>
              <a:t>）</a:t>
            </a:r>
            <a:r>
              <a:rPr lang="en-US" altLang="zh-CN" sz="1775" dirty="0">
                <a:sym typeface="+mn-ea"/>
              </a:rPr>
              <a:t>λy</a:t>
            </a:r>
            <a:r>
              <a:rPr lang="zh-CN" altLang="en-US" sz="1775" dirty="0">
                <a:sym typeface="+mn-ea"/>
              </a:rPr>
              <a:t>和</a:t>
            </a:r>
            <a:r>
              <a:rPr lang="en-US" altLang="zh-CN" sz="1775" dirty="0">
                <a:sym typeface="+mn-ea"/>
              </a:rPr>
              <a:t>λz</a:t>
            </a:r>
            <a:r>
              <a:rPr lang="zh-CN" altLang="en-US" sz="1775" dirty="0">
                <a:sym typeface="+mn-ea"/>
              </a:rPr>
              <a:t>绑定</a:t>
            </a: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775" dirty="0">
                <a:sym typeface="+mn-ea"/>
              </a:rPr>
              <a:t>如</a:t>
            </a:r>
            <a:r>
              <a:rPr lang="en-US" altLang="zh-CN" sz="1775" dirty="0">
                <a:sym typeface="+mn-ea"/>
              </a:rPr>
              <a:t>(λx.</a:t>
            </a:r>
            <a:r>
              <a:rPr lang="en-US" altLang="zh-CN" sz="1775" dirty="0">
                <a:solidFill>
                  <a:srgbClr val="00B0F0"/>
                </a:solidFill>
                <a:sym typeface="+mn-ea"/>
              </a:rPr>
              <a:t>x</a:t>
            </a:r>
            <a:r>
              <a:rPr lang="en-US" altLang="zh-CN" sz="1775" dirty="0">
                <a:sym typeface="+mn-ea"/>
              </a:rPr>
              <a:t>) 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1775" dirty="0">
                <a:sym typeface="+mn-ea"/>
              </a:rPr>
              <a:t>中，第一个出现的</a:t>
            </a:r>
            <a:r>
              <a:rPr lang="en-US" altLang="zh-CN" sz="1775" dirty="0">
                <a:solidFill>
                  <a:srgbClr val="00B0F0"/>
                </a:solidFill>
                <a:sym typeface="+mn-ea"/>
              </a:rPr>
              <a:t>x</a:t>
            </a:r>
            <a:r>
              <a:rPr lang="zh-CN" altLang="en-US" sz="1775" dirty="0">
                <a:sym typeface="+mn-ea"/>
              </a:rPr>
              <a:t>在项</a:t>
            </a:r>
            <a:r>
              <a:rPr lang="en-US" altLang="zh-CN" sz="1775" dirty="0">
                <a:sym typeface="+mn-ea"/>
              </a:rPr>
              <a:t>(λx.</a:t>
            </a:r>
            <a:r>
              <a:rPr lang="en-US" altLang="zh-CN" sz="1775" dirty="0">
                <a:solidFill>
                  <a:srgbClr val="00B0F0"/>
                </a:solidFill>
                <a:sym typeface="+mn-ea"/>
              </a:rPr>
              <a:t>x</a:t>
            </a:r>
            <a:r>
              <a:rPr lang="en-US" altLang="zh-CN" sz="1775" dirty="0">
                <a:sym typeface="+mn-ea"/>
              </a:rPr>
              <a:t>)</a:t>
            </a:r>
            <a:r>
              <a:rPr lang="zh-CN" altLang="en-US" sz="1775" dirty="0">
                <a:sym typeface="+mn-ea"/>
              </a:rPr>
              <a:t>中被</a:t>
            </a:r>
            <a:r>
              <a:rPr lang="en-US" altLang="zh-CN" sz="1775" dirty="0">
                <a:sym typeface="+mn-ea"/>
              </a:rPr>
              <a:t>λx</a:t>
            </a:r>
            <a:r>
              <a:rPr lang="zh-CN" altLang="en-US" sz="1775" dirty="0">
                <a:sym typeface="+mn-ea"/>
              </a:rPr>
              <a:t>绑定</a:t>
            </a:r>
            <a:r>
              <a:rPr lang="zh-CN" altLang="en-US" sz="1775" dirty="0">
                <a:sym typeface="+mn-ea"/>
              </a:rPr>
              <a:t>；</a:t>
            </a:r>
            <a:r>
              <a:rPr lang="zh-CN" altLang="en-US" sz="1775" dirty="0">
                <a:sym typeface="+mn-ea"/>
              </a:rPr>
              <a:t>第二个出现的</a:t>
            </a:r>
            <a:r>
              <a:rPr lang="en-US" altLang="zh-CN" sz="1775" dirty="0">
                <a:solidFill>
                  <a:srgbClr val="FF0000"/>
                </a:solidFill>
                <a:sym typeface="+mn-ea"/>
              </a:rPr>
              <a:t>x</a:t>
            </a:r>
            <a:r>
              <a:rPr lang="zh-CN" altLang="en-US" sz="1775" dirty="0">
                <a:sym typeface="+mn-ea"/>
              </a:rPr>
              <a:t>是自由变量。</a:t>
            </a: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r>
              <a:rPr lang="zh-CN" altLang="en-US" sz="1775" dirty="0">
                <a:sym typeface="+mn-ea"/>
              </a:rPr>
              <a:t>一个项</a:t>
            </a:r>
            <a:r>
              <a:rPr lang="en-US" altLang="zh-CN" sz="1775" dirty="0">
                <a:sym typeface="+mn-ea"/>
              </a:rPr>
              <a:t>t</a:t>
            </a:r>
            <a:r>
              <a:rPr lang="zh-CN" altLang="en-US" sz="1775" dirty="0">
                <a:sym typeface="+mn-ea"/>
              </a:rPr>
              <a:t>的自由变量集合，记为</a:t>
            </a:r>
            <a:r>
              <a:rPr lang="en-US" altLang="zh-CN" sz="1775" b="1" dirty="0">
                <a:sym typeface="+mn-ea"/>
              </a:rPr>
              <a:t>FV(t)</a:t>
            </a: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zh-CN" altLang="en-US" sz="1775" dirty="0">
              <a:sym typeface="+mn-ea"/>
            </a:endParaRPr>
          </a:p>
          <a:p>
            <a:pPr marL="914400" lvl="2" indent="0">
              <a:buFont typeface="Wingdings" panose="05000000000000000000" charset="0"/>
              <a:buNone/>
            </a:pPr>
            <a:endParaRPr lang="zh-CN" altLang="en-US" sz="1775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恒等函数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en-US" alt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id = λx.x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t="35918" r="51013"/>
          <a:stretch>
            <a:fillRect/>
          </a:stretch>
        </p:blipFill>
        <p:spPr>
          <a:xfrm>
            <a:off x="1641475" y="4015105"/>
            <a:ext cx="4468495" cy="12687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实例分析：命令式对象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1522075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用函数时语言特征（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lambda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函数）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+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命令式特征（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ref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）来模拟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OOP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编程。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应用前面定义的大部分性质（函数、记录、一般递归、可变引用和子类型化），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建立类似于面向对象程序设计语言中对象和类的编程模式。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对象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对象生成器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子类型化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实例变量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简单类（构造函数、代码重用）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继承（继承、重载、新增）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调用超类中的方法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含</a:t>
            </a:r>
            <a:r>
              <a:rPr lang="en-US" altLang="zh-CN" sz="2000" dirty="0">
                <a:solidFill>
                  <a:schemeClr val="tx1"/>
                </a:solidFill>
              </a:rPr>
              <a:t>self</a:t>
            </a:r>
            <a:r>
              <a:rPr lang="zh-CN" altLang="en-US" sz="2000" dirty="0">
                <a:solidFill>
                  <a:schemeClr val="tx1"/>
                </a:solidFill>
              </a:rPr>
              <a:t>类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zh-CN" altLang="en-US" sz="2000" dirty="0">
                <a:solidFill>
                  <a:schemeClr val="tx1"/>
                </a:solidFill>
              </a:rPr>
              <a:t>开放递归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465" y="3126105"/>
            <a:ext cx="10515600" cy="606425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400" dirty="0"/>
              <a:t>实例分析</a:t>
            </a:r>
            <a:r>
              <a:rPr lang="en-US" altLang="zh-CN" sz="4400" dirty="0"/>
              <a:t>2</a:t>
            </a:r>
            <a:r>
              <a:rPr lang="zh-CN" altLang="en-US" sz="4400" dirty="0"/>
              <a:t>：轻量级</a:t>
            </a:r>
            <a:r>
              <a:rPr lang="en-US" altLang="zh-CN" sz="4400" dirty="0"/>
              <a:t>Java</a:t>
            </a:r>
            <a:br>
              <a:rPr lang="en-US" altLang="zh-CN" sz="4400" dirty="0"/>
            </a:br>
            <a:r>
              <a:rPr lang="en-US" altLang="zh-CN" sz="4400" dirty="0">
                <a:sym typeface="+mn-ea"/>
              </a:rPr>
              <a:t>(Featherweight </a:t>
            </a:r>
            <a:r>
              <a:rPr lang="en-US" altLang="zh-CN" sz="4400" dirty="0">
                <a:sym typeface="+mn-ea"/>
              </a:rPr>
              <a:t>Java)</a:t>
            </a:r>
            <a:endParaRPr lang="zh-CN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实例分析：轻量级</a:t>
            </a:r>
            <a:r>
              <a:rPr lang="en-US" altLang="zh-CN" sz="4400" dirty="0"/>
              <a:t>Java</a:t>
            </a:r>
            <a:r>
              <a:rPr lang="en-US" altLang="zh-CN" sz="4400" dirty="0">
                <a:sym typeface="+mn-ea"/>
              </a:rPr>
              <a:t>(FJ)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99440" y="1322705"/>
            <a:ext cx="8930005" cy="5060950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目的：直接使用</a:t>
            </a:r>
            <a:r>
              <a:rPr lang="en-US" altLang="zh-CN" sz="2000" dirty="0">
                <a:solidFill>
                  <a:schemeClr val="tx1"/>
                </a:solidFill>
              </a:rPr>
              <a:t>Java</a:t>
            </a:r>
            <a:r>
              <a:rPr lang="zh-CN" altLang="en-US" sz="2000" dirty="0">
                <a:solidFill>
                  <a:schemeClr val="tx1"/>
                </a:solidFill>
              </a:rPr>
              <a:t>原生的语法进行函数式编程。</a:t>
            </a:r>
            <a:endParaRPr lang="zh-CN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对象创建</a:t>
            </a:r>
            <a:r>
              <a:rPr lang="en-US" altLang="zh-CN" sz="2000" dirty="0">
                <a:solidFill>
                  <a:schemeClr val="tx1"/>
                </a:solidFill>
              </a:rPr>
              <a:t> new Pair(···, ···)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方法调用</a:t>
            </a:r>
            <a:r>
              <a:rPr lang="en-US" altLang="zh-CN" sz="2000" dirty="0">
                <a:solidFill>
                  <a:schemeClr val="tx1"/>
                </a:solidFill>
              </a:rPr>
              <a:t> ···.setfst(···)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字段访问</a:t>
            </a:r>
            <a:r>
              <a:rPr lang="en-US" altLang="zh-CN" sz="2000" dirty="0">
                <a:solidFill>
                  <a:schemeClr val="tx1"/>
                </a:solidFill>
              </a:rPr>
              <a:t> ···.snd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强制转型</a:t>
            </a:r>
            <a:r>
              <a:rPr lang="en-US" altLang="zh-CN" sz="2000" dirty="0">
                <a:solidFill>
                  <a:schemeClr val="tx1"/>
                </a:solidFill>
              </a:rPr>
              <a:t> (Pair)(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···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变量</a:t>
            </a:r>
            <a:r>
              <a:rPr lang="en-US" altLang="zh-CN" sz="2000" dirty="0">
                <a:solidFill>
                  <a:schemeClr val="tx1"/>
                </a:solidFill>
              </a:rPr>
              <a:t> newfst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形式化定义：语法和子类型化、辅助定义、求值、类型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en-US" altLang="zh-CN" sz="2000" b="1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55030" y="1854835"/>
            <a:ext cx="6236970" cy="31476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轻量级</a:t>
            </a:r>
            <a:r>
              <a:rPr lang="en-US" altLang="zh-CN" sz="4400" dirty="0">
                <a:sym typeface="+mn-ea"/>
              </a:rPr>
              <a:t>Java(</a:t>
            </a:r>
            <a:r>
              <a:rPr lang="en-US" altLang="zh-CN" sz="4400" dirty="0">
                <a:sym typeface="+mn-ea"/>
              </a:rPr>
              <a:t>FJ)</a:t>
            </a:r>
            <a:r>
              <a:rPr lang="zh-CN" altLang="en-US" sz="4400" dirty="0">
                <a:sym typeface="+mn-ea"/>
              </a:rPr>
              <a:t>：语法</a:t>
            </a:r>
            <a:endParaRPr lang="zh-CN" altLang="en-US" sz="4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3175" y="943610"/>
            <a:ext cx="9645015" cy="55346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340" y="1684020"/>
            <a:ext cx="10515600" cy="60642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sz="4400" dirty="0"/>
              <a:t>Topic</a:t>
            </a:r>
            <a:r>
              <a:rPr lang="en-US" altLang="zh-CN" sz="4400" dirty="0"/>
              <a:t>s</a:t>
            </a:r>
            <a:endParaRPr lang="en-US" altLang="zh-CN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003300" y="2580640"/>
            <a:ext cx="8663940" cy="3089910"/>
          </a:xfrm>
        </p:spPr>
        <p:txBody>
          <a:bodyPr>
            <a:normAutofit/>
          </a:bodyPr>
          <a:p>
            <a:pPr marL="0" algn="l">
              <a:buClrTx/>
              <a:buSzTx/>
              <a:buNone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1.De Brujin表示法                              （ch6 in TAPL）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algn="l">
              <a:buClrTx/>
              <a:buSzTx/>
              <a:buNone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2.Subtyping子类型			      (ch15~ch19 in TAPL)</a:t>
            </a:r>
            <a:endParaRPr lang="zh-CN" altLang="en-US" sz="20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 algn="l">
              <a:buNone/>
            </a:pPr>
            <a:r>
              <a:rPr lang="zh-CN" altLang="en-US" sz="2000" dirty="0">
                <a:solidFill>
                  <a:schemeClr val="bg1">
                    <a:lumMod val="75000"/>
                  </a:schemeClr>
                </a:solidFill>
              </a:rPr>
              <a:t>3.实例分析：Imperative Object  &amp; FJ   (命令式对象 &amp; 轻量级Java)</a:t>
            </a:r>
            <a:r>
              <a:rPr lang="en-US" altLang="zh-CN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algn="l">
              <a:buClrTx/>
              <a:buSzTx/>
              <a:buNone/>
            </a:pPr>
            <a:r>
              <a:rPr lang="zh-CN" altLang="en-US" sz="2000" b="1" dirty="0">
                <a:solidFill>
                  <a:srgbClr val="FF0000"/>
                </a:solidFill>
              </a:rPr>
              <a:t>4.实例分析：Recursive Types递归类型   (ch20~ch21 in TAPL)</a:t>
            </a:r>
            <a:endParaRPr lang="zh-CN" altLang="en-US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递归类型：实例</a:t>
            </a:r>
            <a:endParaRPr lang="zh-CN" altLang="en-US" sz="4400" dirty="0"/>
          </a:p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Types that appear in their definitions</a:t>
            </a:r>
            <a:endParaRPr kumimoji="1" lang="en-US" altLang="zh-CN" dirty="0"/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1066800" y="2894578"/>
            <a:ext cx="373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Nil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Cons of int *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kumimoji="1"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66800" y="4620587"/>
            <a:ext cx="464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Leaf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| Node of int * </a:t>
            </a:r>
            <a:r>
              <a:rPr kumimoji="1"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tree * tree</a:t>
            </a:r>
            <a:endParaRPr kumimoji="1"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kumimoji="1" lang="en-US" altLang="zh-CN" sz="4400" dirty="0">
                <a:sym typeface="+mn-ea"/>
              </a:rPr>
              <a:t>Recursive Types are infinite</a:t>
            </a:r>
            <a:endParaRPr lang="zh-CN" altLang="en-US" sz="4400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01314" y="1802765"/>
            <a:ext cx="6389077" cy="381000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8475" y="942975"/>
            <a:ext cx="11194415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µ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递归操作符。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µX.T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表示X类型是由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定义的类型，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中包括 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类型。</a:t>
            </a:r>
            <a:endParaRPr kumimoji="1" lang="en-US" altLang="zh-CN" sz="2000" dirty="0">
              <a:sym typeface="+mn-ea"/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A fixPoint</a:t>
            </a:r>
            <a:r>
              <a:rPr lang="zh-CN" altLang="en-US" sz="2000" dirty="0">
                <a:solidFill>
                  <a:schemeClr val="tx1"/>
                </a:solidFill>
              </a:rPr>
              <a:t>：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 algn="ctr">
              <a:buFont typeface="Wingdings" panose="05000000000000000000" charset="0"/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NatList = </a:t>
            </a:r>
            <a:r>
              <a:rPr lang="en-US" altLang="zh-CN" sz="2800" b="1" dirty="0">
                <a:solidFill>
                  <a:schemeClr val="bg1"/>
                </a:solidFill>
                <a:highlight>
                  <a:srgbClr val="FF0000"/>
                </a:highlight>
                <a:latin typeface="Arial Bold" panose="020B0604020202020204" charset="0"/>
                <a:cs typeface="Arial Bold" panose="020B0604020202020204" charset="0"/>
              </a:rPr>
              <a:t>μ</a:t>
            </a:r>
            <a:r>
              <a:rPr lang="en-US" altLang="zh-CN" sz="2800" b="1" dirty="0">
                <a:solidFill>
                  <a:schemeClr val="bg1"/>
                </a:solidFill>
                <a:highlight>
                  <a:srgbClr val="0000FF"/>
                </a:highlight>
                <a:latin typeface="Arial Bold" panose="020B0604020202020204" charset="0"/>
                <a:cs typeface="Arial Bold" panose="020B0604020202020204" charset="0"/>
              </a:rPr>
              <a:t>X</a:t>
            </a:r>
            <a:r>
              <a:rPr lang="en-US" altLang="zh-CN" sz="2800" dirty="0">
                <a:solidFill>
                  <a:schemeClr val="tx1"/>
                </a:solidFill>
              </a:rPr>
              <a:t>. &lt;nil:Unit, cons:{Nat, X} &gt;;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递归记号：</a:t>
            </a:r>
            <a:r>
              <a:rPr lang="en-US" altLang="zh-CN" sz="4400" dirty="0">
                <a:solidFill>
                  <a:srgbClr val="FF0000"/>
                </a:solidFill>
              </a:rPr>
              <a:t>μ</a:t>
            </a:r>
            <a:endParaRPr lang="en-US" altLang="zh-CN" sz="4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98475" y="942975"/>
            <a:ext cx="11194415" cy="5915025"/>
          </a:xfrm>
        </p:spPr>
        <p:txBody>
          <a:bodyPr>
            <a:normAutofit fontScale="90000"/>
          </a:bodyPr>
          <a:p>
            <a:pPr marL="0" indent="0">
              <a:buFont typeface="Wingdings" panose="05000000000000000000" charset="0"/>
              <a:buNone/>
            </a:pP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µ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为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递归操作符。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µX.T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表示X类型是由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定义的类型，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中包括 X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类型。</a:t>
            </a:r>
            <a:endParaRPr kumimoji="1" lang="en-US" altLang="zh-CN" sz="2000" dirty="0">
              <a:sym typeface="+mn-ea"/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列表</a:t>
            </a:r>
            <a:r>
              <a:rPr lang="en-US" altLang="zh-CN" sz="2000" b="1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NatList = &lt;nil:Unit, cons:{Nat,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NatList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}&gt;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NatList = µ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>
                <a:solidFill>
                  <a:schemeClr val="tx1"/>
                </a:solidFill>
              </a:rPr>
              <a:t>. &lt;nil:Unit, cons:{Nat,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>
                <a:solidFill>
                  <a:schemeClr val="tx1"/>
                </a:solidFill>
              </a:rPr>
              <a:t>}&gt;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b="1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饥饿函数</a:t>
            </a:r>
            <a:r>
              <a:rPr lang="en-US" altLang="zh-CN" sz="2000" dirty="0">
                <a:solidFill>
                  <a:schemeClr val="tx1"/>
                </a:solidFill>
              </a:rPr>
              <a:t>	Hungry = µA. Nat→A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流</a:t>
            </a:r>
            <a:r>
              <a:rPr lang="en-US" altLang="zh-CN" sz="2000" dirty="0">
                <a:solidFill>
                  <a:schemeClr val="tx1"/>
                </a:solidFill>
              </a:rPr>
              <a:t>	</a:t>
            </a:r>
            <a:r>
              <a:rPr lang="zh-CN" altLang="en-US" sz="2000" dirty="0">
                <a:solidFill>
                  <a:schemeClr val="tx1"/>
                </a:solidFill>
              </a:rPr>
              <a:t>Stream = µA. Unit→{Nat,A}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9345" y="1910715"/>
            <a:ext cx="7076440" cy="331343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递归类型：实例</a:t>
            </a:r>
            <a:endParaRPr lang="zh-CN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递归类型：形式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 marL="0" indent="0">
              <a:buFont typeface="Wingdings" panose="05000000000000000000" charset="0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类型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µX.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T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和它的一步展开之间是什么关系？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NatList 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&lt;nil:Unit, cons:{Nat, 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NatList</a:t>
            </a: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}&gt; 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之间是什么关系？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algn="l">
              <a:buClrTx/>
              <a:buSzTx/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等价递归</a:t>
            </a:r>
            <a:r>
              <a:rPr lang="en-US" altLang="zh-CN" sz="2000" b="1" dirty="0">
                <a:solidFill>
                  <a:schemeClr val="tx1"/>
                </a:solidFill>
              </a:rPr>
              <a:t> (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Equi-recursive</a:t>
            </a:r>
            <a:r>
              <a:rPr lang="en-US" altLang="zh-CN" sz="2000" b="1" dirty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认为两表达式等价。（实际应用时难以进行类型检查）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同构递归</a:t>
            </a:r>
            <a:r>
              <a:rPr lang="en-US" altLang="zh-CN" sz="2000" b="1" dirty="0">
                <a:solidFill>
                  <a:schemeClr val="tx1"/>
                </a:solidFill>
              </a:rPr>
              <a:t> (Iso-recursive)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认为递归类型与其展开式不同，但同构。（实用）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b="38300"/>
          <a:stretch>
            <a:fillRect/>
          </a:stretch>
        </p:blipFill>
        <p:spPr>
          <a:xfrm>
            <a:off x="4105275" y="4333875"/>
            <a:ext cx="8012430" cy="2406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4722" t="63526" r="23331" b="862"/>
          <a:stretch>
            <a:fillRect/>
          </a:stretch>
        </p:blipFill>
        <p:spPr>
          <a:xfrm>
            <a:off x="0" y="4787900"/>
            <a:ext cx="3623945" cy="14979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演算：操作语义（求值）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994410"/>
            <a:ext cx="11155045" cy="5626735"/>
          </a:xfrm>
        </p:spPr>
        <p:txBody>
          <a:bodyPr>
            <a:normAutofit lnSpcReduction="20000"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sz="2000" dirty="0"/>
              <a:t>纯形式的</a:t>
            </a:r>
            <a:r>
              <a:rPr lang="en-US" altLang="zh-CN" sz="2000" dirty="0"/>
              <a:t>lambda</a:t>
            </a:r>
            <a:r>
              <a:rPr lang="zh-CN" altLang="en-US" sz="2000" dirty="0"/>
              <a:t>演算中，项计算的唯一含义是将函数应用到参数（参数本身是函数）</a:t>
            </a:r>
            <a:endParaRPr lang="zh-CN" altLang="en-US" sz="2000" dirty="0"/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ym typeface="+mn-ea"/>
              </a:rPr>
              <a:t>约式</a:t>
            </a:r>
            <a:r>
              <a:rPr lang="zh-CN" altLang="en-US" sz="2000" dirty="0">
                <a:sym typeface="+mn-ea"/>
              </a:rPr>
              <a:t>：左端部分为抽象的应用（即，形如</a:t>
            </a:r>
            <a:r>
              <a:rPr lang="en-US" altLang="zh-CN" sz="2000" dirty="0">
                <a:sym typeface="+mn-ea"/>
              </a:rPr>
              <a:t>			 </a:t>
            </a:r>
            <a:r>
              <a:rPr lang="zh-CN" altLang="en-US" sz="2000" dirty="0">
                <a:sym typeface="+mn-ea"/>
              </a:rPr>
              <a:t>的项），称为一个约式（可归约表达式）</a:t>
            </a:r>
            <a:endParaRPr lang="zh-CN" altLang="en-US" sz="2000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en-US" altLang="zh-CN" sz="2000" b="1" dirty="0">
                <a:sym typeface="+mn-ea"/>
              </a:rPr>
              <a:t>beta</a:t>
            </a:r>
            <a:r>
              <a:rPr lang="zh-CN" altLang="en-US" sz="2000" b="1" dirty="0">
                <a:sym typeface="+mn-ea"/>
              </a:rPr>
              <a:t>归约</a:t>
            </a:r>
            <a:r>
              <a:rPr lang="zh-CN" altLang="en-US" sz="2000" dirty="0">
                <a:sym typeface="+mn-ea"/>
              </a:rPr>
              <a:t>：根据下述规则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将右端部分代换为抽象体中的绑定变量，重写一个约式</a:t>
            </a: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b="1" dirty="0"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sz="2000" b="1" dirty="0">
                <a:sym typeface="+mn-ea"/>
              </a:rPr>
              <a:t>求值顺序问题</a:t>
            </a:r>
            <a:endParaRPr lang="zh-CN" sz="2000" dirty="0"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sz="1775" dirty="0">
                <a:sym typeface="+mn-ea"/>
              </a:rPr>
              <a:t>几个不同的求值（归约）策略：确定一个项在下一步求值（归约）中激活哪些约式</a:t>
            </a:r>
            <a:endParaRPr lang="zh-CN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sz="1775" dirty="0">
                <a:sym typeface="+mn-ea"/>
              </a:rPr>
              <a:t>全</a:t>
            </a:r>
            <a:r>
              <a:rPr lang="en-US" altLang="zh-CN" sz="1775" dirty="0">
                <a:sym typeface="+mn-ea"/>
              </a:rPr>
              <a:t>beta</a:t>
            </a:r>
            <a:r>
              <a:rPr lang="zh-CN" altLang="en-US" sz="1775" dirty="0">
                <a:sym typeface="+mn-ea"/>
              </a:rPr>
              <a:t>归约</a:t>
            </a:r>
            <a:endParaRPr lang="zh-CN" altLang="en-US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规范顺序策略</a:t>
            </a:r>
            <a:r>
              <a:rPr lang="en-US" altLang="zh-CN" sz="1775" dirty="0">
                <a:sym typeface="+mn-ea"/>
              </a:rPr>
              <a:t>(normal order strategy)</a:t>
            </a:r>
            <a:endParaRPr lang="zh-CN" altLang="en-US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按名调用</a:t>
            </a:r>
            <a:r>
              <a:rPr lang="en-US" altLang="zh-CN" sz="1775" dirty="0">
                <a:sym typeface="+mn-ea"/>
              </a:rPr>
              <a:t>(call by name)</a:t>
            </a:r>
            <a:r>
              <a:rPr lang="zh-CN" altLang="en-US" sz="1775" dirty="0">
                <a:sym typeface="+mn-ea"/>
              </a:rPr>
              <a:t>策略</a:t>
            </a:r>
            <a:endParaRPr lang="zh-CN" altLang="en-US" sz="1775" dirty="0"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按值调用</a:t>
            </a:r>
            <a:r>
              <a:rPr lang="en-US" altLang="zh-CN" sz="1775" dirty="0">
                <a:sym typeface="+mn-ea"/>
              </a:rPr>
              <a:t>(call by value)</a:t>
            </a:r>
            <a:r>
              <a:rPr lang="zh-CN" altLang="en-US" sz="1775" dirty="0">
                <a:sym typeface="+mn-ea"/>
              </a:rPr>
              <a:t>策略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24325" y="2828925"/>
            <a:ext cx="4023995" cy="54483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50418" b="4779"/>
          <a:stretch>
            <a:fillRect/>
          </a:stretch>
        </p:blipFill>
        <p:spPr>
          <a:xfrm>
            <a:off x="5906135" y="1376680"/>
            <a:ext cx="1995170" cy="5187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递归类型：形式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同构递归</a:t>
            </a:r>
            <a:r>
              <a:rPr lang="en-US" altLang="zh-CN" sz="2000" b="1" dirty="0">
                <a:solidFill>
                  <a:schemeClr val="tx1"/>
                </a:solidFill>
              </a:rPr>
              <a:t> (Iso-recursive)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8220" y="1565910"/>
            <a:ext cx="9615170" cy="51555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>
                <a:sym typeface="+mn-ea"/>
              </a:rPr>
              <a:t>递归类型：形式</a:t>
            </a:r>
            <a:endParaRPr lang="zh-CN" altLang="en-US" sz="44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81330" y="943610"/>
            <a:ext cx="10872470" cy="5915025"/>
          </a:xfrm>
        </p:spPr>
        <p:txBody>
          <a:bodyPr>
            <a:normAutofit/>
          </a:bodyPr>
          <a:p>
            <a:pPr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/>
                </a:solidFill>
              </a:rPr>
              <a:t>同构递归：实例</a:t>
            </a:r>
            <a:endParaRPr lang="en-US" altLang="zh-CN" sz="2000" b="1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  <a:p>
            <a:pPr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9625" y="1468120"/>
            <a:ext cx="5519420" cy="6146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2082800"/>
            <a:ext cx="8532495" cy="8051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25" y="2887980"/>
            <a:ext cx="4903470" cy="3762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150860" y="2887980"/>
            <a:ext cx="3933825" cy="36925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p>
            <a:r>
              <a:rPr lang="zh-CN" altLang="en-US" b="1"/>
              <a:t>结合</a:t>
            </a:r>
            <a:r>
              <a:rPr lang="en-US" altLang="zh-CN" b="1"/>
              <a:t>OCaml</a:t>
            </a:r>
            <a:r>
              <a:rPr lang="zh-CN" altLang="en-US" b="1"/>
              <a:t>编程经验理解</a:t>
            </a:r>
            <a:r>
              <a:rPr lang="zh-CN" altLang="en-US"/>
              <a:t>，如</a:t>
            </a:r>
            <a:endParaRPr lang="zh-CN" altLang="en-US"/>
          </a:p>
          <a:p>
            <a:pPr lvl="1"/>
            <a:r>
              <a:rPr lang="en-US" altLang="zh-CN"/>
              <a:t>type t </a:t>
            </a:r>
            <a:endParaRPr lang="en-US" altLang="zh-CN"/>
          </a:p>
          <a:p>
            <a:pPr lvl="1"/>
            <a:r>
              <a:rPr lang="en-US" altLang="zh-CN"/>
              <a:t>  = Var of string</a:t>
            </a:r>
            <a:endParaRPr lang="en-US" altLang="zh-CN"/>
          </a:p>
          <a:p>
            <a:pPr lvl="1"/>
            <a:r>
              <a:rPr lang="en-US" altLang="zh-CN"/>
              <a:t>  | Abs of string * t</a:t>
            </a:r>
            <a:endParaRPr lang="en-US" altLang="zh-CN"/>
          </a:p>
          <a:p>
            <a:pPr lvl="1"/>
            <a:r>
              <a:rPr lang="en-US" altLang="zh-CN"/>
              <a:t>  | App of t * t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...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en-US" altLang="zh-CN"/>
              <a:t>let rec func t = </a:t>
            </a:r>
            <a:endParaRPr lang="en-US" altLang="zh-CN"/>
          </a:p>
          <a:p>
            <a:pPr lvl="2"/>
            <a:r>
              <a:rPr lang="en-US" altLang="zh-CN"/>
              <a:t>match t with</a:t>
            </a:r>
            <a:endParaRPr lang="en-US" altLang="zh-CN"/>
          </a:p>
          <a:p>
            <a:pPr lvl="3"/>
            <a:r>
              <a:rPr lang="en-US" altLang="zh-CN"/>
              <a:t>| Var x -&gt; </a:t>
            </a:r>
            <a:endParaRPr lang="en-US" altLang="zh-CN"/>
          </a:p>
          <a:p>
            <a:pPr lvl="3"/>
            <a:r>
              <a:rPr lang="en-US" altLang="zh-CN"/>
              <a:t>| Abs t1 -&gt; </a:t>
            </a:r>
            <a:endParaRPr lang="en-US" altLang="zh-CN"/>
          </a:p>
          <a:p>
            <a:pPr lvl="3"/>
            <a:r>
              <a:rPr lang="en-US" altLang="zh-CN"/>
              <a:t>| App (t1, t2) -&gt;</a:t>
            </a:r>
            <a:endParaRPr lang="en-US" altLang="zh-CN"/>
          </a:p>
        </p:txBody>
      </p:sp>
      <p:cxnSp>
        <p:nvCxnSpPr>
          <p:cNvPr id="8" name="直接连接符 7"/>
          <p:cNvCxnSpPr/>
          <p:nvPr/>
        </p:nvCxnSpPr>
        <p:spPr>
          <a:xfrm>
            <a:off x="1950720" y="4734560"/>
            <a:ext cx="32613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1938655" y="5918200"/>
            <a:ext cx="32613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2169160" y="3550920"/>
            <a:ext cx="32613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4465320" y="2771140"/>
            <a:ext cx="326136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752600" y="2485390"/>
            <a:ext cx="4709160" cy="1397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996295" y="3647440"/>
            <a:ext cx="551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fold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163935" y="5430520"/>
            <a:ext cx="805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unfold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260" y="60960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其他</a:t>
            </a:r>
            <a:endParaRPr lang="zh-CN" altLang="en-US" sz="4400" dirty="0"/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556260" y="1433830"/>
            <a:ext cx="10641330" cy="531558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lnSpc>
                <a:spcPct val="100000"/>
              </a:lnSpc>
              <a:buFont typeface="Wingdings" panose="05000000000000000000" charset="0"/>
              <a:buNone/>
            </a:pPr>
            <a:endParaRPr lang="zh-CN" altLang="en-US" sz="2400" dirty="0">
              <a:sym typeface="+mn-ea"/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en-US" altLang="zh-CN" sz="2000" dirty="0">
                <a:solidFill>
                  <a:schemeClr val="tx1"/>
                </a:solidFill>
                <a:sym typeface="+mn-ea"/>
              </a:rPr>
              <a:t>Piazza</a:t>
            </a:r>
            <a:r>
              <a:rPr lang="zh-CN" altLang="en-US" sz="2000" dirty="0">
                <a:solidFill>
                  <a:schemeClr val="tx1"/>
                </a:solidFill>
                <a:sym typeface="+mn-ea"/>
              </a:rPr>
              <a:t>：</a:t>
            </a:r>
            <a:r>
              <a:rPr lang="en-GB" altLang="zh-CN" sz="2000" dirty="0">
                <a:solidFill>
                  <a:schemeClr val="tx1"/>
                </a:solidFill>
                <a:sym typeface="+mn-ea"/>
              </a:rPr>
              <a:t> https://piazza.com/class/kzs4b7kncxc5rv</a:t>
            </a:r>
            <a:endParaRPr lang="en-GB" altLang="zh-CN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GB" sz="2000" dirty="0">
                <a:solidFill>
                  <a:schemeClr val="tx1"/>
                </a:solidFill>
                <a:sym typeface="+mn-ea"/>
              </a:rPr>
              <a:t>提问、讨论、答疑</a:t>
            </a:r>
            <a:endParaRPr lang="zh-CN" altLang="en-GB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endParaRPr lang="en-GB" altLang="zh-CN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Wingdings" panose="05000000000000000000" charset="0"/>
              <a:buChar char="l"/>
            </a:pPr>
            <a:r>
              <a:rPr lang="zh-CN" altLang="en-GB" sz="2000" dirty="0">
                <a:solidFill>
                  <a:schemeClr val="tx1"/>
                </a:solidFill>
                <a:sym typeface="+mn-ea"/>
              </a:rPr>
              <a:t>课程主页：https://csslab-ustc.github.io/courses/popl/index.html</a:t>
            </a:r>
            <a:endParaRPr lang="zh-CN" altLang="en-GB" sz="20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zh-CN" altLang="en-GB" sz="2000" dirty="0">
                <a:solidFill>
                  <a:schemeClr val="tx1"/>
                </a:solidFill>
                <a:sym typeface="+mn-ea"/>
              </a:rPr>
              <a:t>更新：</a:t>
            </a:r>
            <a:r>
              <a:rPr lang="zh-CN" altLang="en-GB" sz="2000" dirty="0">
                <a:solidFill>
                  <a:schemeClr val="tx1"/>
                </a:solidFill>
                <a:sym typeface="+mn-ea"/>
              </a:rPr>
              <a:t>课程资源、作业、课程安排</a:t>
            </a:r>
            <a:endParaRPr lang="zh-CN" altLang="en-GB" sz="2000" dirty="0">
              <a:solidFill>
                <a:schemeClr val="tx1"/>
              </a:solidFill>
              <a:sym typeface="+mn-ea"/>
            </a:endParaRPr>
          </a:p>
          <a:p>
            <a:pPr lvl="1">
              <a:lnSpc>
                <a:spcPct val="100000"/>
              </a:lnSpc>
              <a:buFont typeface="Wingdings" panose="05000000000000000000" charset="0"/>
              <a:buChar char="Ø"/>
            </a:pPr>
            <a:endParaRPr lang="zh-CN" altLang="en-GB" sz="2000" dirty="0">
              <a:solidFill>
                <a:schemeClr val="tx1"/>
              </a:solidFill>
            </a:endParaRPr>
          </a:p>
          <a:p>
            <a:pPr marL="457200" lvl="1" indent="0">
              <a:lnSpc>
                <a:spcPct val="100000"/>
              </a:lnSpc>
              <a:buFont typeface="Wingdings" panose="05000000000000000000" charset="0"/>
              <a:buNone/>
            </a:pPr>
            <a:r>
              <a:rPr lang="zh-CN" altLang="en-GB" sz="2000" dirty="0">
                <a:solidFill>
                  <a:schemeClr val="tx1"/>
                </a:solidFill>
              </a:rPr>
              <a:t>关于考试</a:t>
            </a:r>
            <a:endParaRPr lang="zh-CN" altLang="en-GB" sz="2000" dirty="0">
              <a:solidFill>
                <a:schemeClr val="tx1"/>
              </a:solidFill>
            </a:endParaRPr>
          </a:p>
          <a:p>
            <a:pPr marL="0" indent="0">
              <a:buFont typeface="Wingdings" panose="05000000000000000000" charset="0"/>
              <a:buNone/>
            </a:pPr>
            <a:endParaRPr lang="zh-CN" alt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07005"/>
            <a:ext cx="10515600" cy="1443990"/>
          </a:xfrm>
        </p:spPr>
        <p:txBody>
          <a:bodyPr>
            <a:normAutofit/>
          </a:bodyPr>
          <a:lstStyle/>
          <a:p>
            <a:pPr algn="ctr"/>
            <a:r>
              <a:rPr lang="en-US" altLang="en-US" sz="4400" dirty="0"/>
              <a:t>Thanks</a:t>
            </a:r>
            <a:br>
              <a:rPr lang="en-US" altLang="en-US" sz="4400" dirty="0"/>
            </a:br>
            <a:r>
              <a:rPr lang="en-US" altLang="en-US" sz="4400" dirty="0"/>
              <a:t>Have a nice day</a:t>
            </a:r>
            <a:endParaRPr lang="en-US" altLang="en-US" sz="4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演算：操作语义</a:t>
            </a:r>
            <a:r>
              <a:rPr lang="zh-CN" altLang="en-US" sz="4400" dirty="0">
                <a:sym typeface="+mn-ea"/>
              </a:rPr>
              <a:t>（求值）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58800" y="994410"/>
            <a:ext cx="11155045" cy="5626735"/>
          </a:xfrm>
        </p:spPr>
        <p:txBody>
          <a:bodyPr>
            <a:normAutofit/>
          </a:bodyPr>
          <a:p>
            <a:pPr marL="0" lvl="0" indent="0">
              <a:buFont typeface="Wingdings" panose="05000000000000000000" charset="0"/>
              <a:buNone/>
            </a:pPr>
            <a:r>
              <a:rPr lang="zh-CN" sz="2000" dirty="0"/>
              <a:t>几个不同的求值（归约）策略：确定一个项在下一步求值</a:t>
            </a:r>
            <a:r>
              <a:rPr lang="zh-CN" sz="2000" dirty="0">
                <a:sym typeface="+mn-ea"/>
              </a:rPr>
              <a:t>（归约）</a:t>
            </a:r>
            <a:r>
              <a:rPr lang="zh-CN" sz="2000" dirty="0"/>
              <a:t>中激活哪些约式</a:t>
            </a:r>
            <a:endParaRPr lang="zh-CN" sz="2000" dirty="0"/>
          </a:p>
          <a:p>
            <a:pPr marL="0" lvl="0" indent="0">
              <a:buFont typeface="Wingdings" panose="05000000000000000000" charset="0"/>
              <a:buNone/>
            </a:pPr>
            <a:r>
              <a:rPr lang="zh-CN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以(λx.x) ((λx.x) (λz. (λx.x) z))为例，它可简写为id (id (λz. id z))，包含三个约式</a:t>
            </a:r>
            <a:endParaRPr 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beta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归约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：任何时刻可以归约任意位置的约式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lvl="0" indent="0">
              <a:buFont typeface="Wingdings" panose="05000000000000000000" charset="0"/>
              <a:buNone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规范顺序策略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(normal order strategy)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：最左边、最外面的约式总是第一个被归约</a:t>
            </a: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en-US" altLang="zh-CN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6563360" y="1948180"/>
            <a:ext cx="20853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7000240" y="2075180"/>
            <a:ext cx="16484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7459345" y="2202180"/>
            <a:ext cx="10109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4985" y="2622550"/>
            <a:ext cx="2827020" cy="1612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985" y="4731385"/>
            <a:ext cx="2932430" cy="16402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演算：操作语义</a:t>
            </a:r>
            <a:r>
              <a:rPr lang="zh-CN" altLang="en-US" sz="4400" dirty="0">
                <a:sym typeface="+mn-ea"/>
              </a:rPr>
              <a:t>（求值）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62673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按名调用</a:t>
            </a:r>
            <a:r>
              <a:rPr lang="en-US" altLang="zh-CN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(call by name)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策略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：不允许在抽象内部进行归约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本例中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λz.id z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中的</a:t>
            </a:r>
            <a:r>
              <a:rPr lang="en-US" altLang="zh-CN" sz="1775" dirty="0">
                <a:sym typeface="+mn-ea"/>
              </a:rPr>
              <a:t>id z</a:t>
            </a:r>
            <a:r>
              <a:rPr lang="zh-CN" altLang="en-US" sz="1775" dirty="0">
                <a:sym typeface="+mn-ea"/>
              </a:rPr>
              <a:t>处在抽象内部，不能再被归约。</a:t>
            </a:r>
            <a:r>
              <a:rPr lang="en-US" altLang="zh-CN" sz="1775" dirty="0">
                <a:sym typeface="+mn-ea"/>
              </a:rPr>
              <a:t>λz.id z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被视为范式。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可理解为：在函数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</a:t>
            </a:r>
            <a:r>
              <a:rPr lang="en-US" altLang="zh-CN" sz="1775" dirty="0">
                <a:sym typeface="+mn-ea"/>
              </a:rPr>
              <a:t>λz.id z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被执行前，不会对函数体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(</a:t>
            </a:r>
            <a:r>
              <a:rPr lang="en-US" altLang="zh-CN" sz="1775" dirty="0">
                <a:sym typeface="+mn-ea"/>
              </a:rPr>
              <a:t>id z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)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进行化简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457200" lvl="1" indent="0">
              <a:buFont typeface="Wingdings" panose="05000000000000000000" charset="0"/>
              <a:buNone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按值调用</a:t>
            </a:r>
            <a:r>
              <a:rPr lang="en-US" altLang="zh-CN" sz="2000" b="1" u="sng" dirty="0">
                <a:sym typeface="+mn-ea"/>
              </a:rPr>
              <a:t>(call by value)</a:t>
            </a:r>
            <a:r>
              <a:rPr lang="zh-CN" altLang="en-US" sz="2000" b="1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策略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：只有最外面的约式可以归约，并且只有当该约式的右边均已归约到一个值时才能进行归约。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本课程采用按值调用策略</a:t>
            </a:r>
            <a:endParaRPr lang="zh-CN" altLang="en-US" sz="1775" spc="150" dirty="0">
              <a:solidFill>
                <a:schemeClr val="tx1">
                  <a:lumMod val="65000"/>
                  <a:lumOff val="35000"/>
                </a:schemeClr>
              </a:solidFill>
              <a:uFillTx/>
            </a:endParaRPr>
          </a:p>
          <a:p>
            <a:pPr lvl="1">
              <a:buFont typeface="Wingdings" panose="05000000000000000000" charset="0"/>
              <a:buChar char="Ø"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16730" y="2524125"/>
            <a:ext cx="2844165" cy="13538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730" y="5276215"/>
            <a:ext cx="2952750" cy="1426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695" y="200660"/>
            <a:ext cx="10515600" cy="606425"/>
          </a:xfrm>
        </p:spPr>
        <p:txBody>
          <a:bodyPr>
            <a:normAutofit fontScale="90000"/>
          </a:bodyPr>
          <a:lstStyle/>
          <a:p>
            <a:r>
              <a:rPr lang="zh-CN" altLang="en-US" sz="4400" dirty="0"/>
              <a:t>无类型</a:t>
            </a:r>
            <a:r>
              <a:rPr lang="en-US" altLang="zh-CN" sz="4400" dirty="0"/>
              <a:t>lambda</a:t>
            </a:r>
            <a:r>
              <a:rPr lang="zh-CN" altLang="en-US" sz="4400" dirty="0"/>
              <a:t>演算：操作语义</a:t>
            </a:r>
            <a:r>
              <a:rPr lang="zh-CN" altLang="en-US" sz="4400" dirty="0">
                <a:sym typeface="+mn-ea"/>
              </a:rPr>
              <a:t>（求值）</a:t>
            </a:r>
            <a:endParaRPr lang="zh-CN" altLang="en-US" sz="4400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80695" y="1076325"/>
            <a:ext cx="11155045" cy="5626735"/>
          </a:xfrm>
        </p:spPr>
        <p:txBody>
          <a:bodyPr>
            <a:normAutofit/>
          </a:bodyPr>
          <a:p>
            <a:pPr marL="228600" lvl="0" indent="-228600">
              <a:buFont typeface="Wingdings" panose="05000000000000000000" charset="0"/>
              <a:buChar char="l"/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按值调用</a:t>
            </a:r>
            <a:r>
              <a:rPr lang="en-US" altLang="zh-CN" sz="2000" b="1" dirty="0">
                <a:sym typeface="+mn-ea"/>
              </a:rPr>
              <a:t>(call by value)</a:t>
            </a: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策略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zh-CN" altLang="en-US" sz="2000" u="sng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只有最外面的约式可以归约，并且只有当该约式的右边均已归约到一个值时才能进行归约</a:t>
            </a:r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。（先归约满足右边为值的前提下的、最靠外的约式）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en-US" altLang="zh-CN" sz="1775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v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：</a:t>
            </a:r>
            <a:r>
              <a:rPr lang="zh-CN" altLang="en-US" sz="1775" dirty="0">
                <a:sym typeface="+mn-ea"/>
              </a:rPr>
              <a:t>值，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计算已完成且</a:t>
            </a:r>
            <a:r>
              <a:rPr lang="zh-CN" altLang="en-US" sz="1775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不能再被归约的项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，即抽象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λx.t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的形式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ym typeface="+mn-ea"/>
              </a:rPr>
              <a:t>在纯</a:t>
            </a:r>
            <a:r>
              <a:rPr lang="en-US" altLang="zh-CN" sz="1775" dirty="0">
                <a:sym typeface="+mn-ea"/>
              </a:rPr>
              <a:t>lambda</a:t>
            </a:r>
            <a:r>
              <a:rPr lang="zh-CN" altLang="en-US" sz="1775" dirty="0">
                <a:sym typeface="+mn-ea"/>
              </a:rPr>
              <a:t>演算中，</a:t>
            </a:r>
            <a:r>
              <a:rPr lang="en-US" altLang="zh-CN" sz="1775" dirty="0">
                <a:sym typeface="+mn-ea"/>
              </a:rPr>
              <a:t>lambda</a:t>
            </a:r>
            <a:r>
              <a:rPr lang="zh-CN" altLang="en-US" sz="1775" dirty="0">
                <a:sym typeface="+mn-ea"/>
              </a:rPr>
              <a:t>抽象是唯一可能的值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结合图</a:t>
            </a:r>
            <a:r>
              <a:rPr lang="en-US" altLang="zh-CN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5.3</a:t>
            </a:r>
            <a:r>
              <a:rPr lang="zh-CN" altLang="en-US" sz="1775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理解如何控制求值的次序：</a:t>
            </a:r>
            <a:r>
              <a:rPr lang="zh-CN" altLang="en-US" sz="1775" dirty="0">
                <a:sym typeface="+mn-ea"/>
              </a:rPr>
              <a:t>首先试着用E-APP1把</a:t>
            </a:r>
            <a:r>
              <a:rPr lang="en-US" altLang="zh-CN" sz="1775" dirty="0">
                <a:sym typeface="+mn-ea"/>
              </a:rPr>
              <a:t> </a:t>
            </a:r>
            <a:r>
              <a:rPr lang="zh-CN" altLang="en-US" sz="1775" dirty="0">
                <a:sym typeface="+mn-ea"/>
              </a:rPr>
              <a:t>t1</a:t>
            </a:r>
            <a:r>
              <a:rPr lang="en-US" altLang="zh-CN" sz="1775" dirty="0">
                <a:sym typeface="+mn-ea"/>
              </a:rPr>
              <a:t> </a:t>
            </a:r>
            <a:r>
              <a:rPr lang="zh-CN" altLang="en-US" sz="1775" dirty="0">
                <a:sym typeface="+mn-ea"/>
              </a:rPr>
              <a:t>归约到一个值（抽象），然后用E-APP2把</a:t>
            </a:r>
            <a:r>
              <a:rPr lang="en-US" altLang="zh-CN" sz="1775" dirty="0">
                <a:sym typeface="+mn-ea"/>
              </a:rPr>
              <a:t> </a:t>
            </a:r>
            <a:r>
              <a:rPr lang="zh-CN" altLang="en-US" sz="1775" dirty="0">
                <a:sym typeface="+mn-ea"/>
              </a:rPr>
              <a:t>t2</a:t>
            </a:r>
            <a:r>
              <a:rPr lang="en-US" altLang="zh-CN" sz="1775" dirty="0">
                <a:sym typeface="+mn-ea"/>
              </a:rPr>
              <a:t> </a:t>
            </a:r>
            <a:r>
              <a:rPr lang="zh-CN" altLang="en-US" sz="1775" dirty="0">
                <a:sym typeface="+mn-ea"/>
              </a:rPr>
              <a:t>归约到一个值，最后用E-APPABS执行应用本身</a:t>
            </a: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lvl="1">
              <a:buFont typeface="Wingdings" panose="05000000000000000000" charset="0"/>
              <a:buChar char="Ø"/>
            </a:pPr>
            <a:endParaRPr lang="zh-CN" altLang="en-US" sz="1775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28600" lvl="0" indent="-228600">
              <a:buFont typeface="Wingdings" panose="05000000000000000000" charset="0"/>
              <a:buChar char="l"/>
            </a:pP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95" y="4465955"/>
            <a:ext cx="3055620" cy="14763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3980" y="3975735"/>
            <a:ext cx="2233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恒等函数：</a:t>
            </a:r>
            <a:r>
              <a: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id = λx.x</a:t>
            </a:r>
            <a:endParaRPr lang="zh-CN" altLang="en-US" b="1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15" y="3550285"/>
            <a:ext cx="8821420" cy="33077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9315,&quot;width&quot;:11364}"/>
</p:tagLst>
</file>

<file path=ppt/tags/tag67.xml><?xml version="1.0" encoding="utf-8"?>
<p:tagLst xmlns:p="http://schemas.openxmlformats.org/presentationml/2006/main">
  <p:tag name="KSO_WM_UNIT_PLACING_PICTURE_USER_VIEWPORT" val="{&quot;height&quot;:9315,&quot;width&quot;:11364}"/>
</p:tagLst>
</file>

<file path=ppt/tags/tag68.xml><?xml version="1.0" encoding="utf-8"?>
<p:tagLst xmlns:p="http://schemas.openxmlformats.org/presentationml/2006/main">
  <p:tag name="KSO_WM_UNIT_PLACING_PICTURE_USER_VIEWPORT" val="{&quot;height&quot;:6671,&quot;width&quot;:16037}"/>
</p:tagLst>
</file>

<file path=ppt/tags/tag69.xml><?xml version="1.0" encoding="utf-8"?>
<p:tagLst xmlns:p="http://schemas.openxmlformats.org/presentationml/2006/main">
  <p:tag name="KSO_WM_UNIT_PLACING_PICTURE_USER_VIEWPORT" val="{&quot;height&quot;:2676,&quot;width&quot;:7728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jY1OTM4YmY3NjdlZGZhYTk5MDhkYWM5ZTYxMjRhNz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10162</Words>
  <Application>WPS 演示</Application>
  <PresentationFormat>宽屏</PresentationFormat>
  <Paragraphs>779</Paragraphs>
  <Slides>63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5" baseType="lpstr">
      <vt:lpstr>Arial</vt:lpstr>
      <vt:lpstr>宋体</vt:lpstr>
      <vt:lpstr>Wingdings</vt:lpstr>
      <vt:lpstr>Wingdings</vt:lpstr>
      <vt:lpstr>Courier New</vt:lpstr>
      <vt:lpstr>Cambria Math</vt:lpstr>
      <vt:lpstr>Kingsoft Math</vt:lpstr>
      <vt:lpstr>JetBrains Mono Regular</vt:lpstr>
      <vt:lpstr>微软雅黑</vt:lpstr>
      <vt:lpstr>汉仪旗黑</vt:lpstr>
      <vt:lpstr>宋体</vt:lpstr>
      <vt:lpstr>Arial Unicode MS</vt:lpstr>
      <vt:lpstr>Calibri</vt:lpstr>
      <vt:lpstr>Helvetica Neue</vt:lpstr>
      <vt:lpstr>汉仪书宋二KW</vt:lpstr>
      <vt:lpstr>微软雅黑</vt:lpstr>
      <vt:lpstr>Adobe Naskh Medium</vt:lpstr>
      <vt:lpstr>苹方-简</vt:lpstr>
      <vt:lpstr>Symbol</vt:lpstr>
      <vt:lpstr>Kingsoft Sign</vt:lpstr>
      <vt:lpstr>Arial Bold</vt:lpstr>
      <vt:lpstr>Office 主题​​</vt:lpstr>
      <vt:lpstr>Principles of Programming Languages  Spring 2023</vt:lpstr>
      <vt:lpstr>课程回顾</vt:lpstr>
      <vt:lpstr>Topic0: De Bruijn表示法</vt:lpstr>
      <vt:lpstr>无类型lambda演算：语法</vt:lpstr>
      <vt:lpstr>无类型lambda演算：变量和元变量</vt:lpstr>
      <vt:lpstr>无类型lambda演算：操作语义（求值）</vt:lpstr>
      <vt:lpstr>无类型lambda演算：操作语义（求值）</vt:lpstr>
      <vt:lpstr>无类型lambda演算：操作语义（求值）</vt:lpstr>
      <vt:lpstr>无类型lambda演算：操作语义（求值）</vt:lpstr>
      <vt:lpstr>无类型lambda演算：多参数</vt:lpstr>
      <vt:lpstr>无类型lambda演算：括号的省略表示</vt:lpstr>
      <vt:lpstr>无类型lambda演算：括号的省略表示</vt:lpstr>
      <vt:lpstr>无类型lambda演算：Church布尔式</vt:lpstr>
      <vt:lpstr>无类型lambda演算：Church数值</vt:lpstr>
      <vt:lpstr>无类型lambda演算：递归</vt:lpstr>
      <vt:lpstr>无类型lambda演算：代换</vt:lpstr>
      <vt:lpstr>项的无名称表示：de Bruijn索引</vt:lpstr>
      <vt:lpstr>项的无名称表示：命名上下文</vt:lpstr>
      <vt:lpstr>项的无名称表示：移位和代换</vt:lpstr>
      <vt:lpstr>项的无名称表示：求值</vt:lpstr>
      <vt:lpstr>Topics</vt:lpstr>
      <vt:lpstr>子类型化</vt:lpstr>
      <vt:lpstr>子类型化</vt:lpstr>
      <vt:lpstr>子类型关系</vt:lpstr>
      <vt:lpstr>子类型关系：记录类型</vt:lpstr>
      <vt:lpstr>子类型关系：函数类型</vt:lpstr>
      <vt:lpstr>Examples</vt:lpstr>
      <vt:lpstr>子类型关系：简单类型</vt:lpstr>
      <vt:lpstr>子类型关系：简单类型</vt:lpstr>
      <vt:lpstr>其他类型的子类型化规则</vt:lpstr>
      <vt:lpstr>子类型化和类型化的性质</vt:lpstr>
      <vt:lpstr>强制转型 (T)t</vt:lpstr>
      <vt:lpstr>声明性的子类型关系</vt:lpstr>
      <vt:lpstr>子类型理论算法化（Algorithmic Subtyping）</vt:lpstr>
      <vt:lpstr>子类型理论算法化（Algorithmic Subtyping）</vt:lpstr>
      <vt:lpstr>子类型理论算法化（Algorithmic Subtyping）</vt:lpstr>
      <vt:lpstr>类型理论算法化（Algorithmic Typing）</vt:lpstr>
      <vt:lpstr>为何需要2种表述的子类型系统？</vt:lpstr>
      <vt:lpstr>Topics</vt:lpstr>
      <vt:lpstr>Recall：函数式、命令式与OOP</vt:lpstr>
      <vt:lpstr>什么是函数式编程？</vt:lpstr>
      <vt:lpstr>什么是命令式编程？</vt:lpstr>
      <vt:lpstr>什么是面向对象风格OOP编程？</vt:lpstr>
      <vt:lpstr>实例分析：命令式对象（高层鸟瞰概念）</vt:lpstr>
      <vt:lpstr>实例分析：命令式对象</vt:lpstr>
      <vt:lpstr>实例分析：命令式对象</vt:lpstr>
      <vt:lpstr>实例分析：命令式对象</vt:lpstr>
      <vt:lpstr>实例分析：命令式对象</vt:lpstr>
      <vt:lpstr>实例分析：命令式对象</vt:lpstr>
      <vt:lpstr>实例分析：命令式对象（略，自己看）</vt:lpstr>
      <vt:lpstr>实例分析2：轻量级Java (Featherweight Java)</vt:lpstr>
      <vt:lpstr>实例分析：轻量级Java(FJ)</vt:lpstr>
      <vt:lpstr>轻量级Java(FJ)：语法</vt:lpstr>
      <vt:lpstr>Topics</vt:lpstr>
      <vt:lpstr>递归类型：实例</vt:lpstr>
      <vt:lpstr>递归类型：实例</vt:lpstr>
      <vt:lpstr>递归类型：实例</vt:lpstr>
      <vt:lpstr>递归类型：实例（增加概念ppt）</vt:lpstr>
      <vt:lpstr>递归类型：形式</vt:lpstr>
      <vt:lpstr>递归类型：形式</vt:lpstr>
      <vt:lpstr>递归类型：形式</vt:lpstr>
      <vt:lpstr>其他</vt:lpstr>
      <vt:lpstr>Thanks Have a nice day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MasakiKeigo</cp:lastModifiedBy>
  <cp:revision>881</cp:revision>
  <dcterms:created xsi:type="dcterms:W3CDTF">2023-06-11T05:41:35Z</dcterms:created>
  <dcterms:modified xsi:type="dcterms:W3CDTF">2023-06-11T05:41:35Z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2052-5.4.1.7920</vt:lpwstr>
  </property>
  <property fmtid="{D5CDD505-2E9C-101B-9397-08002B2CF9AE}" pid="3" name="ICV">
    <vt:lpwstr>50CDCA5579CE463C877B47A80305A552</vt:lpwstr>
  </property>
</Properties>
</file>