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4"/>
  </p:handoutMasterIdLst>
  <p:sldIdLst>
    <p:sldId id="256" r:id="rId3"/>
    <p:sldId id="258" r:id="rId5"/>
    <p:sldId id="265" r:id="rId6"/>
    <p:sldId id="263" r:id="rId7"/>
    <p:sldId id="260" r:id="rId8"/>
    <p:sldId id="349" r:id="rId9"/>
    <p:sldId id="350" r:id="rId10"/>
    <p:sldId id="351" r:id="rId11"/>
    <p:sldId id="353" r:id="rId12"/>
    <p:sldId id="355" r:id="rId13"/>
    <p:sldId id="354" r:id="rId14"/>
    <p:sldId id="356" r:id="rId15"/>
    <p:sldId id="358" r:id="rId16"/>
    <p:sldId id="359" r:id="rId17"/>
    <p:sldId id="372" r:id="rId18"/>
    <p:sldId id="360" r:id="rId19"/>
    <p:sldId id="361" r:id="rId20"/>
    <p:sldId id="362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3" r:id="rId29"/>
    <p:sldId id="374" r:id="rId30"/>
    <p:sldId id="375" r:id="rId31"/>
    <p:sldId id="376" r:id="rId32"/>
    <p:sldId id="377" r:id="rId33"/>
    <p:sldId id="378" r:id="rId34"/>
    <p:sldId id="436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92" r:id="rId44"/>
    <p:sldId id="387" r:id="rId45"/>
    <p:sldId id="388" r:id="rId46"/>
    <p:sldId id="393" r:id="rId47"/>
    <p:sldId id="394" r:id="rId48"/>
    <p:sldId id="395" r:id="rId49"/>
    <p:sldId id="397" r:id="rId50"/>
    <p:sldId id="398" r:id="rId51"/>
    <p:sldId id="399" r:id="rId52"/>
    <p:sldId id="400" r:id="rId53"/>
    <p:sldId id="401" r:id="rId54"/>
    <p:sldId id="403" r:id="rId55"/>
    <p:sldId id="404" r:id="rId56"/>
    <p:sldId id="405" r:id="rId57"/>
    <p:sldId id="406" r:id="rId58"/>
    <p:sldId id="407" r:id="rId59"/>
    <p:sldId id="402" r:id="rId60"/>
    <p:sldId id="408" r:id="rId61"/>
    <p:sldId id="409" r:id="rId62"/>
    <p:sldId id="410" r:id="rId63"/>
    <p:sldId id="412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37" r:id="rId74"/>
    <p:sldId id="423" r:id="rId75"/>
    <p:sldId id="424" r:id="rId76"/>
    <p:sldId id="425" r:id="rId77"/>
    <p:sldId id="426" r:id="rId78"/>
    <p:sldId id="427" r:id="rId79"/>
    <p:sldId id="428" r:id="rId80"/>
    <p:sldId id="433" r:id="rId81"/>
    <p:sldId id="434" r:id="rId82"/>
    <p:sldId id="298" r:id="rId8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55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tags" Target="../tags/tag5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tags" Target="../tags/tag56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9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5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Relationship Id="rId3" Type="http://schemas.openxmlformats.org/officeDocument/2006/relationships/image" Target="../media/image29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6.xml"/><Relationship Id="rId7" Type="http://schemas.openxmlformats.org/officeDocument/2006/relationships/image" Target="../media/image46.png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45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.png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image" Target="../media/image2.png"/><Relationship Id="rId4" Type="http://schemas.openxmlformats.org/officeDocument/2006/relationships/tags" Target="../tags/tag30.xml"/><Relationship Id="rId3" Type="http://schemas.openxmlformats.org/officeDocument/2006/relationships/image" Target="../media/image1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2.png"/><Relationship Id="rId1" Type="http://schemas.openxmlformats.org/officeDocument/2006/relationships/tags" Target="../tags/tag33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1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86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91.png"/><Relationship Id="rId7" Type="http://schemas.openxmlformats.org/officeDocument/2006/relationships/image" Target="../media/image89.png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../media/image88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93.png"/><Relationship Id="rId10" Type="http://schemas.openxmlformats.org/officeDocument/2006/relationships/tags" Target="../tags/tag79.xml"/><Relationship Id="rId1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6.png"/><Relationship Id="rId7" Type="http://schemas.openxmlformats.org/officeDocument/2006/relationships/tags" Target="../tags/tag42.xml"/><Relationship Id="rId6" Type="http://schemas.openxmlformats.org/officeDocument/2006/relationships/image" Target="../media/image5.png"/><Relationship Id="rId5" Type="http://schemas.openxmlformats.org/officeDocument/2006/relationships/tags" Target="../tags/tag41.xml"/><Relationship Id="rId4" Type="http://schemas.openxmlformats.org/officeDocument/2006/relationships/image" Target="../media/image4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4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形式化方法回顾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课（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三）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2025</a:t>
            </a:r>
            <a:r>
              <a:rPr lang="zh-CN" altLang="en-US" dirty="0">
                <a:latin typeface="+mn-lt"/>
              </a:rPr>
              <a:t>年</a:t>
            </a:r>
            <a:r>
              <a:rPr lang="zh-CN" altLang="en-US" dirty="0">
                <a:latin typeface="+mn-lt"/>
              </a:rPr>
              <a:t>春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162498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 dirty="0"/>
              <a:t>正规化</a:t>
            </a:r>
            <a:endParaRPr lang="zh-CN" altLang="en-US" sz="20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4455" y="2285385"/>
            <a:ext cx="3276600" cy="3352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002758" y="3521973"/>
                <a:ext cx="1336071" cy="8485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836967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836967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58" y="3521973"/>
                <a:ext cx="1336071" cy="848566"/>
              </a:xfrm>
              <a:prstGeom prst="rect">
                <a:avLst/>
              </a:prstGeom>
              <a:blipFill rotWithShape="1">
                <a:blip r:embed="rId2"/>
                <a:stretch>
                  <a:fillRect l="-36" t="-31" r="38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11"/>
          <p:cNvSpPr/>
          <p:nvPr/>
        </p:nvSpPr>
        <p:spPr>
          <a:xfrm>
            <a:off x="4538386" y="3459737"/>
            <a:ext cx="1336070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：Fourier-Motzkin消元法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3365" y="1389252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432FF"/>
                </a:solidFill>
              </a:rPr>
              <a:t>无界变量 </a:t>
            </a:r>
            <a:r>
              <a:rPr kumimoji="1" lang="en-US" altLang="zh-CN" sz="2400" b="1" dirty="0">
                <a:solidFill>
                  <a:srgbClr val="0432FF"/>
                </a:solidFill>
              </a:rPr>
              <a:t>&amp; </a:t>
            </a:r>
            <a:r>
              <a:rPr kumimoji="1" lang="zh-CN" altLang="en-US" sz="2400" b="1" dirty="0">
                <a:solidFill>
                  <a:srgbClr val="0432FF"/>
                </a:solidFill>
              </a:rPr>
              <a:t>有界变量</a:t>
            </a:r>
            <a:endParaRPr kumimoji="1" lang="zh-CN" altLang="en-US" sz="2400" b="1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3365" y="3306316"/>
                <a:ext cx="10912411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在命题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中全部为正时（有上界），或者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全部为负时（有下界），我们称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为无界变量。</a:t>
                </a:r>
                <a:endParaRPr lang="zh-CN" altLang="en-US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</a:t>
                </a:r>
                <a:endParaRPr lang="zh-C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dirty="0">
                    <a:sym typeface="+mn-ea"/>
                  </a:rPr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在命题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中既有正数也有负数时，变量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既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有上界也有下界。则称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为有界变量。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65" y="3306316"/>
                <a:ext cx="10912411" cy="967957"/>
              </a:xfrm>
              <a:prstGeom prst="rect">
                <a:avLst/>
              </a:prstGeom>
              <a:blipFill rotWithShape="1">
                <a:blip r:embed="rId1"/>
                <a:stretch>
                  <a:fillRect l="-1" t="-52" b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013893" y="248105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考虑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920609" y="2222231"/>
                <a:ext cx="2153920" cy="88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09" y="2222231"/>
                <a:ext cx="2153920" cy="880110"/>
              </a:xfrm>
              <a:prstGeom prst="rect">
                <a:avLst/>
              </a:prstGeom>
              <a:blipFill rotWithShape="1">
                <a:blip r:embed="rId2"/>
                <a:stretch>
                  <a:fillRect l="-29" t="-42" r="29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315365" y="4997276"/>
            <a:ext cx="9744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无界变量消去：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移除包含该变量的所有约束（可能会导致其他变量成为无界变量，这个步骤不断迭代，直到不包含无界变量）</a:t>
            </a:r>
            <a:endParaRPr lang="en-US" altLang="zh-CN" sz="2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：Fourier-Motzkin消元法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420582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 dirty="0"/>
              <a:t>消除变量</a:t>
            </a:r>
            <a:endParaRPr lang="zh-CN" altLang="en-US" sz="20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677" y="2915626"/>
            <a:ext cx="2412554" cy="24686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406" y="2418054"/>
            <a:ext cx="2135061" cy="311282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8290791" y="3586422"/>
            <a:ext cx="821055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1292" y="3150432"/>
            <a:ext cx="5093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配对所有上下界（正系数和负系数的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逐个配对进行消去）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          若算法发现一对相互冲突的约束，直接返回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UNSA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90204" pitchFamily="34" charset="0"/>
              </a:rPr>
              <a:t>T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43712" y="6073298"/>
            <a:ext cx="1008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消去变量的顺序不固定，贪婪启发式算法优先考虑产生较少新约束的变量</a:t>
            </a:r>
            <a:endParaRPr lang="zh-CN" altLang="en-US" sz="2400" b="1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：Fourier-Motzkin消元法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2964007" y="2392459"/>
            <a:ext cx="1847561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消除等式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081520" y="2348226"/>
            <a:ext cx="2007062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为无界变量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909389" y="4638853"/>
            <a:ext cx="1501706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正规化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503050405090304" charset="0"/>
                <a:cs typeface="Times New Roman" panose="02020503050405090304" charset="0"/>
              </a:rPr>
              <a:t>Example</a:t>
            </a:r>
            <a:endParaRPr lang="en-US" altLang="zh-CN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𝑧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blipFill rotWithShape="1">
                <a:blip r:embed="rId1"/>
                <a:stretch>
                  <a:fillRect l="-22" t="-3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079081" y="23482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= x+2n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5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blipFill rotWithShape="1">
                <a:blip r:embed="rId2"/>
                <a:stretch>
                  <a:fillRect l="-5" t="-47" r="5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blipFill rotWithShape="1">
                <a:blip r:embed="rId3"/>
                <a:stretch>
                  <a:fillRect l="-11" t="-2" r="1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478260" y="4882358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0" y="4882358"/>
                <a:ext cx="2844801" cy="710194"/>
              </a:xfrm>
              <a:prstGeom prst="rect">
                <a:avLst/>
              </a:prstGeom>
              <a:blipFill rotWithShape="1">
                <a:blip r:embed="rId4"/>
                <a:stretch>
                  <a:fillRect l="-17" t="-67" r="1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13"/>
          <p:cNvSpPr/>
          <p:nvPr/>
        </p:nvSpPr>
        <p:spPr>
          <a:xfrm>
            <a:off x="5236625" y="4638853"/>
            <a:ext cx="1709120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消去变量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945745" y="5052789"/>
                <a:ext cx="2007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y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DejaVu Math TeX Gyre" panose="02000503000000000000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45" y="5052789"/>
                <a:ext cx="200706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" t="-25" r="29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：Fourier-Motzkin消元法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4" grpId="0" bldLvl="0" animBg="1"/>
      <p:bldP spid="12" grpId="0"/>
      <p:bldP spid="16" grpId="0"/>
      <p:bldP spid="25" grpId="0"/>
      <p:bldP spid="30" grpId="0"/>
      <p:bldP spid="31" grpId="0" bldLvl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2964007" y="2392459"/>
            <a:ext cx="1847561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消除等式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081520" y="2348226"/>
            <a:ext cx="2007062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为无界变量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896515" y="4970223"/>
            <a:ext cx="1501706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正规化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503050405090304" charset="0"/>
                <a:cs typeface="Times New Roman" panose="02020503050405090304" charset="0"/>
              </a:rPr>
              <a:t>Example</a:t>
            </a:r>
            <a:endParaRPr lang="en-US" altLang="zh-CN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𝑧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blipFill rotWithShape="1">
                <a:blip r:embed="rId1"/>
                <a:stretch>
                  <a:fillRect l="-22" t="-3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079081" y="23482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= x+2n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5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blipFill rotWithShape="1">
                <a:blip r:embed="rId2"/>
                <a:stretch>
                  <a:fillRect l="-5" t="-47" r="5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≤−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blipFill rotWithShape="1">
                <a:blip r:embed="rId3"/>
                <a:stretch>
                  <a:fillRect l="-11" t="-2" r="1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465386" y="5213728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latin typeface="DejaVu Math TeX Gyre" panose="02000503000000000000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86" y="5213728"/>
                <a:ext cx="2844801" cy="710194"/>
              </a:xfrm>
              <a:prstGeom prst="rect">
                <a:avLst/>
              </a:prstGeom>
              <a:blipFill rotWithShape="1">
                <a:blip r:embed="rId4"/>
                <a:stretch>
                  <a:fillRect l="-11" t="-53" r="1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13"/>
          <p:cNvSpPr/>
          <p:nvPr/>
        </p:nvSpPr>
        <p:spPr>
          <a:xfrm>
            <a:off x="5223751" y="4970223"/>
            <a:ext cx="1709120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消去变量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932871" y="5384159"/>
                <a:ext cx="2007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y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DejaVu Math TeX Gyre" panose="02000503000000000000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71" y="5384159"/>
                <a:ext cx="200706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" t="-170" r="20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622854" y="61674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 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53754" y="3726765"/>
            <a:ext cx="1005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  <a:endParaRPr lang="en-US" altLang="zh-CN" dirty="0"/>
          </a:p>
          <a:p>
            <a:r>
              <a:rPr lang="en-US" altLang="zh-CN" dirty="0"/>
              <a:t>x= 1</a:t>
            </a:r>
            <a:endParaRPr lang="en-US" altLang="zh-CN" dirty="0"/>
          </a:p>
          <a:p>
            <a:r>
              <a:rPr lang="en-US" altLang="zh-CN" dirty="0"/>
              <a:t>n = -1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01553" y="6028927"/>
            <a:ext cx="1005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  <a:endParaRPr lang="en-US" altLang="zh-CN" dirty="0"/>
          </a:p>
          <a:p>
            <a:r>
              <a:rPr lang="en-US" altLang="zh-CN" dirty="0"/>
              <a:t>x= 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97065" y="3726765"/>
            <a:ext cx="1100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  <a:endParaRPr lang="en-US" altLang="zh-CN" dirty="0"/>
          </a:p>
          <a:p>
            <a:r>
              <a:rPr lang="en-US" altLang="zh-CN" dirty="0"/>
              <a:t>x= 1</a:t>
            </a:r>
            <a:endParaRPr lang="en-US" altLang="zh-CN" dirty="0"/>
          </a:p>
          <a:p>
            <a:r>
              <a:rPr lang="en-US" altLang="zh-CN" dirty="0"/>
              <a:t>n = -1</a:t>
            </a:r>
            <a:endParaRPr lang="en-US" altLang="zh-CN" dirty="0"/>
          </a:p>
          <a:p>
            <a:r>
              <a:rPr lang="en-US" altLang="zh-CN" dirty="0"/>
              <a:t>z = -1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：Fourier-Motzkin消元法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143885" y="2214245"/>
            <a:ext cx="59035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高斯消元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Fourier-</a:t>
            </a:r>
            <a:r>
              <a:rPr lang="en-US" altLang="zh-CN" sz="2800" dirty="0" err="1">
                <a:solidFill>
                  <a:schemeClr val="tx1"/>
                </a:solidFill>
              </a:rPr>
              <a:t>Motzkin</a:t>
            </a:r>
            <a:r>
              <a:rPr lang="zh-CN" altLang="en-US" sz="2800" dirty="0">
                <a:solidFill>
                  <a:schemeClr val="tx1"/>
                </a:solidFill>
              </a:rPr>
              <a:t>消元法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单纯形法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分支定界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160145" y="1998345"/>
            <a:ext cx="9157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单纯形法（Simplex Algorithm）于1947年由George Dantzig发明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最初用于解决线性规划问题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线性算数的可满足性问题是线性规划的一个</a:t>
            </a:r>
            <a:r>
              <a:rPr kumimoji="1" lang="zh-CN" altLang="en-US" sz="2400" dirty="0">
                <a:solidFill>
                  <a:srgbClr val="FF0000"/>
                </a:solidFill>
                <a:sym typeface="+mn-ea"/>
              </a:rPr>
              <a:t>子问题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最坏情况下的时间复杂度是指数级的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可以有效解决含有大量线性约束的线性算数问题</a:t>
            </a:r>
            <a:endParaRPr kumimoji="1"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：几何意义</a:t>
            </a:r>
            <a:endParaRPr lang="en-US" altLang="zh-CN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1480641"/>
            <a:ext cx="7859844" cy="334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线性约束可满足性问题可以转换为几何问题</a:t>
            </a:r>
            <a:endParaRPr kumimoji="1" lang="en-US" altLang="zh-CN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每个变量代表一个维度</a:t>
            </a:r>
            <a:endParaRPr kumimoji="1" lang="en-US" altLang="zh-CN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每个约束定义一个凸子空间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不等式定义一个半空间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等式定义一个超平面</a:t>
            </a:r>
            <a:endParaRPr kumimoji="1" lang="en-US" altLang="zh-CN" sz="2400" dirty="0"/>
          </a:p>
          <a:p>
            <a:pPr marL="2857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解空间由半空间和超平面交集定义，形成一个凸多面体</a:t>
            </a:r>
            <a:endParaRPr kumimoji="1"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0566" y="1881763"/>
            <a:ext cx="3787775" cy="3290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62449" y="5682159"/>
            <a:ext cx="7146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804030504040204" pitchFamily="34" charset="0"/>
              </a:rPr>
              <a:t>凸集可以这样描述</a:t>
            </a:r>
            <a:r>
              <a:rPr lang="en-US" altLang="zh-CN" sz="2000" b="0" i="0" dirty="0">
                <a:solidFill>
                  <a:srgbClr val="1D1007"/>
                </a:solidFill>
                <a:effectLst/>
                <a:latin typeface="Verdana" panose="020B0804030504040204" pitchFamily="34" charset="0"/>
              </a:rPr>
              <a:t>:</a:t>
            </a:r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804030504040204" pitchFamily="34" charset="0"/>
              </a:rPr>
              <a:t>用一条直线连接集合里两个元素，这条连线上的所有元素都在这个集合里，这个集合称为凸集；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189355" y="1731645"/>
                <a:ext cx="9806940" cy="35858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kumimoji="1" lang="en-US" altLang="zh-CN" sz="2800" b="1" dirty="0">
                    <a:latin typeface="Times New Roman" panose="02020503050405090304" charset="0"/>
                    <a:cs typeface="Times New Roman" panose="02020503050405090304" charset="0"/>
                    <a:sym typeface="+mn-ea"/>
                  </a:rPr>
                  <a:t>Normal forms</a:t>
                </a:r>
                <a:r>
                  <a:rPr kumimoji="1" lang="zh-CN" altLang="en-US" sz="2800" b="1" dirty="0">
                    <a:latin typeface="Times New Roman" panose="02020503050405090304" charset="0"/>
                    <a:cs typeface="Times New Roman" panose="02020503050405090304" charset="0"/>
                    <a:sym typeface="+mn-ea"/>
                  </a:rPr>
                  <a:t>：</a:t>
                </a:r>
                <a:endParaRPr kumimoji="1" lang="zh-CN" altLang="en-US" sz="2800" b="1" dirty="0">
                  <a:latin typeface="Times New Roman" panose="02020503050405090304" charset="0"/>
                  <a:cs typeface="Times New Roman" panose="02020503050405090304" charset="0"/>
                  <a:sym typeface="+mn-ea"/>
                </a:endParaRPr>
              </a:p>
              <a:p>
                <a:pPr algn="l"/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zh-CN" altLang="en-US" sz="2000" b="1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 types of constraints as input.</a:t>
                </a:r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We normalize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inequalities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into the following normal form: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=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=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en-US" altLang="zh-CN" sz="2000" b="0" i="1">
                    <a:solidFill>
                      <a:srgbClr val="0432FF"/>
                    </a:solidFill>
                    <a:latin typeface="Cambria Math" panose="02040503050406030204" charset="0"/>
                  </a:rPr>
                  <a:t>       </a:t>
                </a:r>
                <a:endParaRPr kumimoji="1" lang="en-US" altLang="zh-CN" sz="2000" b="0" i="1">
                  <a:solidFill>
                    <a:srgbClr val="0432FF"/>
                  </a:solidFill>
                  <a:latin typeface="Cambria Math" panose="02040503050406030204" charset="0"/>
                </a:endParaRPr>
              </a:p>
              <a:p>
                <a:pPr algn="l"/>
                <a:r>
                  <a:rPr kumimoji="1" lang="en-US" altLang="zh-CN" sz="2000" b="0" i="1">
                    <a:solidFill>
                      <a:srgbClr val="0432FF"/>
                    </a:solidFill>
                    <a:latin typeface="Cambria Math" panose="02040503050406030204" charset="0"/>
                  </a:rPr>
                  <a:t> 	</a:t>
                </a:r>
                <a:endParaRPr kumimoji="1" lang="en-US" altLang="zh-CN" sz="2000" b="0" i="1">
                  <a:solidFill>
                    <a:srgbClr val="0432FF"/>
                  </a:solidFill>
                  <a:latin typeface="Cambria Math" panose="02040503050406030204" charset="0"/>
                </a:endParaRP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problem variables</a:t>
                </a:r>
                <a:r>
                  <a:rPr kumimoji="1" lang="en-US" altLang="zh-CN" sz="2000" dirty="0">
                    <a:sym typeface="+mn-ea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𝑠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additional variables</a:t>
                </a:r>
                <a:r>
                  <a:rPr kumimoji="1" lang="en-US" altLang="zh-CN" sz="2000" dirty="0">
                    <a:sym typeface="+mn-ea"/>
                  </a:rPr>
                  <a:t>.</a:t>
                </a:r>
                <a:endParaRPr kumimoji="1" lang="zh-CN" altLang="en-US" dirty="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189355" y="1731645"/>
                <a:ext cx="9806940" cy="35858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b="1">
                    <a:latin typeface="Times New Roman" panose="02020503050405090304" charset="0"/>
                    <a:cs typeface="Times New Roman" panose="02020503050405090304" charset="0"/>
                  </a:rPr>
                  <a:t>Example</a:t>
                </a:r>
                <a:endParaRPr lang="en-US" sz="2400" b="1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endParaRPr lang="en-US" sz="2400" b="1"/>
              </a:p>
              <a:p>
                <a:endParaRPr lang="en-US" sz="2400" b="1"/>
              </a:p>
              <a:p>
                <a:r>
                  <a:rPr kumimoji="1" lang="en-US" altLang="zh-CN">
                    <a:solidFill>
                      <a:srgbClr val="0432FF"/>
                    </a:solidFill>
                    <a:latin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aseline="-25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5210810" y="3460115"/>
            <a:ext cx="141732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10810" y="309880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回顾课课程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内容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201422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课程内容回顾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实验讲解</a:t>
            </a:r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893060" y="2233295"/>
            <a:ext cx="569023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simplex(){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tab =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constructTableau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();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for(each additional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var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){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if(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violates its constraint){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  if(there is a suitable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)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    pivot(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);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  else return UNSAT;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}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}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return SAT;</a:t>
            </a:r>
            <a:endParaRPr kumimoji="1" lang="en-US" altLang="zh-CN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53845" y="1491615"/>
            <a:ext cx="29978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Simplex algorithm</a:t>
            </a:r>
            <a:endParaRPr lang="zh-CN" alt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503930" y="2448560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03930" y="208724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458085" y="3564255"/>
            <a:ext cx="15271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4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Tableau</a:t>
            </a:r>
            <a:r>
              <a:rPr kumimoji="1" lang="zh-CN" altLang="en-US" sz="24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：</a:t>
            </a:r>
            <a:endParaRPr kumimoji="1" lang="zh-CN" altLang="en-US" sz="24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86300" y="421513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7416165" y="2455545"/>
            <a:ext cx="1404000" cy="6985"/>
          </a:xfrm>
          <a:prstGeom prst="straightConnector1">
            <a:avLst/>
          </a:prstGeom>
          <a:ln w="66675" cmpd="dbl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blipFill rotWithShape="1">
                <a:blip r:embed="rId5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13985" y="13081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blipFill rotWithShape="1">
                <a:blip r:embed="rId3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3392170" y="2046605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503050405090304" charset="0"/>
                    <a:cs typeface="Times New Roman" panose="02020503050405090304" charset="0"/>
                    <a:sym typeface="+mn-ea"/>
                  </a:rPr>
                  <a:t>Trial and fix</a:t>
                </a:r>
                <a:endParaRPr lang="en-US" altLang="zh-CN" sz="2400" b="1" dirty="0">
                  <a:latin typeface="Times New Roman" panose="02020503050405090304" charset="0"/>
                  <a:cs typeface="Times New Roman" panose="02020503050405090304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do the 1</a:t>
                </a:r>
                <a:r>
                  <a:rPr lang="en-US" altLang="zh-CN" baseline="30000" dirty="0">
                    <a:sym typeface="+mn-ea"/>
                  </a:rPr>
                  <a:t>st</a:t>
                </a:r>
                <a:r>
                  <a:rPr lang="en-US" altLang="zh-CN" dirty="0">
                    <a:sym typeface="+mn-ea"/>
                  </a:rPr>
                  <a:t> trial by setting initially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x=y=0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0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,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0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−−&gt;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0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2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0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3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have two violations. We first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 = </a:t>
                </a:r>
                <a:r>
                  <a:rPr lang="en-US" altLang="zh-CN" dirty="0" err="1">
                    <a:solidFill>
                      <a:srgbClr val="0432FF"/>
                    </a:solidFill>
                    <a:sym typeface="+mn-ea"/>
                  </a:rPr>
                  <a:t>x+y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s1-y;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2x-y = 2(s1-y)-y = 2s1 – 3y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 = -x+2y = -(s1-y)+2y = -s1+3y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7290435" y="485267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H="1">
            <a:off x="7721600" y="5139690"/>
            <a:ext cx="555625" cy="264160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63105" y="139954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blipFill rotWithShape="1">
                <a:blip r:embed="rId3"/>
                <a:stretch>
                  <a:fillRect l="-32" t="-15" r="3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503050405090304" charset="0"/>
                    <a:cs typeface="Times New Roman" panose="02020503050405090304" charset="0"/>
                    <a:sym typeface="+mn-ea"/>
                  </a:rPr>
                  <a:t>Trial and fix</a:t>
                </a:r>
                <a:endParaRPr lang="en-US" altLang="zh-CN" sz="2400" b="1" dirty="0">
                  <a:latin typeface="Times New Roman" panose="02020503050405090304" charset="0"/>
                  <a:cs typeface="Times New Roman" panose="02020503050405090304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By setting up explicitly the value of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2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0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2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2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4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3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=−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still one violation left. We want to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 = -s1+3y;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 = s1/3+s3/3;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 = s1-(s1/3+s3/3) = 2/3*s1 -1/3*s3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2s1-3y = 2s1-3(s1/3+s3/3) = s1-s3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5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063105" y="486156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7588885" y="5099685"/>
            <a:ext cx="1384300" cy="1010920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7063105" y="1399540"/>
              <a:ext cx="2819400" cy="19552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  <a:gridCol w="939800"/>
                    <a:gridCol w="939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s3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7063105" y="1399540"/>
              <a:ext cx="2819400" cy="19552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  <a:gridCol w="939800"/>
                    <a:gridCol w="939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s3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blipFill rotWithShape="1">
                <a:blip r:embed="rId5"/>
                <a:stretch>
                  <a:fillRect l="-31" t="-12" r="3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503050405090304" charset="0"/>
                    <a:cs typeface="Times New Roman" panose="02020503050405090304" charset="0"/>
                    <a:sym typeface="+mn-ea"/>
                  </a:rPr>
                  <a:t>Trial and fix</a:t>
                </a:r>
                <a:endParaRPr lang="en-US" altLang="zh-CN" sz="2400" b="1" dirty="0">
                  <a:latin typeface="Times New Roman" panose="02020503050405090304" charset="0"/>
                  <a:cs typeface="Times New Roman" panose="02020503050405090304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have fixed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2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3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2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,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All constraints are satisfied, hence, we have this model: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[x=1, y=1]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blipFill rotWithShape="1">
                <a:blip r:embed="rId6"/>
                <a:stretch>
                  <a:fillRect b="-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7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5655" y="2118360"/>
            <a:ext cx="3787775" cy="3290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985010" y="2988310"/>
                <a:ext cx="202882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0" y="2988310"/>
                <a:ext cx="2028825" cy="880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17980" y="1873250"/>
            <a:ext cx="218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几何学意义</a:t>
            </a:r>
            <a:endParaRPr lang="en-US" altLang="zh-CN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6691630" y="3531870"/>
            <a:ext cx="427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(D)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51015" y="3888105"/>
            <a:ext cx="109220" cy="10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高斯消元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>
                <a:solidFill>
                  <a:schemeClr val="tx1"/>
                </a:solidFill>
              </a:rPr>
              <a:t> Fourier-</a:t>
            </a:r>
            <a:r>
              <a:rPr lang="en-US" altLang="zh-CN" sz="2800" dirty="0" err="1">
                <a:solidFill>
                  <a:schemeClr val="tx1"/>
                </a:solidFill>
              </a:rPr>
              <a:t>Motzkin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分支定界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25930" y="1623695"/>
                <a:ext cx="8739505" cy="48463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lvl="0" indent="0" algn="l" fontAlgn="auto">
                  <a:lnSpc>
                    <a:spcPct val="150000"/>
                  </a:lnSpc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sym typeface="+mn-ea"/>
                  </a:rPr>
                  <a:t>When the domain is integer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charset="0"/>
                        <a:ea typeface="Cambria Math" panose="02040503050406030204" charset="0"/>
                      </a:rPr>
                      <m:t>ℤ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 this is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integer</a:t>
                </a:r>
                <a:r>
                  <a:rPr kumimoji="1" lang="zh-CN" altLang="en-US" sz="20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linear</a:t>
                </a:r>
                <a:r>
                  <a:rPr kumimoji="1" lang="zh-CN" altLang="en-US" sz="20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programming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(ILP)</a:t>
                </a:r>
                <a:endParaRPr kumimoji="1" lang="en-US" altLang="zh-CN" sz="2000" dirty="0">
                  <a:sym typeface="+mn-ea"/>
                </a:endParaRPr>
              </a:p>
              <a:p>
                <a:pPr marL="0" lvl="1" indent="0" algn="l" fontAlgn="auto">
                  <a:lnSpc>
                    <a:spcPct val="15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This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problem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NPC, but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solved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divide-conquer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manner</a:t>
                </a:r>
                <a:endParaRPr kumimoji="1" lang="en-US" altLang="zh-CN" sz="2000" dirty="0">
                  <a:sym typeface="+mn-ea"/>
                </a:endParaRPr>
              </a:p>
              <a:p>
                <a:pPr marL="0" lvl="0" indent="0" algn="l" fontAlgn="auto">
                  <a:lnSpc>
                    <a:spcPct val="10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E.g.,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dirty="0">
                    <a:sym typeface="+mn-ea"/>
                  </a:rPr>
                  <a:t>    </a:t>
                </a:r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charset="0"/>
                        <a:ea typeface="Cambria Math" panose="02040503050406030204" charset="0"/>
                      </a:rPr>
                      <m:t>ℤ</m:t>
                    </m:r>
                  </m:oMath>
                </a14:m>
                <a:endParaRPr kumimoji="1" lang="en-US" altLang="zh-CN" sz="2000" i="1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lvl="0" indent="0" algn="l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Key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idea:</a:t>
                </a:r>
                <a:endParaRPr kumimoji="1" lang="en-US" altLang="zh-CN" sz="2000" dirty="0"/>
              </a:p>
              <a:p>
                <a:pPr lvl="1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Solve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problem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charset="0"/>
                        <a:ea typeface="Cambria Math" panose="02040503050406030204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ℝ</m:t>
                    </m:r>
                  </m:oMath>
                </a14:m>
                <a:endParaRPr kumimoji="1" lang="en-US" altLang="zh-CN" sz="2000" dirty="0"/>
              </a:p>
              <a:p>
                <a:pPr lvl="2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No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solution,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UNSAT</a:t>
                </a:r>
                <a:endParaRPr kumimoji="1" lang="en-US" altLang="zh-CN" sz="2000" dirty="0"/>
              </a:p>
              <a:p>
                <a:pPr lvl="2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Find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solution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[x=r0,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y=r1]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if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r0,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r1</a:t>
                </a:r>
                <a:r>
                  <a:rPr kumimoji="1" lang="en-US" altLang="zh-CN" sz="2000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charset="0"/>
                        <a:ea typeface="Cambria Math" panose="02040503050406030204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ℤ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SAT!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Else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suppose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c0</a:t>
                </a:r>
                <a:r>
                  <a:rPr kumimoji="1" lang="en-US" altLang="zh-CN" sz="2000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charset="0"/>
                        <a:ea typeface="Cambria Math" panose="02040503050406030204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ℝ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add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branches: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S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∪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[x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≥ 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𝑐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]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S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∪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[x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𝑐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]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30" y="1623695"/>
                <a:ext cx="8739505" cy="4846320"/>
              </a:xfrm>
              <a:prstGeom prst="rect">
                <a:avLst/>
              </a:prstGeom>
              <a:blipFill rotWithShape="1">
                <a:blip r:embed="rId1"/>
                <a:stretch>
                  <a:fillRect b="-6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503050405090304" charset="0"/>
                <a:cs typeface="Times New Roman" panose="02020503050405090304" charset="0"/>
              </a:rPr>
              <a:t>ILP</a:t>
            </a:r>
            <a:endParaRPr lang="en-US" altLang="zh-CN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503050405090304" charset="0"/>
                <a:cs typeface="Times New Roman" panose="02020503050405090304" charset="0"/>
              </a:rPr>
              <a:t>ILP</a:t>
            </a:r>
            <a:endParaRPr lang="en-US" altLang="zh-CN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9820" y="3023870"/>
            <a:ext cx="2362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Suppose:</a:t>
            </a:r>
            <a:endParaRPr kumimoji="1" lang="en-US" altLang="zh-CN" sz="2000" dirty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[</a:t>
            </a:r>
            <a:r>
              <a:rPr kumimoji="1" lang="en-US" altLang="zh-CN" sz="2000" dirty="0">
                <a:solidFill>
                  <a:srgbClr val="FF0000"/>
                </a:solidFill>
              </a:rPr>
              <a:t>x=1.7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y=3.5]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  <a:blipFill rotWithShape="1">
                <a:blip r:embed="rId1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≤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  <a:blipFill rotWithShape="1">
                <a:blip r:embed="rId2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charset="0"/>
                        <a:ea typeface="Cambria Math" panose="02040503050406030204" charset="0"/>
                      </a:rPr>
                      <m:t>ℤ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blipFill rotWithShape="1">
                <a:blip r:embed="rId4"/>
                <a:stretch>
                  <a:fillRect b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015" y="1726565"/>
            <a:ext cx="763397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结构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8685" y="5410835"/>
            <a:ext cx="10384790" cy="1041400"/>
            <a:chOff x="1431" y="8521"/>
            <a:chExt cx="16354" cy="1640"/>
          </a:xfrm>
        </p:grpSpPr>
        <p:sp>
          <p:nvSpPr>
            <p:cNvPr id="7" name="矩形 6"/>
            <p:cNvSpPr/>
            <p:nvPr>
              <p:custDataLst>
                <p:tags r:id="rId1"/>
              </p:custDataLst>
            </p:nvPr>
          </p:nvSpPr>
          <p:spPr>
            <a:xfrm>
              <a:off x="1431" y="8521"/>
              <a:ext cx="16354" cy="1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>
              <p:custDataLst>
                <p:tags r:id="rId2"/>
              </p:custDataLst>
            </p:nvPr>
          </p:nvSpPr>
          <p:spPr>
            <a:xfrm>
              <a:off x="1902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集合论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5841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计算复杂性理论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9781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形式文法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3721" y="9113"/>
              <a:ext cx="3587" cy="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结构化归纳法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9171" y="8521"/>
              <a:ext cx="1854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数学基础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08685" y="4224020"/>
            <a:ext cx="10384790" cy="1041400"/>
            <a:chOff x="1431" y="6652"/>
            <a:chExt cx="16354" cy="1640"/>
          </a:xfrm>
        </p:grpSpPr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1431" y="6652"/>
              <a:ext cx="16354" cy="16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1902" y="7244"/>
              <a:ext cx="9071" cy="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命题逻辑（符号系统、证明系统、推导规则）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11156" y="7244"/>
              <a:ext cx="2984" cy="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构造逻辑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14324" y="7244"/>
              <a:ext cx="2984" cy="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谓词逻辑</a:t>
              </a:r>
              <a:endPara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9463" y="6659"/>
              <a:ext cx="1083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逻辑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7255" y="1393190"/>
            <a:ext cx="10384790" cy="1058545"/>
            <a:chOff x="1414" y="2887"/>
            <a:chExt cx="16354" cy="1667"/>
          </a:xfrm>
        </p:grpSpPr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1414" y="2914"/>
              <a:ext cx="16354" cy="1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3"/>
              </p:custDataLst>
            </p:nvPr>
          </p:nvSpPr>
          <p:spPr>
            <a:xfrm>
              <a:off x="1884" y="3478"/>
              <a:ext cx="4242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符号执行</a:t>
              </a:r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/</a:t>
              </a:r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混合执行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4"/>
              </p:custDataLst>
            </p:nvPr>
          </p:nvSpPr>
          <p:spPr>
            <a:xfrm>
              <a:off x="9429" y="2887"/>
              <a:ext cx="2643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应用</a:t>
              </a:r>
              <a:endPara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5"/>
              </p:custDataLst>
            </p:nvPr>
          </p:nvSpPr>
          <p:spPr>
            <a:xfrm>
              <a:off x="6330" y="3478"/>
              <a:ext cx="3553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程序验证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16"/>
              </p:custDataLst>
            </p:nvPr>
          </p:nvSpPr>
          <p:spPr>
            <a:xfrm>
              <a:off x="10004" y="3491"/>
              <a:ext cx="3586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程序分析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7"/>
              </p:custDataLst>
            </p:nvPr>
          </p:nvSpPr>
          <p:spPr>
            <a:xfrm>
              <a:off x="13775" y="3491"/>
              <a:ext cx="3522" cy="9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黑体" panose="02010609060101010101" charset="-122"/>
                </a:rPr>
                <a:t>程序合成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14397" y="2675047"/>
            <a:ext cx="10385068" cy="1423570"/>
            <a:chOff x="1440" y="4213"/>
            <a:chExt cx="16354" cy="2242"/>
          </a:xfrm>
        </p:grpSpPr>
        <p:sp>
          <p:nvSpPr>
            <p:cNvPr id="4" name="矩形 3"/>
            <p:cNvSpPr/>
            <p:nvPr>
              <p:custDataLst>
                <p:tags r:id="rId18"/>
              </p:custDataLst>
            </p:nvPr>
          </p:nvSpPr>
          <p:spPr>
            <a:xfrm>
              <a:off x="1440" y="4213"/>
              <a:ext cx="16354" cy="2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9"/>
              </p:custDataLst>
            </p:nvPr>
          </p:nvSpPr>
          <p:spPr>
            <a:xfrm>
              <a:off x="1911" y="4812"/>
              <a:ext cx="2445" cy="14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imHei" panose="02010609060101010101" pitchFamily="49" charset="-122"/>
                </a:rPr>
                <a:t>SAT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0"/>
              </p:custDataLst>
            </p:nvPr>
          </p:nvSpPr>
          <p:spPr>
            <a:xfrm>
              <a:off x="4687" y="4812"/>
              <a:ext cx="12710" cy="14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imHei" panose="02010609060101010101" pitchFamily="49" charset="-122"/>
                </a:rPr>
                <a:t>Theory</a:t>
              </a:r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endParaRPr>
            </a:p>
            <a:p>
              <a:pPr algn="ctr"/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endParaRPr>
            </a:p>
            <a:p>
              <a:pPr algn="ctr"/>
              <a:endPara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21"/>
              </p:custDataLst>
            </p:nvPr>
          </p:nvSpPr>
          <p:spPr>
            <a:xfrm>
              <a:off x="8469" y="4220"/>
              <a:ext cx="2643" cy="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可满足性问题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2"/>
              </p:custDataLst>
            </p:nvPr>
          </p:nvSpPr>
          <p:spPr>
            <a:xfrm>
              <a:off x="5048" y="5334"/>
              <a:ext cx="1803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EUF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23"/>
              </p:custDataLst>
            </p:nvPr>
          </p:nvSpPr>
          <p:spPr>
            <a:xfrm>
              <a:off x="7181" y="5334"/>
              <a:ext cx="1558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LA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24"/>
              </p:custDataLst>
            </p:nvPr>
          </p:nvSpPr>
          <p:spPr>
            <a:xfrm>
              <a:off x="9011" y="5334"/>
              <a:ext cx="2102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Bit Vector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25"/>
              </p:custDataLst>
            </p:nvPr>
          </p:nvSpPr>
          <p:spPr>
            <a:xfrm>
              <a:off x="11326" y="5334"/>
              <a:ext cx="1560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Arrays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26"/>
              </p:custDataLst>
            </p:nvPr>
          </p:nvSpPr>
          <p:spPr>
            <a:xfrm>
              <a:off x="13159" y="5334"/>
              <a:ext cx="1589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ea typeface="SimHei" panose="02010609060101010101" pitchFamily="49" charset="-122"/>
                </a:rPr>
                <a:t>Pointer</a:t>
              </a:r>
              <a:endPara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27"/>
              </p:custDataLst>
            </p:nvPr>
          </p:nvSpPr>
          <p:spPr>
            <a:xfrm>
              <a:off x="14911" y="5334"/>
              <a:ext cx="2301" cy="7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zh-CN" sz="1600" dirty="0">
                  <a:solidFill>
                    <a:schemeClr val="tx1"/>
                  </a:solidFill>
                </a:rPr>
                <a:t>Combination</a:t>
              </a:r>
              <a:endParaRPr kumimoji="1" lang="en-US" altLang="zh-CN" sz="1400" dirty="0">
                <a:solidFill>
                  <a:schemeClr val="tx1"/>
                </a:solidFill>
                <a:ea typeface="SimHei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(S){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res = simplex(S);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prune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integers)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deep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return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value);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cs typeface="Courier New" panose="0207040902020509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cs typeface="Courier New" panose="0207040902020509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backtrack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dirty="0">
                    <a:sym typeface="+mn-ea"/>
                  </a:rPr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charset="0"/>
                        <a:cs typeface="Courier New" panose="0207040902020509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cs typeface="Courier New" panose="0207040902020509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cs typeface="Courier New" panose="0207040902020509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]);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blipFill rotWithShape="1">
                <a:blip r:embed="rId1"/>
                <a:stretch>
                  <a:fillRect b="-10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695" y="2276475"/>
            <a:ext cx="5942965" cy="3717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66215" y="1452880"/>
            <a:ext cx="43751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Graphically: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a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decision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tree</a:t>
            </a:r>
            <a:endParaRPr lang="zh-CN" alt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大纲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2200"/>
              <a:t>知识基础 (集合、关系与映射、上下文无关文法、基于结构的归纳法)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命题逻辑 (语法、自然演绎系统、构造逻辑、语义系统、可靠性与完备性、可判断性)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布尔可满足性 (合取范式、解析与传播、DPLL算法)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谓词逻辑(语法、自然演绎系统、构造逻辑、语义系统、可靠性与完备性、可判断性)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>
                <a:solidFill>
                  <a:schemeClr val="tx1"/>
                </a:solidFill>
              </a:rPr>
              <a:t>等式与未解释函数理论 (可满足性模理论、等式理论、并查集与等价类、未解释函数)</a:t>
            </a:r>
            <a:endParaRPr lang="zh-CN" altLang="en-US" sz="2200">
              <a:solidFill>
                <a:schemeClr val="tx1"/>
              </a:solidFill>
            </a:endParaRPr>
          </a:p>
          <a:p>
            <a:r>
              <a:rPr lang="zh-CN" altLang="en-US" sz="2200">
                <a:solidFill>
                  <a:schemeClr val="tx1"/>
                </a:solidFill>
              </a:rPr>
              <a:t>线性算术(语法、Fourier-Motzkin消元法、单纯形法、分支定界法)</a:t>
            </a:r>
            <a:endParaRPr lang="zh-CN" altLang="en-US" sz="2200">
              <a:solidFill>
                <a:schemeClr val="tx1"/>
              </a:solidFill>
            </a:endParaRPr>
          </a:p>
          <a:p>
            <a:r>
              <a:rPr lang="zh-CN" altLang="en-US" sz="2200">
                <a:solidFill>
                  <a:schemeClr val="tx2">
                    <a:lumMod val="50000"/>
                    <a:lumOff val="50000"/>
                  </a:schemeClr>
                </a:solidFill>
              </a:rPr>
              <a:t>数据结构理论 (比特向量、数组、指针、字符串)</a:t>
            </a:r>
            <a:endParaRPr lang="zh-CN" altLang="en-US" sz="22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200"/>
              <a:t>理论组合 (Nelson-Oppen、理论凸性、DPLL(T)算法)</a:t>
            </a:r>
            <a:endParaRPr lang="zh-CN" altLang="en-US" sz="2200"/>
          </a:p>
          <a:p>
            <a:r>
              <a:rPr lang="zh-CN" altLang="en-US" sz="2200"/>
              <a:t>符号执行 (机器抽象模型、操作语义、简单命令式语言、路径条件、混合执行等)</a:t>
            </a:r>
            <a:endParaRPr lang="zh-CN" altLang="en-US" sz="2200"/>
          </a:p>
          <a:p>
            <a:r>
              <a:rPr lang="zh-CN" altLang="en-US" sz="2200"/>
              <a:t>程序验证 (霍尔三元、最弱前条件、验证条件等)</a:t>
            </a:r>
            <a:endParaRPr lang="zh-CN" altLang="en-US" sz="2200"/>
          </a:p>
          <a:p>
            <a:r>
              <a:rPr lang="zh-CN" altLang="en-US" sz="2200"/>
              <a:t>程序合成 (基于语法的合成、公理化合成等)</a:t>
            </a:r>
            <a:endParaRPr lang="zh-CN" altLang="en-US"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比特向量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02892" y="1738461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>
                <a:latin typeface="Times New Roman" panose="02020503050405090304" charset="0"/>
                <a:cs typeface="Times New Roman" panose="02020503050405090304" charset="0"/>
              </a:rPr>
              <a:t>S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yntax</a:t>
            </a:r>
            <a:endParaRPr kumimoji="1" lang="zh-CN" altLang="en-US" sz="2800" b="1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930" y="2339975"/>
            <a:ext cx="5484495" cy="19011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19277" y="1431756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Semantics</a:t>
            </a:r>
            <a:endParaRPr kumimoji="1" lang="en-US" altLang="zh-CN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1. Bitwise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  <a:endParaRPr kumimoji="1"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	Extensions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single-bit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  <a:endParaRPr kumimoji="1"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2. Arithmetic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  <a:endParaRPr kumimoji="1"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Standard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b:</a:t>
                </a:r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b="0" i="1" smtClean="0">
                              <a:latin typeface="Cambria Math" panose="02040503050406030204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2000" i="1">
                          <a:latin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000" i="1"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kumimoji="1" lang="en-US" altLang="zh-CN" sz="2000" i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kumimoji="1" lang="en-US" altLang="zh-CN" sz="2000" i="1">
                              <a:latin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i="1">
                              <a:latin typeface="Cambria Math" panose="02040503050406030204" charset="0"/>
                            </a:rPr>
                            <m:t>𝑙</m:t>
                          </m:r>
                          <m:r>
                            <a:rPr kumimoji="1" lang="en-US" altLang="zh-CN" sz="2000" i="1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i="1">
                              <a:latin typeface="Cambria Math" panose="02040503050406030204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algn="l"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2840" y="1334770"/>
            <a:ext cx="5199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Semantics: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arithmetic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operations</a:t>
            </a:r>
            <a:endParaRPr lang="zh-CN" alt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𝑎</m:t>
                        </m:r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>
                  <a:latin typeface="Cambria Math" panose="02040503050406030204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>
                  <a:latin typeface="Cambria Math" panose="02040503050406030204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blipFill rotWithShape="1">
                <a:blip r:embed="rId1"/>
                <a:stretch>
                  <a:fillRect b="-16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630555" y="1348105"/>
            <a:ext cx="2947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400"/>
              <a:t>判定算法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/>
              <a:t>爆破</a:t>
            </a:r>
            <a:r>
              <a:rPr lang="zh-CN" altLang="en-US" sz="2400"/>
              <a:t>算法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657475" y="1670685"/>
                <a:ext cx="6096000" cy="55435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∧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∧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&amp;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0</m:t>
                      </m:r>
                    </m:oMath>
                  </m:oMathPara>
                </a14:m>
                <a:endParaRPr lang="en-US" altLang="zh-CN" sz="24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475" y="1670685"/>
                <a:ext cx="6096000" cy="5543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232275" y="3204845"/>
                <a:ext cx="2947035" cy="162433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01</m:t>
                      </m:r>
                    </m:oMath>
                  </m:oMathPara>
                </a14:m>
                <a:endParaRPr lang="en-US" altLang="zh-CN" sz="24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3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11</m:t>
                      </m:r>
                    </m:oMath>
                  </m:oMathPara>
                </a14:m>
                <a:endParaRPr lang="en-US" altLang="zh-CN" sz="24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endParaRPr lang="en-US" altLang="zh-CN" sz="24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232275" y="3204845"/>
                <a:ext cx="2947035" cy="1624330"/>
              </a:xfrm>
              <a:prstGeom prst="rect">
                <a:avLst/>
              </a:prstGeom>
              <a:blipFill rotWithShape="1">
                <a:blip r:embed="rId4"/>
                <a:stretch>
                  <a:fillRect b="-15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657475" y="5808980"/>
                <a:ext cx="6096000" cy="55435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∧</m:t>
                      </m:r>
                      <m:sSub>
                        <m:sSub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∧</m:t>
                      </m:r>
                      <m:sSub>
                        <m:sSubPr>
                          <m:ctrlP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∧...</m:t>
                      </m:r>
                    </m:oMath>
                  </m:oMathPara>
                </a14:m>
                <a:endParaRPr lang="en-US" altLang="zh-CN" sz="24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2657475" y="5808980"/>
                <a:ext cx="6096000" cy="5543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5462905" y="2158365"/>
            <a:ext cx="485775" cy="9791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>
            <p:custDataLst>
              <p:tags r:id="rId8"/>
            </p:custDataLst>
          </p:nvPr>
        </p:nvSpPr>
        <p:spPr>
          <a:xfrm>
            <a:off x="5462905" y="4765675"/>
            <a:ext cx="485775" cy="9791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3550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Bit-blasting algorithm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1215" y="2089150"/>
            <a:ext cx="727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{};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a set of all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generated constraints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 two main passes: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 1. blast each proposition;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 2. generate constrains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bitBlast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// convert the proposition to atomic bools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blastProp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// generate constraints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genConsProp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(P);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blast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each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proposition P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if P is (e1=e2){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 for atomic propositions, crawl through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// expressions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}else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P2){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 trivial recursion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大纲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2200"/>
              <a:t>知识基础 (集合、关系与映射、上下文无关文法、基于结构的归纳法)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命题逻辑 (语法、自然演绎系统、构造逻辑、语义系统、可靠性与完备性、可判断性)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布尔可满足性 (合取范式、解析与传播、DPLL算法)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谓词逻辑(语法、自然演绎系统、构造逻辑、语义系统、可靠性与完备性、可判断性)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>
                <a:solidFill>
                  <a:schemeClr val="tx1"/>
                </a:solidFill>
              </a:rPr>
              <a:t>等式与未解释函数理论 (可满足性模理论、等式理论、并查集与等价类、未解释函数)</a:t>
            </a:r>
            <a:endParaRPr lang="zh-CN" altLang="en-US" sz="2200">
              <a:solidFill>
                <a:schemeClr val="tx1"/>
              </a:solidFill>
            </a:endParaRPr>
          </a:p>
          <a:p>
            <a:r>
              <a:rPr lang="zh-CN" altLang="en-US" sz="2200">
                <a:solidFill>
                  <a:schemeClr val="tx2">
                    <a:lumMod val="50000"/>
                    <a:lumOff val="50000"/>
                  </a:schemeClr>
                </a:solidFill>
              </a:rPr>
              <a:t>线性算术(语法、Fourier-Motzkin消元法、单纯形法、分支定界法)</a:t>
            </a:r>
            <a:endParaRPr lang="zh-CN" altLang="en-US" sz="22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200"/>
              <a:t>数据结构理论 (比特向量、数组、指针、字符串)</a:t>
            </a:r>
            <a:endParaRPr lang="zh-CN" altLang="en-US" sz="2200"/>
          </a:p>
          <a:p>
            <a:r>
              <a:rPr lang="zh-CN" altLang="en-US" sz="2200"/>
              <a:t>理论组合 (Nelson-Oppen、理论凸性、DPLL(T)算法)</a:t>
            </a:r>
            <a:endParaRPr lang="zh-CN" altLang="en-US" sz="2200"/>
          </a:p>
          <a:p>
            <a:r>
              <a:rPr lang="zh-CN" altLang="en-US" sz="2200"/>
              <a:t>符号执行 (机器抽象模型、操作语义、简单命令式语言、路径条件、混合执行等)</a:t>
            </a:r>
            <a:endParaRPr lang="zh-CN" altLang="en-US" sz="2200"/>
          </a:p>
          <a:p>
            <a:r>
              <a:rPr lang="zh-CN" altLang="en-US" sz="2200"/>
              <a:t>程序验证 (霍尔三元、最弱前条件、验证条件等)</a:t>
            </a:r>
            <a:endParaRPr lang="zh-CN" altLang="en-US" sz="2200"/>
          </a:p>
          <a:p>
            <a:r>
              <a:rPr lang="zh-CN" altLang="en-US" sz="2200"/>
              <a:t>程序合成 (基于语法的合成、公理化合成等)</a:t>
            </a:r>
            <a:endParaRPr lang="zh-CN" altLang="en-US" sz="2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8520" y="1847850"/>
            <a:ext cx="8358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genCons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()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will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generate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constraints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if e is x: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 a vector of </a:t>
            </a:r>
            <a:r>
              <a:rPr kumimoji="1"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boolean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variables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);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if e is c: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if e is e1+e2: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(b0,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(e1);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(c0,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cn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(e2);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  return (d0,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dn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); 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 attach to e1+e2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// other cases are similar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2080393" y="1135581"/>
            <a:ext cx="8358505" cy="1183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genCons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()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will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generate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constraints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x=1 /\ y=2 /\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x&amp;y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=1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  <a:sym typeface="+mn-ea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 tree structure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58" y="2219888"/>
            <a:ext cx="11306476" cy="431345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constraints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if P is (e1=e2):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};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(P1);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blipFill rotWithShape="1">
                <a:blip r:embed="rId1"/>
                <a:stretch>
                  <a:fillRect b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genExp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{z0=x0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z1=x1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x|y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{z0=x0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 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z1=x1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charset="0"/>
                    <a:cs typeface="Courier New" panose="020704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charset="0"/>
                    <a:cs typeface="Courier New" panose="020704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case (~x):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  <a:cs typeface="Courier New" panose="020704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{z0=~x0,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z1=~x1,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};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blipFill rotWithShape="1">
                <a:blip r:embed="rId1"/>
                <a:stretch>
                  <a:fillRect b="-1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2080393" y="1135581"/>
            <a:ext cx="8358505" cy="1183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genCons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()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will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generate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constraints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x=1 /\ y=2 /\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x&amp;y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=1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  <a:sym typeface="+mn-ea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 tree structure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58" y="2219888"/>
            <a:ext cx="11306476" cy="43134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31147" y="4912744"/>
            <a:ext cx="1692728" cy="427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c0=T,…,cn=F</a:t>
            </a:r>
            <a:endParaRPr lang="zh-CN" altLang="en-US" sz="2000" dirty="0">
              <a:solidFill>
                <a:srgbClr val="FF0000"/>
              </a:solidFill>
              <a:latin typeface="Times New Roman" panose="02020503050405090304" charset="0"/>
              <a:ea typeface="+mj-ea"/>
              <a:cs typeface="Times New Roman" panose="0202050305040509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3131" y="4226743"/>
            <a:ext cx="2069716" cy="4294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b0=c0,…,bn=cn</a:t>
            </a:r>
            <a:endParaRPr lang="zh-CN" altLang="en-US" sz="2000" dirty="0">
              <a:solidFill>
                <a:srgbClr val="FF0000"/>
              </a:solidFill>
              <a:latin typeface="Times New Roman" panose="02020503050405090304" charset="0"/>
              <a:ea typeface="+mj-ea"/>
              <a:cs typeface="Times New Roman" panose="0202050305040509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273509"/>
            <a:ext cx="2229838" cy="4294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e0=F,e1=T,…,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en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=F</a:t>
            </a:r>
            <a:endParaRPr lang="zh-CN" altLang="en-US" sz="2000" dirty="0">
              <a:solidFill>
                <a:srgbClr val="FF0000"/>
              </a:solidFill>
              <a:latin typeface="Times New Roman" panose="02020503050405090304" charset="0"/>
              <a:ea typeface="+mj-ea"/>
              <a:cs typeface="Times New Roman" panose="020205030504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4466" y="4301244"/>
            <a:ext cx="2069716" cy="4294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d0=e0,…,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dn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=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en</a:t>
            </a:r>
            <a:endParaRPr lang="zh-CN" altLang="en-US" sz="2000" dirty="0">
              <a:solidFill>
                <a:srgbClr val="FF0000"/>
              </a:solidFill>
              <a:latin typeface="Times New Roman" panose="02020503050405090304" charset="0"/>
              <a:ea typeface="+mj-ea"/>
              <a:cs typeface="Times New Roman" panose="0202050305040509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1996" y="3186674"/>
            <a:ext cx="2789461" cy="4294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f0=b0/\d0,…,fn=bn/\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dn</a:t>
            </a:r>
            <a:endParaRPr lang="zh-CN" altLang="en-US" sz="2000" dirty="0">
              <a:solidFill>
                <a:srgbClr val="FF0000"/>
              </a:solidFill>
              <a:latin typeface="Times New Roman" panose="02020503050405090304" charset="0"/>
              <a:ea typeface="+mj-ea"/>
              <a:cs typeface="Times New Roman" panose="0202050305040509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9958" y="3377200"/>
            <a:ext cx="1692728" cy="427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g0=T,…,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gn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=F</a:t>
            </a:r>
            <a:endParaRPr lang="zh-CN" altLang="en-US" sz="2000" dirty="0">
              <a:solidFill>
                <a:srgbClr val="FF0000"/>
              </a:solidFill>
              <a:latin typeface="Times New Roman" panose="02020503050405090304" charset="0"/>
              <a:ea typeface="+mj-ea"/>
              <a:cs typeface="Times New Roman" panose="0202050305040509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37337" y="2443083"/>
            <a:ext cx="2069716" cy="4294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f0=g0,…,fn=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503050405090304" charset="0"/>
                <a:ea typeface="+mj-ea"/>
                <a:cs typeface="Times New Roman" panose="02020503050405090304" charset="0"/>
              </a:rPr>
              <a:t>gn</a:t>
            </a:r>
            <a:endParaRPr lang="zh-CN" altLang="en-US" sz="2000" dirty="0">
              <a:solidFill>
                <a:srgbClr val="FF0000"/>
              </a:solidFill>
              <a:latin typeface="Times New Roman" panose="02020503050405090304" charset="0"/>
              <a:ea typeface="+mj-ea"/>
              <a:cs typeface="Times New Roman" panose="0202050305040509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数组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数组理论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3227732" y="179878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324" y="2321230"/>
            <a:ext cx="4765388" cy="194642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16050" y="1809750"/>
            <a:ext cx="2030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select</a:t>
            </a:r>
            <a:endParaRPr lang="zh-CN" alt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40760" y="2271395"/>
                <a:ext cx="6214745" cy="21285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select: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𝑖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endParaRPr kumimoji="1" lang="en-US" altLang="zh-CN" sz="2000" i="1" dirty="0">
                  <a:latin typeface="Cambria Math" panose="02040503050406030204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zh-CN" sz="2000" baseline="-25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And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index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becomes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call: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60" y="2271395"/>
                <a:ext cx="6214745" cy="21285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08100" y="4209415"/>
            <a:ext cx="2246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Array update</a:t>
            </a:r>
            <a:endParaRPr kumimoji="1" lang="en-US" altLang="zh-CN" sz="2800" b="1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465070" y="4812030"/>
                <a:ext cx="8856345" cy="219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update: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[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]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latin typeface="Cambria Math" panose="02040503050406030204" charset="0"/>
                    <a:sym typeface="+mn-ea"/>
                  </a:rPr>
                  <a:t>=</a:t>
                </a:r>
                <a:r>
                  <a:rPr kumimoji="1" lang="en-US" altLang="zh-CN" sz="2000" i="1" dirty="0">
                    <a:solidFill>
                      <a:srgbClr val="0432FF"/>
                    </a:solidFill>
                    <a:latin typeface="Cambria Math" panose="02040503050406030204" charset="0"/>
                    <a:sym typeface="+mn-ea"/>
                  </a:rPr>
                  <a:t>x</a:t>
                </a: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′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along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with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constraints:</a:t>
                </a:r>
                <a:endParaRPr kumimoji="1" lang="en-US" altLang="zh-CN" sz="2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∀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𝑗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≠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.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70" y="4812030"/>
                <a:ext cx="8856345" cy="2192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80695" y="130048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判定算法：数组消去</a:t>
            </a:r>
            <a:endParaRPr lang="zh-CN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42449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reduction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algorithm</a:t>
            </a:r>
            <a:endParaRPr lang="zh-CN" alt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Given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in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property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form,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convert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it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into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an equivalent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EUF formulae.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Input: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any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Output: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an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proposition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arrayReduction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all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write: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charset="0"/>
                        <a:cs typeface="Courier New" panose="02070409020205090404" pitchFamily="49" charset="0"/>
                      </a:rPr>
                      <m:t>∃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x.P1(x)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P1(y);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y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is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fresh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∀x.P2(x)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P2(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)/\.../\P2(k);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P4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read in P3: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];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P4;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793240" y="2252980"/>
                <a:ext cx="8604885" cy="359473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#1: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eliminating</a:t>
                </a:r>
                <a:r>
                  <a:rPr kumimoji="1" lang="zh-CN" altLang="en-US" sz="2400">
                    <a:sym typeface="+mn-ea"/>
                  </a:rPr>
                  <a:t> </a:t>
                </a:r>
                <a:r>
                  <a:rPr kumimoji="1" lang="en-US" altLang="zh-CN" sz="2400">
                    <a:sym typeface="+mn-ea"/>
                  </a:rPr>
                  <a:t>array </a:t>
                </a:r>
                <a:r>
                  <a:rPr kumimoji="1" lang="en-US" altLang="zh-CN" sz="2400" dirty="0">
                    <a:sym typeface="+mn-ea"/>
                  </a:rPr>
                  <a:t>store</a:t>
                </a:r>
                <a:endParaRPr kumimoji="1" lang="en-US" altLang="zh-CN" sz="2400" i="1" dirty="0">
                  <a:latin typeface="Cambria Math" panose="02040503050406030204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>
                    <a:solidFill>
                      <a:srgbClr val="0432FF"/>
                    </a:solidFill>
                    <a:latin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𝑥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∧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𝑗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∈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ℕ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𝑗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)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𝑥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above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of:</a:t>
                </a:r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∀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∈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ℕ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40" y="2252980"/>
                <a:ext cx="8604885" cy="3594735"/>
              </a:xfrm>
              <a:prstGeom prst="rect">
                <a:avLst/>
              </a:prstGeom>
              <a:blipFill rotWithShape="1">
                <a:blip r:embed="rId1"/>
                <a:stretch>
                  <a:fillRect b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线性算数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理论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6303645" y="1224280"/>
                <a:ext cx="4526280" cy="48748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b="1" dirty="0" err="1">
                    <a:latin typeface="+mj-ea"/>
                    <a:ea typeface="+mj-ea"/>
                    <a:cs typeface="+mj-ea"/>
                    <a:sym typeface="+mn-ea"/>
                  </a:rPr>
                  <a:t>谓词</a:t>
                </a:r>
                <a:r>
                  <a:rPr lang="en-US" altLang="en-US" b="1" dirty="0" err="1">
                    <a:latin typeface="+mj-ea"/>
                    <a:ea typeface="+mj-ea"/>
                    <a:cs typeface="+mj-ea"/>
                  </a:rPr>
                  <a:t>逻辑</a:t>
                </a:r>
                <a:r>
                  <a:rPr lang="en-US" altLang="en-US" b="1" dirty="0">
                    <a:latin typeface="+mj-ea"/>
                    <a:ea typeface="+mj-ea"/>
                    <a:cs typeface="+mj-ea"/>
                  </a:rPr>
                  <a:t> ( </a:t>
                </a:r>
                <a:r>
                  <a:rPr lang="en-US" altLang="en-US" b="1" dirty="0">
                    <a:latin typeface="+mj-ea"/>
                    <a:ea typeface="+mj-ea"/>
                    <a:cs typeface="+mj-ea"/>
                  </a:rPr>
                  <a:t>Predicate Logic) </a:t>
                </a:r>
                <a:r>
                  <a:rPr lang="en-US" altLang="en-US" b="1" dirty="0" err="1">
                    <a:latin typeface="+mj-ea"/>
                    <a:ea typeface="+mj-ea"/>
                    <a:cs typeface="+mj-ea"/>
                  </a:rPr>
                  <a:t>语法</a:t>
                </a:r>
                <a:endParaRPr lang="en-US" altLang="en-US" b="1" dirty="0">
                  <a:latin typeface="+mj-ea"/>
                  <a:ea typeface="+mj-ea"/>
                  <a:cs typeface="+mj-ea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E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x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c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f</a:t>
                </a:r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(E,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R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r(E,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…,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E)</a:t>
                </a:r>
                <a:r>
                  <a:rPr kumimoji="1" lang="zh-CN" altLang="en-US" dirty="0">
                    <a:latin typeface="Cambria Math" panose="02040503050406030204" charset="0"/>
                  </a:rPr>
                  <a:t>       </a:t>
                </a:r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::=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R</a:t>
                </a:r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charset="0"/>
                        <a:ea typeface="Cambria Math" panose="02040503050406030204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charset="0"/>
                        <a:ea typeface="Cambria Math" panose="02040503050406030204" charset="0"/>
                      </a:rPr>
                      <m:t>⊥</m:t>
                    </m:r>
                  </m:oMath>
                </a14:m>
                <a:endParaRPr kumimoji="1" lang="en-US" altLang="zh-CN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charset="0"/>
                    <a:ea typeface="Cambria Math" panose="02040503050406030204" charset="0"/>
                  </a:rPr>
                  <a:t>P</a:t>
                </a:r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charset="0"/>
                          <a:ea typeface="Cambria Math" panose="02040503050406030204" charset="0"/>
                        </a:rPr>
                        <m:t>|</m:t>
                      </m:r>
                      <m:r>
                        <a:rPr kumimoji="1" lang="zh-CN" altLang="en-US" i="1" dirty="0">
                          <a:latin typeface="Cambria Math" panose="02040503050406030204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charset="0"/>
                          <a:ea typeface="Cambria Math" panose="02040503050406030204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C00000"/>
                    </a:solidFill>
                    <a:latin typeface="Cambria Math" panose="02040503050406030204" charset="0"/>
                  </a:rPr>
                  <a:t>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    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charset="0"/>
                    <a:ea typeface="Cambria Math" panose="02040503050406030204" charset="0"/>
                  </a:rPr>
                  <a:t>|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∃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P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303645" y="1224280"/>
                <a:ext cx="4526280" cy="4874895"/>
              </a:xfrm>
              <a:prstGeom prst="rect">
                <a:avLst/>
              </a:prstGeom>
              <a:blipFill rotWithShape="1">
                <a:blip r:embed="rId3"/>
                <a:stretch>
                  <a:fillRect b="-11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3572" y="2134062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423775" y="1330807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6405" y="4915535"/>
            <a:ext cx="2616200" cy="172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chemeClr val="tx1"/>
                    </a:solidFill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#3: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</m:oMath>
                </a14:m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(only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index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)</a:t>
                </a:r>
                <a:endParaRPr kumimoji="1" lang="en-US" altLang="zh-CN" sz="2400" i="1" dirty="0">
                  <a:latin typeface="Cambria Math" panose="02040503050406030204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Simplify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to:</a:t>
                </a:r>
                <a:endParaRPr kumimoji="1" lang="en-US" altLang="zh-CN" sz="2400" dirty="0"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blipFill rotWithShape="1">
                <a:blip r:embed="rId1"/>
                <a:stretch>
                  <a:fillRect b="-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#4: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array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read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endParaRPr kumimoji="1" lang="en-US" altLang="zh-CN" sz="2400" i="1" dirty="0">
                  <a:latin typeface="Cambria Math" panose="02040503050406030204" charset="0"/>
                </a:endParaRPr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𝑥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zh-CN" altLang="en-US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∧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&lt;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</a:rPr>
                      <m:t>𝑥</m:t>
                    </m:r>
                  </m:oMath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It’s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easy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 above formulae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thus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original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proposition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valid.</a:t>
                </a:r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blipFill rotWithShape="1">
                <a:blip r:embed="rId1"/>
                <a:stretch>
                  <a:fillRect b="-4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651" y="2339608"/>
            <a:ext cx="8604885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kumimoji="1" lang="en-US" altLang="zh-CN" sz="2400" dirty="0">
                <a:sym typeface="+mn-ea"/>
              </a:rPr>
              <a:t>This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formulae:</a:t>
            </a:r>
            <a:endParaRPr kumimoji="1" lang="en-US" altLang="zh-CN" sz="24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kumimoji="1"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51" y="2817580"/>
            <a:ext cx="10752381" cy="676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3651" y="3797862"/>
            <a:ext cx="6097604" cy="101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kumimoji="1" lang="en-US" altLang="zh-CN" sz="2400" dirty="0">
                <a:sym typeface="+mn-ea"/>
              </a:rPr>
              <a:t>To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prove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above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check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UNSAT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of:</a:t>
            </a:r>
            <a:endParaRPr kumimoji="1" lang="en-US" altLang="zh-CN" sz="2400" dirty="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47" y="4293394"/>
            <a:ext cx="10561905" cy="69523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651" y="2339608"/>
            <a:ext cx="8604885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kumimoji="1" lang="en-US" altLang="zh-CN" sz="2400" dirty="0">
                <a:sym typeface="+mn-ea"/>
              </a:rPr>
              <a:t>This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formulae:</a:t>
            </a:r>
            <a:endParaRPr kumimoji="1" lang="en-US" altLang="zh-CN" sz="24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kumimoji="1"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51" y="2817580"/>
            <a:ext cx="10752381" cy="676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3651" y="3752573"/>
            <a:ext cx="609760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kumimoji="1" lang="en-US" altLang="zh-CN" sz="2400" dirty="0">
                <a:sym typeface="+mn-ea"/>
              </a:rPr>
              <a:t>Step #1: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eliminating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array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store</a:t>
            </a:r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55" y="4259280"/>
            <a:ext cx="8133333" cy="114285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651" y="2339608"/>
            <a:ext cx="8604885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kumimoji="1" lang="en-US" altLang="zh-CN" sz="2400" dirty="0">
                <a:sym typeface="+mn-ea"/>
              </a:rPr>
              <a:t>This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formulae:</a:t>
            </a:r>
            <a:endParaRPr kumimoji="1" lang="en-US" altLang="zh-CN" sz="24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kumimoji="1"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51" y="2817580"/>
            <a:ext cx="10752381" cy="676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83650" y="3752573"/>
                <a:ext cx="6986067" cy="580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 #2: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charset="0"/>
                        <a:cs typeface="Courier New" panose="02070409020205090404" pitchFamily="49" charset="0"/>
                      </a:rPr>
                      <m:t>∃</m:t>
                    </m:r>
                    <m:r>
                      <a:rPr kumimoji="1" lang="zh-CN" altLang="en-US" sz="2400" b="1" i="1" smtClean="0">
                        <a:solidFill>
                          <a:srgbClr val="0432FF"/>
                        </a:solidFill>
                        <a:latin typeface="Cambria Math" panose="02040503050406030204" charset="0"/>
                        <a:cs typeface="Courier New" panose="02070409020205090404" pitchFamily="49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eliminating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(with a new variable z</a:t>
                </a:r>
                <a:r>
                  <a:rPr kumimoji="1" lang="zh-CN" altLang="en-US" sz="2400" dirty="0">
                    <a:sym typeface="+mn-ea"/>
                  </a:rPr>
                  <a:t>∈</a:t>
                </a:r>
                <a:r>
                  <a:rPr kumimoji="1" lang="en-US" altLang="zh-CN" sz="2400" dirty="0">
                    <a:sym typeface="+mn-ea"/>
                  </a:rPr>
                  <a:t>N)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50" y="3752573"/>
                <a:ext cx="6986067" cy="580415"/>
              </a:xfrm>
              <a:prstGeom prst="rect">
                <a:avLst/>
              </a:prstGeom>
              <a:blipFill rotWithShape="1">
                <a:blip r:embed="rId2"/>
                <a:stretch>
                  <a:fillRect l="-1" t="-62" r="7" b="-1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330423"/>
            <a:ext cx="8085714" cy="113333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277" y="1832194"/>
            <a:ext cx="8604885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kumimoji="1" lang="en-US" altLang="zh-CN" sz="2400" dirty="0">
                <a:sym typeface="+mn-ea"/>
              </a:rPr>
              <a:t>This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formulae:</a:t>
            </a:r>
            <a:endParaRPr kumimoji="1" lang="en-US" altLang="zh-CN" sz="24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kumimoji="1"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277" y="2310166"/>
            <a:ext cx="10752381" cy="676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3276" y="3245159"/>
            <a:ext cx="6986067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Step #3: ∀ eliminating</a:t>
            </a:r>
            <a:r>
              <a:rPr kumimoji="1" lang="zh-CN" altLang="en-US" sz="24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kumimoji="1" lang="en-US" altLang="zh-CN" sz="24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(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index: {i, z}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r>
              <a:rPr lang="en-US" altLang="zh-CN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br>
              <a:rPr lang="en-US" altLang="zh-CN" sz="2400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kumimoji="1" lang="en-US" altLang="zh-CN" sz="24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)</a:t>
            </a:r>
            <a:endParaRPr lang="zh-CN" altLang="en-US" sz="1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90" y="3815881"/>
            <a:ext cx="10247619" cy="11714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93276" y="4947729"/>
            <a:ext cx="6986067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Simplify to:</a:t>
            </a:r>
            <a:r>
              <a:rPr lang="en-US" altLang="zh-CN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lang="zh-CN" alt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89" y="5254930"/>
            <a:ext cx="6047619" cy="112381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277" y="1832194"/>
            <a:ext cx="8604885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kumimoji="1" lang="en-US" altLang="zh-CN" sz="2400" dirty="0">
                <a:sym typeface="+mn-ea"/>
              </a:rPr>
              <a:t>This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formulae:</a:t>
            </a:r>
            <a:endParaRPr kumimoji="1" lang="en-US" altLang="zh-CN" sz="24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kumimoji="1"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277" y="2310166"/>
            <a:ext cx="10752381" cy="676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3276" y="3245159"/>
            <a:ext cx="6986067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kumimoji="1" lang="en-US" altLang="zh-CN" sz="2400" dirty="0">
                <a:sym typeface="+mn-ea"/>
              </a:rPr>
              <a:t>Step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#4: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array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read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elimination</a:t>
            </a:r>
            <a:endParaRPr kumimoji="1" lang="en-US" altLang="zh-CN" sz="2400" i="1" dirty="0">
              <a:latin typeface="Cambria Math" panose="020405030504060302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76" y="3975922"/>
            <a:ext cx="10990476" cy="58095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93276" y="4667900"/>
            <a:ext cx="10865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0" i="0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It’s easy to check the above formulae is </a:t>
            </a:r>
            <a:r>
              <a:rPr lang="en-US" altLang="zh-CN" sz="2200" b="0" i="0" dirty="0">
                <a:solidFill>
                  <a:srgbClr val="0432F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UNSAT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, thus the original proposition is valid.</a:t>
            </a:r>
            <a:r>
              <a:rPr lang="en-US" altLang="zh-CN" sz="2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br>
              <a:rPr lang="en-US" altLang="zh-CN" sz="2200" dirty="0">
                <a:latin typeface="Arial" panose="020B0604020202090204" pitchFamily="34" charset="0"/>
                <a:cs typeface="Arial" panose="020B0604020202090204" pitchFamily="34" charset="0"/>
              </a:rPr>
            </a:br>
            <a:endParaRPr lang="zh-CN" altLang="en-US" sz="2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指针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sp>
        <p:nvSpPr>
          <p:cNvPr id="3" name="椭圆 2"/>
          <p:cNvSpPr/>
          <p:nvPr/>
        </p:nvSpPr>
        <p:spPr>
          <a:xfrm>
            <a:off x="4499695" y="41364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499695" y="47460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695" y="53556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99695" y="59652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23695" y="4136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23695" y="4517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23695" y="4898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23695" y="5279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103</a:t>
            </a:r>
            <a:endParaRPr kumimoji="1"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23695" y="5660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3695" y="6041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102</a:t>
            </a:r>
            <a:endParaRPr kumimoji="1" lang="en-US" altLang="zh-CN"/>
          </a:p>
        </p:txBody>
      </p:sp>
      <p:cxnSp>
        <p:nvCxnSpPr>
          <p:cNvPr id="13" name="直线箭头连接符 12"/>
          <p:cNvCxnSpPr>
            <a:stCxn id="3" idx="6"/>
            <a:endCxn id="8" idx="1"/>
          </p:cNvCxnSpPr>
          <p:nvPr/>
        </p:nvCxnSpPr>
        <p:spPr>
          <a:xfrm>
            <a:off x="4880695" y="432692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9" idx="1"/>
          </p:cNvCxnSpPr>
          <p:nvPr/>
        </p:nvCxnSpPr>
        <p:spPr>
          <a:xfrm>
            <a:off x="4880695" y="4954780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 flipV="1">
            <a:off x="4887264" y="5469923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2" idx="1"/>
          </p:cNvCxnSpPr>
          <p:nvPr/>
        </p:nvCxnSpPr>
        <p:spPr>
          <a:xfrm>
            <a:off x="4875440" y="6152549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68011" y="3782158"/>
            <a:ext cx="13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 符号表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585021" y="3782158"/>
            <a:ext cx="108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 内存</a:t>
            </a:r>
            <a:endParaRPr kumimoji="1" lang="zh-CN" altLang="en-US" dirty="0"/>
          </a:p>
        </p:txBody>
      </p:sp>
      <p:cxnSp>
        <p:nvCxnSpPr>
          <p:cNvPr id="19" name="曲线连接符 18"/>
          <p:cNvCxnSpPr>
            <a:stCxn id="10" idx="3"/>
            <a:endCxn id="9" idx="3"/>
          </p:cNvCxnSpPr>
          <p:nvPr/>
        </p:nvCxnSpPr>
        <p:spPr>
          <a:xfrm flipV="1">
            <a:off x="6785610" y="5088890"/>
            <a:ext cx="3175" cy="381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3"/>
            <a:endCxn id="10" idx="3"/>
          </p:cNvCxnSpPr>
          <p:nvPr/>
        </p:nvCxnSpPr>
        <p:spPr>
          <a:xfrm flipV="1">
            <a:off x="6785610" y="5469890"/>
            <a:ext cx="3175" cy="762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假设有内存模型：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内存中存储整型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内存地址也用整型表示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表示将变量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400" dirty="0"/>
                  <a:t> 映射到地址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endParaRPr kumimoji="1" lang="en-US" altLang="zh-CN" sz="2400" dirty="0">
                  <a:solidFill>
                    <a:schemeClr val="accent1"/>
                  </a:solidFill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H:</a:t>
                </a:r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r>
                  <a:rPr kumimoji="1" lang="zh-CN" altLang="en-US" sz="2400" dirty="0"/>
                  <a:t>表示将地址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 映射到值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endParaRPr kumimoji="1"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blipFill rotWithShape="1">
                <a:blip r:embed="rId1"/>
                <a:stretch>
                  <a:fillRect t="-1" r="5" b="-3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543550" y="4554855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104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43550" y="493522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103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1805" y="529844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102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43550" y="569341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101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51805" y="608838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100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2227" y="2572831"/>
            <a:ext cx="5753100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6342" y="176576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3572" y="2134062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423775" y="1330807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5428008" y="2220442"/>
            <a:ext cx="626110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latin typeface="Times New Roman" panose="02020503050405090304" charset="0"/>
              </a:rPr>
              <a:t>变量论域</a:t>
            </a:r>
            <a:endParaRPr kumimoji="1" lang="en-US" altLang="zh-CN" sz="2800" b="1" dirty="0">
              <a:latin typeface="Times New Roman" panose="02020503050405090304" charset="0"/>
            </a:endParaRPr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latin typeface="Times New Roman" panose="02020503050405090304" charset="0"/>
              </a:rPr>
              <a:t>整数域  </a:t>
            </a:r>
            <a:r>
              <a:rPr kumimoji="1" lang="en-US" altLang="zh-CN" sz="2800" dirty="0">
                <a:latin typeface="Times New Roman" panose="02020503050405090304" charset="0"/>
              </a:rPr>
              <a:t>LIA</a:t>
            </a:r>
            <a:r>
              <a:rPr kumimoji="1" lang="zh-CN" altLang="en-US" sz="2800" b="1" dirty="0">
                <a:latin typeface="Times New Roman" panose="02020503050405090304" charset="0"/>
              </a:rPr>
              <a:t>  ，复杂度</a:t>
            </a:r>
            <a:r>
              <a:rPr kumimoji="1" lang="en-US" altLang="zh-CN" sz="2800" b="1" dirty="0">
                <a:latin typeface="Times New Roman" panose="02020503050405090304" charset="0"/>
              </a:rPr>
              <a:t>:</a:t>
            </a:r>
            <a:r>
              <a:rPr kumimoji="1" lang="zh-CN" altLang="en-US" sz="2800" b="1" dirty="0">
                <a:latin typeface="Times New Roman" panose="02020503050405090304" charset="0"/>
              </a:rPr>
              <a:t> </a:t>
            </a:r>
            <a:r>
              <a:rPr kumimoji="1" lang="en-US" altLang="zh-CN" sz="2800" dirty="0">
                <a:latin typeface="Times New Roman" panose="02020503050405090304" charset="0"/>
              </a:rPr>
              <a:t>NPC</a:t>
            </a:r>
            <a:endParaRPr kumimoji="1" lang="en-US" altLang="zh-CN" sz="2800" dirty="0">
              <a:latin typeface="Times New Roman" panose="02020503050405090304" charset="0"/>
            </a:endParaRPr>
          </a:p>
          <a:p>
            <a:pPr marL="914400" lvl="1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latin typeface="Times New Roman" panose="02020503050405090304" charset="0"/>
              </a:rPr>
              <a:t>实数域  </a:t>
            </a:r>
            <a:r>
              <a:rPr kumimoji="1" lang="en-US" altLang="zh-CN" sz="2800" dirty="0">
                <a:latin typeface="Times New Roman" panose="02020503050405090304" charset="0"/>
              </a:rPr>
              <a:t>LRA</a:t>
            </a:r>
            <a:r>
              <a:rPr kumimoji="1" lang="zh-CN" altLang="en-US" sz="2800" b="1" dirty="0">
                <a:latin typeface="Times New Roman" panose="02020503050405090304" charset="0"/>
              </a:rPr>
              <a:t>， 复杂度</a:t>
            </a:r>
            <a:r>
              <a:rPr kumimoji="1" lang="en-US" altLang="zh-CN" sz="2800" b="1" dirty="0">
                <a:latin typeface="Times New Roman" panose="02020503050405090304" charset="0"/>
              </a:rPr>
              <a:t>:</a:t>
            </a:r>
            <a:r>
              <a:rPr kumimoji="1" lang="zh-CN" altLang="en-US" sz="2800" b="1" dirty="0">
                <a:latin typeface="Times New Roman" panose="02020503050405090304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503050405090304" charset="0"/>
              </a:rPr>
              <a:t>polynomial</a:t>
            </a:r>
            <a:r>
              <a:rPr kumimoji="1" lang="zh-CN" altLang="en-US" sz="2800" b="1" dirty="0">
                <a:latin typeface="Times New Roman" panose="02020503050405090304" charset="0"/>
              </a:rPr>
              <a:t> </a:t>
            </a:r>
            <a:endParaRPr kumimoji="1" lang="zh-CN" altLang="en-US" sz="2800" dirty="0">
              <a:latin typeface="Times New Roman" panose="0202050305040509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91922" y="1480651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Semantics</a:t>
            </a:r>
            <a:endParaRPr kumimoji="1" lang="zh-CN" altLang="en-US" sz="2800" b="1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 rotWithShape="1">
                <a:blip r:embed="rId1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blipFill rotWithShape="1">
                <a:blip r:embed="rId2"/>
                <a:stretch>
                  <a:fillRect b="-13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3"/>
                <a:stretch>
                  <a:fillRect b="-13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1032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Decision procedure</a:t>
            </a:r>
            <a:endParaRPr lang="zh-CN" alt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2020" y="1897380"/>
            <a:ext cx="45529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// Input: the proposition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P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sat(P){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P’ = ⟦P⟧;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  return sat(P’);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268095" y="3676650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lang="zh-CN" alt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blipFill rotWithShape="1">
                <a:blip r:embed="rId1"/>
                <a:stretch>
                  <a:fillRect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blipFill rotWithShape="1">
                <a:blip r:embed="rId1"/>
                <a:stretch>
                  <a:fillRect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819525" y="5161280"/>
                <a:ext cx="5428647" cy="146469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kumimoji="1" lang="en-US" altLang="zh-CN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1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→ ∗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charset="0"/>
                            </a:rPr>
                            <m:t>∗</m:t>
                          </m:r>
                          <m:r>
                            <a:rPr kumimoji="1" lang="en-US" altLang="zh-CN" b="0" i="1" smtClean="0">
                              <a:latin typeface="Cambria Math" panose="02040503050406030204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charset="0"/>
                        </a:rPr>
                        <m:t>)∧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))=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1</m:t>
                      </m:r>
                      <m:r>
                        <a:rPr kumimoji="1" lang="en-US" altLang="zh-CN" i="1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161280"/>
                <a:ext cx="5428647" cy="1464696"/>
              </a:xfrm>
              <a:prstGeom prst="rect">
                <a:avLst/>
              </a:prstGeom>
              <a:blipFill rotWithShape="1">
                <a:blip r:embed="rId2"/>
                <a:stretch>
                  <a:fillRect r="1" b="-9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blipFill rotWithShape="1"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blipFill rotWithShape="1">
                <a:blip r:embed="rId4"/>
                <a:stretch>
                  <a:fillRect b="-13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blipFill rotWithShape="1">
                <a:blip r:embed="rId5"/>
                <a:stretch>
                  <a:fillRect b="-13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23793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Pure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variables</a:t>
            </a:r>
            <a:endParaRPr lang="zh-CN" alt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570" y="1998345"/>
            <a:ext cx="81508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pure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x’s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address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not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taken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&amp;x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else,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escaped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introduce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sort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 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kumimoji="1" lang="en-US" altLang="zh-CN" sz="2400" i="1" dirty="0"/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standard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H(S(x))</a:t>
            </a:r>
            <a:endParaRPr kumimoji="1" lang="en-US" altLang="zh-CN" sz="2400" i="1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For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pure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 err="1">
                <a:sym typeface="+mn-ea"/>
              </a:rPr>
              <a:t>vars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lang="zh-CN" altLang="en-US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056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Memory</a:t>
            </a:r>
            <a:r>
              <a:rPr kumimoji="1" lang="zh-CN" altLang="en-US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partitions</a:t>
            </a:r>
            <a:endParaRPr lang="zh-CN" altLang="en-US" sz="2800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9240" y="2275840"/>
            <a:ext cx="91135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basic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idea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partition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further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have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fine-grained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model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reason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subtle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properties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endParaRPr kumimoji="1" lang="en-US" altLang="zh-CN" sz="2400" dirty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study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type-based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approach</a:t>
            </a:r>
            <a:endParaRPr lang="zh-CN" altLang="en-US"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84" y="4903531"/>
            <a:ext cx="5041900" cy="965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9283073" y="36583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312952" y="4283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14" idx="6"/>
            <a:endCxn id="19" idx="1"/>
          </p:cNvCxnSpPr>
          <p:nvPr/>
        </p:nvCxnSpPr>
        <p:spPr>
          <a:xfrm>
            <a:off x="9664073" y="3848898"/>
            <a:ext cx="1211317" cy="7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6"/>
            <a:endCxn id="21" idx="1"/>
          </p:cNvCxnSpPr>
          <p:nvPr/>
        </p:nvCxnSpPr>
        <p:spPr>
          <a:xfrm>
            <a:off x="9693952" y="4474406"/>
            <a:ext cx="1181438" cy="8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43" name="曲线连接符 42"/>
          <p:cNvCxnSpPr>
            <a:stCxn id="21" idx="3"/>
            <a:endCxn id="20" idx="3"/>
          </p:cNvCxnSpPr>
          <p:nvPr/>
        </p:nvCxnSpPr>
        <p:spPr>
          <a:xfrm flipV="1">
            <a:off x="11637390" y="4948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0" idx="3"/>
            <a:endCxn id="18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18" idx="3"/>
          </p:cNvCxnSpPr>
          <p:nvPr/>
        </p:nvCxnSpPr>
        <p:spPr>
          <a:xfrm flipV="1">
            <a:off x="11637390" y="4186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29" name="剪去对角的矩形 2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对角的矩形 3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-2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9" name="剪去对角的矩形 4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剪去对角的矩形 5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5" name="剪去对角的矩形 5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9" name="直线箭头连接符 58"/>
          <p:cNvCxnSpPr>
            <a:stCxn id="54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-2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5" y="389294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5" y="4037472"/>
            <a:ext cx="21964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  <a:endParaRPr kumimoji="1" lang="en-US" altLang="zh-CN" sz="2000" dirty="0"/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143885" y="2214245"/>
            <a:ext cx="59035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高斯消元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Fourier-</a:t>
            </a:r>
            <a:r>
              <a:rPr lang="en-US" altLang="zh-CN" sz="2800" dirty="0" err="1">
                <a:solidFill>
                  <a:srgbClr val="FF0000"/>
                </a:solidFill>
              </a:rPr>
              <a:t>Motzkin</a:t>
            </a:r>
            <a:r>
              <a:rPr lang="zh-CN" altLang="en-US" sz="2800" dirty="0">
                <a:solidFill>
                  <a:srgbClr val="FF0000"/>
                </a:solidFill>
              </a:rPr>
              <a:t>消元法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分支定界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charset="0"/>
                              <a:ea typeface="Cambria Math" panose="02040503050406030204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  <a:ea typeface="Cambria Math" panose="02040503050406030204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-2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3" y="398682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1964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  <a:endParaRPr kumimoji="1" lang="en-US" altLang="zh-CN" sz="2000" dirty="0"/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 /\ 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2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 −&gt; 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7" t="-58" r="7" b="-2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课程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大纲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2200"/>
              <a:t>知识基础 (集合、关系与映射、上下文无关文法、基于结构的归纳法)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命题逻辑 (语法、自然演绎系统、构造逻辑、语义系统、可靠性与完备性、可判断性)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布尔可满足性 (合取范式、解析与传播、DPLL算法)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/>
              <a:t>谓词逻辑(语法、自然演绎系统、构造逻辑、语义系统、可靠性与完备性、可判断性)</a:t>
            </a:r>
            <a:endParaRPr lang="zh-CN" altLang="en-US" sz="2200"/>
          </a:p>
          <a:p>
            <a:pPr algn="l">
              <a:buClrTx/>
              <a:buSzTx/>
            </a:pPr>
            <a:r>
              <a:rPr lang="zh-CN" altLang="en-US" sz="2200">
                <a:solidFill>
                  <a:schemeClr val="tx1"/>
                </a:solidFill>
              </a:rPr>
              <a:t>等式与未解释函数理论 (可满足性模理论、等式理论、并查集与等价类、未解释函数)</a:t>
            </a:r>
            <a:endParaRPr lang="zh-CN" altLang="en-US" sz="2200">
              <a:solidFill>
                <a:schemeClr val="tx1"/>
              </a:solidFill>
            </a:endParaRPr>
          </a:p>
          <a:p>
            <a:r>
              <a:rPr lang="zh-CN" altLang="en-US" sz="2200">
                <a:solidFill>
                  <a:schemeClr val="tx1"/>
                </a:solidFill>
              </a:rPr>
              <a:t>线性算术(语法、Fourier-Motzkin消元法、单纯形法、分支定界法)</a:t>
            </a:r>
            <a:endParaRPr lang="zh-CN" altLang="en-US" sz="2200">
              <a:solidFill>
                <a:schemeClr val="tx1"/>
              </a:solidFill>
            </a:endParaRPr>
          </a:p>
          <a:p>
            <a:r>
              <a:rPr lang="zh-CN" altLang="en-US" sz="2200">
                <a:solidFill>
                  <a:schemeClr val="tx1"/>
                </a:solidFill>
              </a:rPr>
              <a:t>数据结构理论 (比特向量、数组、指针、字符串)</a:t>
            </a:r>
            <a:endParaRPr lang="zh-CN" altLang="en-US" sz="2200">
              <a:solidFill>
                <a:schemeClr val="tx1"/>
              </a:solidFill>
            </a:endParaRPr>
          </a:p>
          <a:p>
            <a:r>
              <a:rPr lang="zh-CN" altLang="en-US" sz="2200">
                <a:solidFill>
                  <a:schemeClr val="tx2">
                    <a:lumMod val="50000"/>
                    <a:lumOff val="50000"/>
                  </a:schemeClr>
                </a:solidFill>
              </a:rPr>
              <a:t>理论组合 (Nelson-Oppen、理论凸性、DPLL(T)算法)</a:t>
            </a:r>
            <a:endParaRPr lang="zh-CN" altLang="en-US" sz="22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200"/>
              <a:t>符号执行 (机器抽象模型、操作语义、简单命令式语言、路径条件、混合执行等)</a:t>
            </a:r>
            <a:endParaRPr lang="zh-CN" altLang="en-US" sz="2200"/>
          </a:p>
          <a:p>
            <a:r>
              <a:rPr lang="zh-CN" altLang="en-US" sz="2200"/>
              <a:t>程序验证 (霍尔三元、最弱前条件、验证条件等)</a:t>
            </a:r>
            <a:endParaRPr lang="zh-CN" altLang="en-US" sz="2200"/>
          </a:p>
          <a:p>
            <a:r>
              <a:rPr lang="zh-CN" altLang="en-US" sz="2200"/>
              <a:t>程序合成 (基于语法的合成、公理化合成等)</a:t>
            </a:r>
            <a:endParaRPr lang="zh-CN" altLang="en-US" sz="2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0722" y="155078"/>
            <a:ext cx="10515600" cy="1325563"/>
          </a:xfrm>
        </p:spPr>
        <p:txBody>
          <a:bodyPr/>
          <a:p>
            <a:r>
              <a:rPr lang="zh-CN" altLang="en-US" sz="4400" dirty="0"/>
              <a:t>理论</a:t>
            </a:r>
            <a:r>
              <a:rPr lang="zh-CN" altLang="en-US" sz="4400" dirty="0"/>
              <a:t>组合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739265" y="1688465"/>
            <a:ext cx="7554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+mn-ea"/>
                <a:cs typeface="+mn-ea"/>
              </a:rPr>
              <a:t>理论组合问题通常来说是不可判定的</a:t>
            </a:r>
            <a:endParaRPr lang="zh-CN" altLang="en-US" sz="2400">
              <a:latin typeface="+mn-ea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+mn-ea"/>
                <a:cs typeface="+mn-ea"/>
              </a:rPr>
              <a:t>尽管其底层的理论是可判定的</a:t>
            </a:r>
            <a:endParaRPr lang="zh-CN" altLang="en-US" sz="2400">
              <a:latin typeface="+mn-ea"/>
              <a:cs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589405" y="3429000"/>
                <a:ext cx="9634220" cy="2880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latin typeface="+mn-ea"/>
                    <a:cs typeface="+mn-ea"/>
                  </a:rPr>
                  <a:t>Nelson-Oppen</a:t>
                </a:r>
                <a:r>
                  <a:rPr lang="zh-CN" altLang="en-US" sz="2400">
                    <a:latin typeface="+mn-ea"/>
                    <a:cs typeface="+mn-ea"/>
                  </a:rPr>
                  <a:t>协作</a:t>
                </a:r>
                <a:r>
                  <a:rPr lang="zh-CN" altLang="en-US" sz="2400">
                    <a:latin typeface="+mn-ea"/>
                    <a:cs typeface="+mn-ea"/>
                  </a:rPr>
                  <a:t>过程</a:t>
                </a:r>
                <a:endParaRPr lang="zh-CN" altLang="en-US" sz="2400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latin typeface="+mn-ea"/>
                    <a:cs typeface="+mn-ea"/>
                  </a:rPr>
                  <a:t>命题</a:t>
                </a:r>
                <a:r>
                  <a:rPr lang="en-US" altLang="zh-CN" sz="2400">
                    <a:latin typeface="+mn-ea"/>
                    <a:cs typeface="+mn-ea"/>
                  </a:rPr>
                  <a:t>P</a:t>
                </a:r>
                <a:r>
                  <a:rPr lang="zh-CN" altLang="en-US" sz="2400">
                    <a:latin typeface="+mn-ea"/>
                    <a:cs typeface="+mn-ea"/>
                  </a:rPr>
                  <a:t>不包含量词的命题，可以包含</a:t>
                </a:r>
                <a:r>
                  <a:rPr lang="zh-CN" altLang="en-US" sz="2400">
                    <a:latin typeface="+mn-ea"/>
                    <a:cs typeface="+mn-ea"/>
                  </a:rPr>
                  <a:t>等式；</a:t>
                </a:r>
                <a:endParaRPr lang="zh-CN" altLang="en-US" sz="2400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latin typeface="+mn-ea"/>
                    <a:cs typeface="+mn-ea"/>
                  </a:rPr>
                  <a:t>理论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𝒯</m:t>
                        </m:r>
                      </m:e>
                      <m:sub>
                        <m: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和</a:t>
                </a:r>
                <a:r>
                  <a:rPr lang="en-US" altLang="zh-CN" sz="24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𝒯</m:t>
                        </m:r>
                      </m:e>
                      <m:sub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必须都是可判定的</a:t>
                </a:r>
                <a:endParaRPr lang="zh-CN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理论组合的签名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DejaVu Math TeX Gyre" panose="02000503000000000000" charset="0"/>
                        <a:cs typeface="DejaVu Math TeX Gyre" panose="02000503000000000000" charset="0"/>
                      </a:rPr>
                      <m:t>=∅</m:t>
                    </m:r>
                  </m:oMath>
                </a14:m>
                <a:r>
                  <a:rPr lang="zh-CN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，但不包括等式符号</a:t>
                </a:r>
                <a:endParaRPr lang="zh-CN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理论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𝒯</m:t>
                        </m:r>
                      </m:e>
                      <m:sub>
                        <m: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i="1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:r>
                  <a:rPr lang="zh-CN" altLang="en-US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和</a:t>
                </a:r>
                <a:r>
                  <a:rPr lang="en-US" altLang="zh-CN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𝒯</m:t>
                        </m:r>
                      </m:e>
                      <m:sub>
                        <m:r>
                          <a:rPr lang="en-US" altLang="zh-CN" sz="24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:r>
                  <a:rPr lang="zh-CN" altLang="en-US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模型的论域都是无限集合</a:t>
                </a:r>
                <a:r>
                  <a:rPr lang="en-US" altLang="zh-CN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:endParaRPr lang="zh-CN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589405" y="3429000"/>
                <a:ext cx="9634220" cy="28803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123" y="1462420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503050405090304" charset="0"/>
                <a:cs typeface="Times New Roman" panose="02020503050405090304" charset="0"/>
                <a:sym typeface="+mn-ea"/>
              </a:rPr>
              <a:t>Oppen</a:t>
            </a:r>
            <a:endParaRPr lang="zh-CN" altLang="en-US" sz="2800" b="1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87254" y="2405380"/>
                <a:ext cx="9274810" cy="30245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sym typeface="+mn-ea"/>
                  </a:rPr>
                  <a:t>Step #1: Purification </a:t>
                </a:r>
                <a:endParaRPr kumimoji="1" lang="en-US" altLang="zh-CN" sz="24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STSongti-SC-Light" panose="02010800040101010101" pitchFamily="2" charset="-122"/>
                    <a:ea typeface="STSongti-SC-Light" panose="02010800040101010101" pitchFamily="2" charset="-122"/>
                  </a:rPr>
                  <a:t>     </a:t>
                </a:r>
                <a:r>
                  <a:rPr lang="zh-CN" altLang="en-US" sz="2000" dirty="0">
                    <a:effectLst/>
                    <a:latin typeface="STSongti-SC-Light" panose="02010800040101010101" pitchFamily="2" charset="-122"/>
                    <a:ea typeface="STSongti-SC-Light" panose="02010800040101010101" pitchFamily="2" charset="-122"/>
                  </a:rPr>
                  <a:t>净化</a:t>
                </a:r>
                <a:r>
                  <a:rPr lang="en-US" altLang="zh-CN" sz="2000" dirty="0">
                    <a:effectLst/>
                    <a:latin typeface="STSongti-SC-Light" panose="02010800040101010101" pitchFamily="2" charset="-122"/>
                    <a:ea typeface="STSongti-SC-Light" panose="02010800040101010101" pitchFamily="2" charset="-122"/>
                  </a:rPr>
                  <a:t>(</a:t>
                </a:r>
                <a:r>
                  <a:rPr lang="en-GB" altLang="zh-CN" sz="2000" dirty="0">
                    <a:effectLst/>
                    <a:latin typeface="STSongti-SC-Regular" panose="02010800040101010101" pitchFamily="2" charset="-122"/>
                    <a:ea typeface="STSongti-SC-Regular" panose="02010800040101010101" pitchFamily="2" charset="-122"/>
                  </a:rPr>
                  <a:t>Purification</a:t>
                </a:r>
                <a:r>
                  <a:rPr lang="en-GB" altLang="zh-CN" sz="2000" dirty="0">
                    <a:effectLst/>
                    <a:latin typeface="STSongti-SC-Light" panose="02010800040101010101" pitchFamily="2" charset="-122"/>
                    <a:ea typeface="STSongti-SC-Light" panose="02010800040101010101" pitchFamily="2" charset="-122"/>
                  </a:rPr>
                  <a:t>)</a:t>
                </a:r>
                <a:r>
                  <a:rPr lang="zh-CN" altLang="en-US" sz="2000" dirty="0">
                    <a:effectLst/>
                    <a:latin typeface="STSongti-SC-Light" panose="02010800040101010101" pitchFamily="2" charset="-122"/>
                    <a:ea typeface="STSongti-SC-Light" panose="02010800040101010101" pitchFamily="2" charset="-122"/>
                  </a:rPr>
                  <a:t>的目标是使用辅助变量，来简化理论组合的表达式 </a:t>
                </a:r>
                <a:r>
                  <a:rPr lang="en-GB" altLang="zh-CN" sz="2000" dirty="0">
                    <a:effectLst/>
                    <a:latin typeface="CMMI12"/>
                    <a:ea typeface="STSongti-SC-Regular" panose="02010800040101010101" pitchFamily="2" charset="-122"/>
                  </a:rPr>
                  <a:t>E</a:t>
                </a:r>
                <a:r>
                  <a:rPr lang="zh-CN" altLang="en-GB" sz="2000" dirty="0">
                    <a:effectLst/>
                    <a:latin typeface="STSongti-SC-Light" panose="02010800040101010101" pitchFamily="2" charset="-122"/>
                    <a:ea typeface="STSongti-SC-Light" panose="02010800040101010101" pitchFamily="2" charset="-122"/>
                  </a:rPr>
                  <a:t>，</a:t>
                </a:r>
                <a:r>
                  <a:rPr lang="zh-CN" altLang="en-US" sz="2000" dirty="0">
                    <a:effectLst/>
                    <a:latin typeface="STSongti-SC-Light" panose="02010800040101010101" pitchFamily="2" charset="-122"/>
                    <a:ea typeface="STSongti-SC-Light" panose="02010800040101010101" pitchFamily="2" charset="-122"/>
                  </a:rPr>
                  <a:t>达到对命题 </a:t>
                </a:r>
                <a:r>
                  <a:rPr lang="en-GB" altLang="zh-CN" sz="2000" dirty="0">
                    <a:effectLst/>
                    <a:latin typeface="CMMI12"/>
                    <a:ea typeface="STSongti-SC-Regular" panose="02010800040101010101" pitchFamily="2" charset="-122"/>
                  </a:rPr>
                  <a:t>P </a:t>
                </a:r>
                <a:r>
                  <a:rPr lang="zh-CN" altLang="en-US" sz="2000" dirty="0">
                    <a:effectLst/>
                    <a:latin typeface="STSongti-SC-Light" panose="02010800040101010101" pitchFamily="2" charset="-122"/>
                    <a:ea typeface="STSongti-SC-Light" panose="02010800040101010101" pitchFamily="2" charset="-122"/>
                  </a:rPr>
                  <a:t>进行解耦的目的 </a:t>
                </a:r>
                <a:endParaRPr lang="zh-CN" altLang="en-US" sz="2000" dirty="0">
                  <a:effectLst/>
                  <a:latin typeface="STSongti-SC-Regular" panose="02010800040101010101" pitchFamily="2" charset="-122"/>
                  <a:ea typeface="STSongti-SC-Regular" panose="02010800040101010101" pitchFamily="2" charset="-122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endParaRPr kumimoji="1" lang="en-US" altLang="zh-CN" sz="2400" dirty="0"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Example with LA and EUF:</a:t>
                </a:r>
                <a:endParaRPr kumimoji="1" lang="en-US" altLang="zh-CN" sz="2400" dirty="0"/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≤</m:t>
                    </m:r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≤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=f(x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54" y="2405380"/>
                <a:ext cx="9274810" cy="3024505"/>
              </a:xfrm>
              <a:prstGeom prst="rect">
                <a:avLst/>
              </a:prstGeom>
              <a:blipFill rotWithShape="1">
                <a:blip r:embed="rId1"/>
                <a:stretch>
                  <a:fillRect l="-5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988" y="1498993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503050405090304" charset="0"/>
                <a:cs typeface="Times New Roman" panose="02020503050405090304" charset="0"/>
                <a:sym typeface="+mn-ea"/>
              </a:rPr>
              <a:t>Oppen</a:t>
            </a:r>
            <a:endParaRPr lang="zh-CN" altLang="en-US" sz="2800" b="1" dirty="0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470" y="2221230"/>
            <a:ext cx="10258425" cy="35464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fontAlgn="auto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Step 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#2:</a:t>
            </a:r>
            <a:r>
              <a:rPr kumimoji="1"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Divide-and-conquer </a:t>
            </a:r>
            <a:endParaRPr kumimoji="1" lang="en-US" altLang="zh-CN" sz="2400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分治</a:t>
            </a:r>
            <a:r>
              <a:rPr lang="en-US" altLang="zh-CN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: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分别判定理论 </a:t>
            </a:r>
            <a:r>
              <a:rPr lang="en-GB" altLang="zh-CN" sz="2000" dirty="0">
                <a:effectLst/>
                <a:latin typeface="CMSY10"/>
                <a:ea typeface="STSongti-SC-Regular" panose="02010800040101010101" pitchFamily="2" charset="-122"/>
              </a:rPr>
              <a:t>T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1 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中的命题 </a:t>
            </a:r>
            <a:r>
              <a:rPr lang="en-GB" altLang="zh-CN" sz="2000" dirty="0">
                <a:effectLst/>
                <a:latin typeface="CMMI12"/>
                <a:ea typeface="STSongti-SC-Regular" panose="02010800040101010101" pitchFamily="2" charset="-122"/>
              </a:rPr>
              <a:t>P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1</a:t>
            </a:r>
            <a:r>
              <a:rPr lang="zh-CN" altLang="en-GB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、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理论 </a:t>
            </a:r>
            <a:r>
              <a:rPr lang="en-GB" altLang="zh-CN" sz="2000" dirty="0">
                <a:effectLst/>
                <a:latin typeface="CMSY10"/>
                <a:ea typeface="STSongti-SC-Regular" panose="02010800040101010101" pitchFamily="2" charset="-122"/>
              </a:rPr>
              <a:t>T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2 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中的命题 </a:t>
            </a:r>
            <a:r>
              <a:rPr lang="en-GB" altLang="zh-CN" sz="2000" dirty="0">
                <a:effectLst/>
                <a:latin typeface="CMMI12"/>
                <a:ea typeface="STSongti-SC-Regular" panose="02010800040101010101" pitchFamily="2" charset="-122"/>
              </a:rPr>
              <a:t>P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2 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的可满足性</a:t>
            </a:r>
            <a:r>
              <a:rPr lang="en-US" altLang="zh-CN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;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如果任何一个命题不可满足，则可直接 判定命题 </a:t>
            </a:r>
            <a:r>
              <a:rPr lang="en-GB" altLang="zh-CN" sz="2000" dirty="0">
                <a:effectLst/>
                <a:latin typeface="CMMI12"/>
                <a:ea typeface="STSongti-SC-Regular" panose="02010800040101010101" pitchFamily="2" charset="-122"/>
              </a:rPr>
              <a:t>P 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不可满足</a:t>
            </a:r>
            <a:r>
              <a:rPr lang="en-US" altLang="zh-CN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; </a:t>
            </a:r>
            <a:endParaRPr lang="en-US" altLang="zh-CN" sz="2000" dirty="0">
              <a:effectLst/>
              <a:latin typeface="STSongti-SC-Light" panose="02010800040101010101" pitchFamily="2" charset="-122"/>
              <a:ea typeface="STSongti-SC-Light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STSongti-SC-Light" panose="02010800040101010101" pitchFamily="2" charset="-122"/>
              <a:ea typeface="STSongti-SC-Light" panose="02010800040101010101" pitchFamily="2" charset="-122"/>
            </a:endParaRPr>
          </a:p>
          <a:p>
            <a:pPr marL="0" lvl="0" indent="0" fontAlgn="auto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Step 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#2:</a:t>
            </a:r>
            <a:r>
              <a:rPr kumimoji="1"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Propagate</a:t>
            </a:r>
            <a:endParaRPr kumimoji="1" lang="en-US" altLang="zh-CN" sz="2400" b="1" dirty="0">
              <a:solidFill>
                <a:srgbClr val="FF0000"/>
              </a:solidFill>
              <a:sym typeface="+mn-ea"/>
            </a:endParaRPr>
          </a:p>
          <a:p>
            <a:pPr marL="0" lvl="0" indent="0" fontAlgn="auto">
              <a:lnSpc>
                <a:spcPct val="120000"/>
              </a:lnSpc>
              <a:buNone/>
            </a:pP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等式传播</a:t>
            </a:r>
            <a:r>
              <a:rPr lang="en-US" altLang="zh-CN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: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设命题 </a:t>
            </a:r>
            <a:r>
              <a:rPr lang="en-GB" altLang="zh-CN" sz="2000" dirty="0">
                <a:effectLst/>
                <a:latin typeface="CMMI12"/>
                <a:ea typeface="STSongti-SC-Regular" panose="02010800040101010101" pitchFamily="2" charset="-122"/>
              </a:rPr>
              <a:t>P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1 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蕴含等式 </a:t>
            </a:r>
            <a:r>
              <a:rPr lang="en-GB" altLang="zh-CN" sz="2000" dirty="0">
                <a:effectLst/>
                <a:latin typeface="CMMI12"/>
                <a:ea typeface="STSongti-SC-Regular" panose="02010800040101010101" pitchFamily="2" charset="-122"/>
              </a:rPr>
              <a:t>E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1 </a:t>
            </a:r>
            <a:r>
              <a:rPr lang="en-GB" altLang="zh-CN" sz="2000" dirty="0">
                <a:effectLst/>
                <a:latin typeface="CMR12"/>
                <a:ea typeface="STSongti-SC-Regular" panose="02010800040101010101" pitchFamily="2" charset="-122"/>
              </a:rPr>
              <a:t>= </a:t>
            </a:r>
            <a:r>
              <a:rPr lang="en-GB" altLang="zh-CN" sz="2000" dirty="0">
                <a:effectLst/>
                <a:latin typeface="CMMI12"/>
                <a:ea typeface="STSongti-SC-Regular" panose="02010800040101010101" pitchFamily="2" charset="-122"/>
              </a:rPr>
              <a:t>E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2</a:t>
            </a:r>
            <a:r>
              <a:rPr lang="zh-CN" altLang="en-GB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，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需要把等式 </a:t>
            </a:r>
            <a:r>
              <a:rPr lang="en-GB" altLang="zh-CN" sz="2000" dirty="0">
                <a:effectLst/>
                <a:latin typeface="CMMI12"/>
                <a:ea typeface="STSongti-SC-Regular" panose="02010800040101010101" pitchFamily="2" charset="-122"/>
              </a:rPr>
              <a:t>E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1 </a:t>
            </a:r>
            <a:r>
              <a:rPr lang="en-GB" altLang="zh-CN" sz="2000" dirty="0">
                <a:effectLst/>
                <a:latin typeface="CMR12"/>
                <a:ea typeface="STSongti-SC-Regular" panose="02010800040101010101" pitchFamily="2" charset="-122"/>
              </a:rPr>
              <a:t>= </a:t>
            </a:r>
            <a:r>
              <a:rPr lang="en-GB" altLang="zh-CN" sz="2000" dirty="0">
                <a:effectLst/>
                <a:latin typeface="CMMI12"/>
                <a:ea typeface="STSongti-SC-Regular" panose="02010800040101010101" pitchFamily="2" charset="-122"/>
              </a:rPr>
              <a:t>E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2 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合取到命题 </a:t>
            </a:r>
            <a:r>
              <a:rPr lang="en-GB" altLang="zh-CN" sz="2000" dirty="0">
                <a:effectLst/>
                <a:latin typeface="CMMI12"/>
                <a:ea typeface="STSongti-SC-Regular" panose="02010800040101010101" pitchFamily="2" charset="-122"/>
              </a:rPr>
              <a:t>P</a:t>
            </a:r>
            <a:r>
              <a:rPr lang="en-GB" altLang="zh-CN" sz="2000" dirty="0">
                <a:effectLst/>
                <a:latin typeface="CMR10"/>
                <a:ea typeface="STSongti-SC-Regular" panose="02010800040101010101" pitchFamily="2" charset="-122"/>
              </a:rPr>
              <a:t>2</a:t>
            </a:r>
            <a:r>
              <a:rPr lang="zh-CN" altLang="en-GB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，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跳转到第 </a:t>
            </a:r>
            <a:r>
              <a:rPr lang="en-US" altLang="zh-CN" sz="2000" dirty="0">
                <a:effectLst/>
                <a:latin typeface="STSongti-SC-Regular" panose="02010800040101010101" pitchFamily="2" charset="-122"/>
                <a:ea typeface="STSongti-SC-Regular" panose="02010800040101010101" pitchFamily="2" charset="-122"/>
              </a:rPr>
              <a:t>2 </a:t>
            </a:r>
            <a:r>
              <a:rPr lang="zh-CN" altLang="en-US" sz="2000" dirty="0">
                <a:effectLst/>
                <a:latin typeface="STSongti-SC-Light" panose="02010800040101010101" pitchFamily="2" charset="-122"/>
                <a:ea typeface="STSongti-SC-Light" panose="02010800040101010101" pitchFamily="2" charset="-122"/>
              </a:rPr>
              <a:t>步继续执行。 </a:t>
            </a:r>
            <a:endParaRPr lang="zh-CN" altLang="en-US" sz="2000" dirty="0">
              <a:effectLst/>
              <a:latin typeface="STSongti-SC-Regular" panose="02010800040101010101" pitchFamily="2" charset="-122"/>
              <a:ea typeface="STSongti-SC-Regular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effectLst/>
              <a:latin typeface="STSongti-SC-Light" panose="02010800040101010101" pitchFamily="2" charset="-122"/>
              <a:ea typeface="STSongti-SC-Light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000" b="1" dirty="0">
              <a:solidFill>
                <a:srgbClr val="FF0000"/>
              </a:solidFill>
              <a:latin typeface="STSongti-SC-Light" panose="02010800040101010101" pitchFamily="2" charset="-122"/>
              <a:ea typeface="STSongti-SC-Light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503050405090304" charset="0"/>
                <a:cs typeface="Times New Roman" panose="02020503050405090304" charset="0"/>
                <a:sym typeface="+mn-ea"/>
              </a:rPr>
              <a:t>Oppen Example</a:t>
            </a:r>
            <a:endParaRPr kumimoji="1" lang="en-US" altLang="zh-CN" sz="2800" b="1" dirty="0" err="1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The initial proposition: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f(f(x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 -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)) 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f(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= 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-t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kumimoji="1" lang="en-US" altLang="zh-CN" sz="2000" b="1" dirty="0">
                  <a:solidFill>
                    <a:srgbClr val="FF0000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  <a:blipFill rotWithShape="1">
                <a:blip r:embed="rId1"/>
                <a:stretch>
                  <a:fillRect b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dirty="0" err="1">
                <a:sym typeface="+mn-ea"/>
              </a:rPr>
              <a:t>理论组合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503050405090304" charset="0"/>
                <a:cs typeface="Times New Roman" panose="02020503050405090304" charset="0"/>
                <a:sym typeface="+mn-ea"/>
              </a:rPr>
              <a:t>Oppen Example</a:t>
            </a:r>
            <a:endParaRPr kumimoji="1" lang="en-US" altLang="zh-CN" sz="2800" b="1" dirty="0" err="1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x2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x1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x1-x3&gt;=x2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x3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0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t1=t2-t3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83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9"/>
          <p:cNvSpPr txBox="1"/>
          <p:nvPr/>
        </p:nvSpPr>
        <p:spPr>
          <a:xfrm>
            <a:off x="3719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x3=0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4195" y="53159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54883" y="56462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t1=0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4195" y="5649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4195" y="6198870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4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x3=0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9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54883" y="53530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862195" y="4865132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10484" y="461347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broadcast</a:t>
            </a:r>
            <a:endParaRPr kumimoji="1" lang="zh-CN" altLang="en-US" sz="1600" dirty="0"/>
          </a:p>
        </p:txBody>
      </p:sp>
      <p:sp>
        <p:nvSpPr>
          <p:cNvPr id="15" name="右箭头 14"/>
          <p:cNvSpPr/>
          <p:nvPr/>
        </p:nvSpPr>
        <p:spPr>
          <a:xfrm flipH="1">
            <a:off x="4852549" y="5353070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62195" y="5730240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71995" y="329184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!=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>
                  <a:buNone/>
                </a:pPr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//</a:t>
                </a:r>
                <a:r>
                  <a:rPr kumimoji="1" lang="zh-CN" altLang="en-US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</a:t>
                </a:r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The initial proposition:</a:t>
                </a:r>
                <a:endParaRPr kumimoji="1"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-x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0)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 f(f(x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) -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)) !=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3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blipFill rotWithShape="1">
                <a:blip r:embed="rId2"/>
                <a:stretch>
                  <a:fillRect b="-6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0" grpId="0"/>
      <p:bldP spid="21" grpId="0"/>
      <p:bldP spid="22" grpId="0"/>
      <p:bldP spid="25" grpId="0"/>
      <p:bldP spid="7" grpId="0" bldLvl="0" animBg="1"/>
      <p:bldP spid="8" grpId="0"/>
      <p:bldP spid="15" grpId="0" bldLvl="0" animBg="1"/>
      <p:bldP spid="16" grpId="0" bldLvl="0" animBg="1"/>
      <p:bldP spid="1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30703"/>
          <a:stretch>
            <a:fillRect/>
          </a:stretch>
        </p:blipFill>
        <p:spPr>
          <a:xfrm>
            <a:off x="554355" y="2449195"/>
            <a:ext cx="10504805" cy="3055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0722" y="155078"/>
            <a:ext cx="10515600" cy="1325563"/>
          </a:xfrm>
        </p:spPr>
        <p:txBody>
          <a:bodyPr/>
          <a:p>
            <a:r>
              <a:rPr lang="zh-CN" altLang="en-US" dirty="0" err="1">
                <a:sym typeface="+mn-ea"/>
              </a:rPr>
              <a:t>理论组合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54355" y="1480820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DPLL(T)</a:t>
            </a:r>
            <a:endParaRPr kumimoji="1" lang="en-US" altLang="zh-CN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9366" t="27353" r="5277"/>
          <a:stretch>
            <a:fillRect/>
          </a:stretch>
        </p:blipFill>
        <p:spPr>
          <a:xfrm>
            <a:off x="394970" y="2311400"/>
            <a:ext cx="7416165" cy="3907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0722" y="155078"/>
            <a:ext cx="10515600" cy="1325563"/>
          </a:xfrm>
        </p:spPr>
        <p:txBody>
          <a:bodyPr/>
          <a:p>
            <a:r>
              <a:rPr lang="zh-CN" altLang="en-US" dirty="0" err="1">
                <a:sym typeface="+mn-ea"/>
              </a:rPr>
              <a:t>理论组合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80695" y="1480820"/>
            <a:ext cx="30378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DPLL(T)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altLang="zh-CN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115175" y="1344295"/>
                <a:ext cx="4968240" cy="40195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判断命题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∧(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的可满足性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5" y="1344295"/>
                <a:ext cx="4968240" cy="401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627620" y="2089785"/>
                <a:ext cx="4098925" cy="4616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≜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𝑄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≜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≜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620" y="2089785"/>
                <a:ext cx="4098925" cy="4616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112760" y="2779395"/>
                <a:ext cx="2973705" cy="40195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𝑄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760" y="2779395"/>
                <a:ext cx="2973705" cy="4019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293100" y="3622675"/>
                <a:ext cx="2973705" cy="40195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𝒰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=⊺∧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𝑄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=⊺∧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⊺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3622675"/>
                <a:ext cx="2973705" cy="401955"/>
              </a:xfrm>
              <a:prstGeom prst="rect">
                <a:avLst/>
              </a:prstGeom>
              <a:blipFill rotWithShape="1">
                <a:blip r:embed="rId7"/>
                <a:stretch>
                  <a:fillRect r="-3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010525" y="4369435"/>
                <a:ext cx="37160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𝒯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x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</m:oMath>
                  </m:oMathPara>
                </a14:m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25" y="4369435"/>
                <a:ext cx="3716020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700645" y="5339080"/>
                <a:ext cx="3913505" cy="40195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𝑄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)∧¬(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𝑄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45" y="5339080"/>
                <a:ext cx="3913505" cy="40195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 flipH="1" flipV="1">
            <a:off x="6833870" y="2783840"/>
            <a:ext cx="1716405" cy="164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911340" y="3429000"/>
            <a:ext cx="1478915" cy="24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952615" y="4126230"/>
            <a:ext cx="1478915" cy="24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6419850" y="5193030"/>
            <a:ext cx="1478915" cy="249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5" grpId="1"/>
      <p:bldP spid="6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9366" t="27353" r="5277"/>
          <a:stretch>
            <a:fillRect/>
          </a:stretch>
        </p:blipFill>
        <p:spPr>
          <a:xfrm>
            <a:off x="394970" y="2311400"/>
            <a:ext cx="7416165" cy="3907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0722" y="155078"/>
            <a:ext cx="10515600" cy="1325563"/>
          </a:xfrm>
        </p:spPr>
        <p:txBody>
          <a:bodyPr/>
          <a:p>
            <a:r>
              <a:rPr lang="zh-CN" altLang="en-US" sz="4400" dirty="0" err="1"/>
              <a:t>理论</a:t>
            </a:r>
            <a:r>
              <a:rPr lang="zh-CN" altLang="en-US" sz="4400" dirty="0" err="1"/>
              <a:t>组合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80695" y="1480820"/>
            <a:ext cx="30378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DPLL(T) </a:t>
            </a:r>
            <a:r>
              <a:rPr kumimoji="1" lang="en-US" altLang="zh-CN" sz="2800" b="1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Example</a:t>
            </a:r>
            <a:endParaRPr kumimoji="1" lang="en-US" altLang="zh-CN" sz="2800" b="1" dirty="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115175" y="1344295"/>
                <a:ext cx="4968240" cy="40195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判断命题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∧(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的可满足性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5" y="1344295"/>
                <a:ext cx="4968240" cy="401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627620" y="2089785"/>
                <a:ext cx="4098925" cy="4616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≜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𝑄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≜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≜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7627620" y="2089785"/>
                <a:ext cx="4098925" cy="4616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293100" y="3622675"/>
                <a:ext cx="2973705" cy="40195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𝒰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=⊺∧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𝑄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=⊺∧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=⊺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3622675"/>
                <a:ext cx="2973705" cy="401955"/>
              </a:xfrm>
              <a:prstGeom prst="rect">
                <a:avLst/>
              </a:prstGeom>
              <a:blipFill rotWithShape="1">
                <a:blip r:embed="rId8"/>
                <a:stretch>
                  <a:fillRect r="-3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 flipH="1">
            <a:off x="7080250" y="2918460"/>
            <a:ext cx="1060450" cy="22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911340" y="3429000"/>
            <a:ext cx="1369060" cy="239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8169910" y="2894965"/>
                <a:ext cx="3913505" cy="40195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ℬ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𝑄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∨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)∧¬(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𝑄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∧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8169910" y="2894965"/>
                <a:ext cx="3913505" cy="40195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/>
          <p:cNvSpPr/>
          <p:nvPr/>
        </p:nvSpPr>
        <p:spPr>
          <a:xfrm>
            <a:off x="9647555" y="4168775"/>
            <a:ext cx="264795" cy="4622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52305" y="4848225"/>
            <a:ext cx="61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8" grpId="0"/>
      <p:bldP spid="8" grpId="1"/>
      <p:bldP spid="16" grpId="0" animBg="1"/>
      <p:bldP spid="17" grpId="0"/>
      <p:bldP spid="16" grpId="1" animBg="1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：Fourier-Motzkin消元法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541145" y="1998345"/>
            <a:ext cx="80886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解决</a:t>
            </a:r>
            <a:r>
              <a:rPr kumimoji="1" lang="zh-CN" altLang="en-US" sz="2400" dirty="0">
                <a:solidFill>
                  <a:srgbClr val="FF0000"/>
                </a:solidFill>
              </a:rPr>
              <a:t>实数论域</a:t>
            </a:r>
            <a:r>
              <a:rPr kumimoji="1" lang="zh-CN" altLang="en-US" sz="2400" dirty="0"/>
              <a:t>上的线性算数命题的算法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核心思想：</a:t>
            </a:r>
            <a:r>
              <a:rPr kumimoji="1" lang="zh-CN" altLang="en-US" sz="2400" dirty="0">
                <a:solidFill>
                  <a:srgbClr val="FF0000"/>
                </a:solidFill>
              </a:rPr>
              <a:t>不断消去变量</a:t>
            </a:r>
            <a:r>
              <a:rPr kumimoji="1" lang="zh-CN" altLang="en-US" sz="2400" dirty="0"/>
              <a:t>，直到得到命题的最终结果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在每一轮消去变量的过程中，都可能产生关系式数量爆炸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不属于高效的算法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在变量数量较少的情况下，该算法仍然是实用的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回顾课内容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720070" cy="478091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课程内容回顾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实验讲解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7700" y="1374140"/>
            <a:ext cx="4667885" cy="694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503050405090304" charset="0"/>
                <a:cs typeface="+mn-ea"/>
                <a:sym typeface="+mn-ea"/>
              </a:rPr>
              <a:t>Fourier-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503050405090304" charset="0"/>
                <a:cs typeface="+mn-ea"/>
                <a:sym typeface="+mn-ea"/>
              </a:rPr>
              <a:t>Motzkin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503050405090304" charset="0"/>
                <a:cs typeface="+mn-ea"/>
                <a:sym typeface="+mn-ea"/>
              </a:rPr>
              <a:t>消元法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503050405090304" charset="0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5084" y="2231211"/>
            <a:ext cx="1118183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514350">
              <a:lnSpc>
                <a:spcPct val="150000"/>
              </a:lnSpc>
              <a:buAutoNum type="arabicPeriod"/>
            </a:pPr>
            <a:r>
              <a:rPr lang="zh-CN" altLang="en-US" sz="2800" dirty="0"/>
              <a:t>等式消去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代入法（选择一个等式约束，将要消去的变量用其他变量表示出来，代入到其他约束中）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en-US" altLang="zh-CN" sz="2800" dirty="0"/>
              <a:t>2. </a:t>
            </a:r>
            <a:r>
              <a:rPr lang="zh-CN" altLang="en-US" sz="2800" dirty="0"/>
              <a:t>变量消去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fontAlgn="auto">
              <a:lnSpc>
                <a:spcPct val="150000"/>
              </a:lnSpc>
            </a:pPr>
            <a:r>
              <a:rPr lang="en-US" altLang="zh-CN" sz="2800" dirty="0"/>
              <a:t>    </a:t>
            </a:r>
            <a:r>
              <a:rPr lang="zh-CN" altLang="en-US" sz="2400" dirty="0"/>
              <a:t>启发式地选择一个变量，配对其所有上下界，从而消去变量（产生新约束）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56141" y="3423709"/>
            <a:ext cx="2881796" cy="1865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11091" y="3759764"/>
            <a:ext cx="3035300" cy="1193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38957" y="3942091"/>
            <a:ext cx="1409700" cy="419100"/>
          </a:xfrm>
          <a:prstGeom prst="rect">
            <a:avLst/>
          </a:prstGeom>
        </p:spPr>
      </p:pic>
      <p:sp>
        <p:nvSpPr>
          <p:cNvPr id="10" name="右箭头 9"/>
          <p:cNvSpPr/>
          <p:nvPr>
            <p:custDataLst>
              <p:tags r:id="rId9"/>
            </p:custDataLst>
          </p:nvPr>
        </p:nvSpPr>
        <p:spPr>
          <a:xfrm>
            <a:off x="5762884" y="4320250"/>
            <a:ext cx="1947187" cy="49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线性算数理论</a:t>
            </a:r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：Fourier-Motzkin消元法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TIMING" val="|0.1|0|0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TIMING" val="|0|0|0.2|0.1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TABLE_BEAUTIFY" val="smartTable{55e9bf80-5b1c-43fa-bc28-2b5f0fb5d8e3}"/>
</p:tagLst>
</file>

<file path=ppt/tags/tag56.xml><?xml version="1.0" encoding="utf-8"?>
<p:tagLst xmlns:p="http://schemas.openxmlformats.org/presentationml/2006/main">
  <p:tag name="KSO_WM_UNIT_TABLE_BEAUTIFY" val="smartTable{55e9bf80-5b1c-43fa-bc28-2b5f0fb5d8e3}"/>
</p:tagLst>
</file>

<file path=ppt/tags/tag57.xml><?xml version="1.0" encoding="utf-8"?>
<p:tagLst xmlns:p="http://schemas.openxmlformats.org/presentationml/2006/main">
  <p:tag name="KSO_WM_UNIT_TABLE_BEAUTIFY" val="smartTable{8a7d6f75-5ea7-42d4-90ed-2a711bd03e91}"/>
</p:tagLst>
</file>

<file path=ppt/tags/tag58.xml><?xml version="1.0" encoding="utf-8"?>
<p:tagLst xmlns:p="http://schemas.openxmlformats.org/presentationml/2006/main">
  <p:tag name="KSO_WM_UNIT_TABLE_BEAUTIFY" val="smartTable{cb022b33-f11d-45b8-8d4e-35c8ef282712}"/>
</p:tagLst>
</file>

<file path=ppt/tags/tag59.xml><?xml version="1.0" encoding="utf-8"?>
<p:tagLst xmlns:p="http://schemas.openxmlformats.org/presentationml/2006/main">
  <p:tag name="KSO_WM_UNIT_TABLE_BEAUTIFY" val="smartTable{86c42e58-bf96-40c8-97ba-3007f74d91e6}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TABLE_BEAUTIFY" val="smartTable{55e9bf80-5b1c-43fa-bc28-2b5f0fb5d8e3}"/>
</p:tagLst>
</file>

<file path=ppt/tags/tag61.xml><?xml version="1.0" encoding="utf-8"?>
<p:tagLst xmlns:p="http://schemas.openxmlformats.org/presentationml/2006/main">
  <p:tag name="KSO_WM_UNIT_TABLE_BEAUTIFY" val="smartTable{55e9bf80-5b1c-43fa-bc28-2b5f0fb5d8e3}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14338</Words>
  <Application>WPS 文字</Application>
  <PresentationFormat>宽屏</PresentationFormat>
  <Paragraphs>1278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8" baseType="lpstr">
      <vt:lpstr>Arial</vt:lpstr>
      <vt:lpstr>宋体</vt:lpstr>
      <vt:lpstr>Wingdings</vt:lpstr>
      <vt:lpstr>黑体</vt:lpstr>
      <vt:lpstr>汉仪中黑KW</vt:lpstr>
      <vt:lpstr>SimHei</vt:lpstr>
      <vt:lpstr>Cambria Math</vt:lpstr>
      <vt:lpstr>Times New Roman</vt:lpstr>
      <vt:lpstr>Wingdings</vt:lpstr>
      <vt:lpstr>Kingsoft Math</vt:lpstr>
      <vt:lpstr>Calibri</vt:lpstr>
      <vt:lpstr>Helvetica Neue</vt:lpstr>
      <vt:lpstr>微软雅黑</vt:lpstr>
      <vt:lpstr>汉仪旗黑</vt:lpstr>
      <vt:lpstr>Arial Unicode MS</vt:lpstr>
      <vt:lpstr>DejaVu Math TeX Gyre</vt:lpstr>
      <vt:lpstr>Verdana</vt:lpstr>
      <vt:lpstr>Courier New</vt:lpstr>
      <vt:lpstr>STSongti-SC-Light</vt:lpstr>
      <vt:lpstr>STSongti-SC-Regular</vt:lpstr>
      <vt:lpstr>CMMI12</vt:lpstr>
      <vt:lpstr>Thonburi</vt:lpstr>
      <vt:lpstr>CMSY10</vt:lpstr>
      <vt:lpstr>CMR10</vt:lpstr>
      <vt:lpstr>CMR12</vt:lpstr>
      <vt:lpstr>宋体-简</vt:lpstr>
      <vt:lpstr>Apple Symbols</vt:lpstr>
      <vt:lpstr>WPS</vt:lpstr>
      <vt:lpstr>形式化方法回顾课（三）</vt:lpstr>
      <vt:lpstr>回顾课课程内容</vt:lpstr>
      <vt:lpstr>课程结构</vt:lpstr>
      <vt:lpstr>课程大纲</vt:lpstr>
      <vt:lpstr>线性算数理论</vt:lpstr>
      <vt:lpstr>线性算数理论</vt:lpstr>
      <vt:lpstr>线性算数理论</vt:lpstr>
      <vt:lpstr>线性算数理论：Fourier-Motzkin消元法</vt:lpstr>
      <vt:lpstr>线性算数理论：Fourier-Motzkin消元法</vt:lpstr>
      <vt:lpstr>线性算数理论：Fourier-Motzkin消元法</vt:lpstr>
      <vt:lpstr>线性算数理论：Fourier-Motzkin消元法</vt:lpstr>
      <vt:lpstr>线性算数理论：Fourier-Motzkin消元法</vt:lpstr>
      <vt:lpstr>线性算数理论：Fourier-Motzkin消元法</vt:lpstr>
      <vt:lpstr>线性算数理论：Fourier-Motzkin消元法</vt:lpstr>
      <vt:lpstr>线性算数理论</vt:lpstr>
      <vt:lpstr>线性算数理论：单纯形法</vt:lpstr>
      <vt:lpstr>线性算数理论：几何意义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</vt:lpstr>
      <vt:lpstr>线性算数理论：分支定界</vt:lpstr>
      <vt:lpstr>线性算数理论：分支定界</vt:lpstr>
      <vt:lpstr>线性算数理论：分支定界</vt:lpstr>
      <vt:lpstr>线性算数理论：分支定界</vt:lpstr>
      <vt:lpstr>线性算数理论：分支定界</vt:lpstr>
      <vt:lpstr>课程大纲</vt:lpstr>
      <vt:lpstr>数据结构理论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数据结构理论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数据结构理论</vt:lpstr>
      <vt:lpstr>指针理论：内存模型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指针理论：转换到EUF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课程大纲</vt:lpstr>
      <vt:lpstr>理论组合</vt:lpstr>
      <vt:lpstr>理论组合</vt:lpstr>
      <vt:lpstr>理论组合</vt:lpstr>
      <vt:lpstr>理论组合</vt:lpstr>
      <vt:lpstr>理论组合</vt:lpstr>
      <vt:lpstr>理论组合</vt:lpstr>
      <vt:lpstr>理论组合</vt:lpstr>
      <vt:lpstr>理论组合</vt:lpstr>
      <vt:lpstr>回顾课内容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WPS_1651312193</cp:lastModifiedBy>
  <cp:revision>47</cp:revision>
  <dcterms:created xsi:type="dcterms:W3CDTF">2025-06-12T03:22:11Z</dcterms:created>
  <dcterms:modified xsi:type="dcterms:W3CDTF">2025-06-12T03:22:11Z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2052-6.8.2.8850</vt:lpwstr>
  </property>
  <property fmtid="{D5CDD505-2E9C-101B-9397-08002B2CF9AE}" pid="3" name="ICV">
    <vt:lpwstr>8DC7DA6565AAD4017725D967A31DF462_41</vt:lpwstr>
  </property>
</Properties>
</file>