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0"/>
  </p:handoutMasterIdLst>
  <p:sldIdLst>
    <p:sldId id="256" r:id="rId2"/>
    <p:sldId id="455" r:id="rId3"/>
    <p:sldId id="494" r:id="rId4"/>
    <p:sldId id="500" r:id="rId5"/>
    <p:sldId id="501" r:id="rId6"/>
    <p:sldId id="495" r:id="rId7"/>
    <p:sldId id="485" r:id="rId8"/>
    <p:sldId id="457" r:id="rId9"/>
    <p:sldId id="496" r:id="rId10"/>
    <p:sldId id="476" r:id="rId11"/>
    <p:sldId id="477" r:id="rId12"/>
    <p:sldId id="478" r:id="rId13"/>
    <p:sldId id="479" r:id="rId14"/>
    <p:sldId id="480" r:id="rId15"/>
    <p:sldId id="497" r:id="rId16"/>
    <p:sldId id="484" r:id="rId17"/>
    <p:sldId id="502" r:id="rId18"/>
    <p:sldId id="503" r:id="rId19"/>
    <p:sldId id="486" r:id="rId20"/>
    <p:sldId id="487" r:id="rId21"/>
    <p:sldId id="475" r:id="rId22"/>
    <p:sldId id="458" r:id="rId23"/>
    <p:sldId id="488" r:id="rId24"/>
    <p:sldId id="489" r:id="rId25"/>
    <p:sldId id="498" r:id="rId26"/>
    <p:sldId id="504" r:id="rId27"/>
    <p:sldId id="505" r:id="rId28"/>
    <p:sldId id="424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7"/>
    <p:restoredTop sz="94720"/>
  </p:normalViewPr>
  <p:slideViewPr>
    <p:cSldViewPr>
      <p:cViewPr varScale="1">
        <p:scale>
          <a:sx n="102" d="100"/>
          <a:sy n="102" d="100"/>
        </p:scale>
        <p:origin x="2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pathcrawler-online.com:8080/doWelcom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9492"/>
              </p:ext>
            </p:extLst>
          </p:nvPr>
        </p:nvGraphicFramePr>
        <p:xfrm>
          <a:off x="6096000" y="243840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 and 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E1718-0599-294A-9DB5-FE4801E4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51989"/>
              </p:ext>
            </p:extLst>
          </p:nvPr>
        </p:nvGraphicFramePr>
        <p:xfrm>
          <a:off x="5715000" y="30480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5334000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6310122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57735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5736602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802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7B39D2-3398-1949-A511-46352FBE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96964"/>
              </p:ext>
            </p:extLst>
          </p:nvPr>
        </p:nvGraphicFramePr>
        <p:xfrm>
          <a:off x="6400800" y="27432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get the PCs, we negate the PCs 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send it to solver, to get new inputs: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7309014-1BD1-5D4D-BEF2-739D31A0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887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0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0C92350-DCB0-4046-9EEB-FBCD4A548F04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032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rerun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505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19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DivideByZero</a:t>
            </a:r>
            <a:r>
              <a:rPr kumimoji="1" lang="en-US" altLang="zh-CN" dirty="0"/>
              <a:t>”!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B4131-1BEA-0843-825D-01B81E8236D6}"/>
              </a:ext>
            </a:extLst>
          </p:cNvPr>
          <p:cNvSpPr txBox="1"/>
          <p:nvPr/>
        </p:nvSpPr>
        <p:spPr>
          <a:xfrm>
            <a:off x="6772400" y="4760158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1524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blipFill>
                <a:blip r:embed="rId5"/>
                <a:stretch>
                  <a:fillRect l="-163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C61B24EF-CA0C-D440-8DE1-F2620F05E316}"/>
              </a:ext>
            </a:extLst>
          </p:cNvPr>
          <p:cNvSpPr/>
          <p:nvPr/>
        </p:nvSpPr>
        <p:spPr>
          <a:xfrm>
            <a:off x="6170134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9CA915-E4EB-F249-9CA9-BC52946B8726}"/>
              </a:ext>
            </a:extLst>
          </p:cNvPr>
          <p:cNvSpPr/>
          <p:nvPr/>
        </p:nvSpPr>
        <p:spPr>
          <a:xfrm>
            <a:off x="5161279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A774730-4727-1540-8B97-FA2FEBAD6968}"/>
              </a:ext>
            </a:extLst>
          </p:cNvPr>
          <p:cNvSpPr/>
          <p:nvPr/>
        </p:nvSpPr>
        <p:spPr>
          <a:xfrm>
            <a:off x="7008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0196587-C504-FB4D-84B2-D0E8E8FFE7DA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5852586" y="4170341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00DFDB7-A771-944E-A5D6-4DC5ADBC86F3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789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77079-E462-0841-963F-E5101F3C133E}"/>
              </a:ext>
            </a:extLst>
          </p:cNvPr>
          <p:cNvSpPr txBox="1"/>
          <p:nvPr/>
        </p:nvSpPr>
        <p:spPr>
          <a:xfrm>
            <a:off x="5659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62261-80B3-C84F-A626-697A528C25CC}"/>
              </a:ext>
            </a:extLst>
          </p:cNvPr>
          <p:cNvSpPr/>
          <p:nvPr/>
        </p:nvSpPr>
        <p:spPr>
          <a:xfrm>
            <a:off x="4265135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C168345-6D0A-4F42-92F3-83BACA6A3C6A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4956442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>
            <a:extLst>
              <a:ext uri="{FF2B5EF4-FFF2-40B4-BE49-F238E27FC236}">
                <a16:creationId xmlns:a16="http://schemas.microsoft.com/office/drawing/2014/main" id="{1755760C-C019-B649-9CDF-418807E35E3E}"/>
              </a:ext>
            </a:extLst>
          </p:cNvPr>
          <p:cNvSpPr/>
          <p:nvPr/>
        </p:nvSpPr>
        <p:spPr>
          <a:xfrm>
            <a:off x="5027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7E254-8781-B84D-A6DF-FD0F011B82DC}"/>
              </a:ext>
            </a:extLst>
          </p:cNvPr>
          <p:cNvCxnSpPr>
            <a:cxnSpLocks/>
          </p:cNvCxnSpPr>
          <p:nvPr/>
        </p:nvCxnSpPr>
        <p:spPr>
          <a:xfrm flipH="1">
            <a:off x="5348830" y="5178626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F5A910F-DB70-534B-AD87-ABBB5A39FE9E}"/>
              </a:ext>
            </a:extLst>
          </p:cNvPr>
          <p:cNvSpPr/>
          <p:nvPr/>
        </p:nvSpPr>
        <p:spPr>
          <a:xfrm>
            <a:off x="556623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05B2E86-17B6-AD40-9DDA-4E5B66EFADD6}"/>
              </a:ext>
            </a:extLst>
          </p:cNvPr>
          <p:cNvCxnSpPr>
            <a:cxnSpLocks/>
          </p:cNvCxnSpPr>
          <p:nvPr/>
        </p:nvCxnSpPr>
        <p:spPr>
          <a:xfrm>
            <a:off x="5478828" y="5940626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7D955D-99AE-E646-9C9E-9FE6549C4685}"/>
              </a:ext>
            </a:extLst>
          </p:cNvPr>
          <p:cNvSpPr/>
          <p:nvPr/>
        </p:nvSpPr>
        <p:spPr>
          <a:xfrm>
            <a:off x="674914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F9F5A2-D4F2-C443-B676-A075E1D73FE7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7440454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>
            <a:extLst>
              <a:ext uri="{FF2B5EF4-FFF2-40B4-BE49-F238E27FC236}">
                <a16:creationId xmlns:a16="http://schemas.microsoft.com/office/drawing/2014/main" id="{6426EA97-F2BA-CE4A-83D5-9DE5EA5601FF}"/>
              </a:ext>
            </a:extLst>
          </p:cNvPr>
          <p:cNvSpPr/>
          <p:nvPr/>
        </p:nvSpPr>
        <p:spPr>
          <a:xfrm>
            <a:off x="7693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D067FC5-B251-F040-BF65-49B6F010515E}"/>
              </a:ext>
            </a:extLst>
          </p:cNvPr>
          <p:cNvCxnSpPr>
            <a:cxnSpLocks/>
          </p:cNvCxnSpPr>
          <p:nvPr/>
        </p:nvCxnSpPr>
        <p:spPr>
          <a:xfrm>
            <a:off x="7472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716C9F92-61F9-5243-A366-78969064C6C6}"/>
              </a:ext>
            </a:extLst>
          </p:cNvPr>
          <p:cNvSpPr/>
          <p:nvPr/>
        </p:nvSpPr>
        <p:spPr>
          <a:xfrm>
            <a:off x="8257883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7CE324-3EF0-364B-AF06-30FAED1BDD72}"/>
              </a:ext>
            </a:extLst>
          </p:cNvPr>
          <p:cNvCxnSpPr>
            <a:cxnSpLocks/>
          </p:cNvCxnSpPr>
          <p:nvPr/>
        </p:nvCxnSpPr>
        <p:spPr>
          <a:xfrm>
            <a:off x="8074090" y="5968809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/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211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A9FD3C3-205B-BA45-A0B0-4D3ED1D7FEA0}"/>
              </a:ext>
            </a:extLst>
          </p:cNvPr>
          <p:cNvCxnSpPr>
            <a:cxnSpLocks/>
          </p:cNvCxnSpPr>
          <p:nvPr/>
        </p:nvCxnSpPr>
        <p:spPr>
          <a:xfrm>
            <a:off x="5686420" y="5190326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>
            <a:extLst>
              <a:ext uri="{FF2B5EF4-FFF2-40B4-BE49-F238E27FC236}">
                <a16:creationId xmlns:a16="http://schemas.microsoft.com/office/drawing/2014/main" id="{082FB8D1-CDB1-CA4E-9126-B9BA6DC13996}"/>
              </a:ext>
            </a:extLst>
          </p:cNvPr>
          <p:cNvSpPr/>
          <p:nvPr/>
        </p:nvSpPr>
        <p:spPr>
          <a:xfrm>
            <a:off x="6033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09ECD99-F62A-3943-B885-9BEE694B3D8D}"/>
              </a:ext>
            </a:extLst>
          </p:cNvPr>
          <p:cNvCxnSpPr>
            <a:cxnSpLocks/>
          </p:cNvCxnSpPr>
          <p:nvPr/>
        </p:nvCxnSpPr>
        <p:spPr>
          <a:xfrm flipH="1">
            <a:off x="7139733" y="5145384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>
            <a:extLst>
              <a:ext uri="{FF2B5EF4-FFF2-40B4-BE49-F238E27FC236}">
                <a16:creationId xmlns:a16="http://schemas.microsoft.com/office/drawing/2014/main" id="{CE92002A-9063-8242-9C7C-58877429E057}"/>
              </a:ext>
            </a:extLst>
          </p:cNvPr>
          <p:cNvSpPr/>
          <p:nvPr/>
        </p:nvSpPr>
        <p:spPr>
          <a:xfrm>
            <a:off x="6836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/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blipFill>
                <a:blip r:embed="rId7"/>
                <a:stretch>
                  <a:fillRect l="-1905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71914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93685"/>
              </p:ext>
            </p:extLst>
          </p:nvPr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545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93399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2BC578-E401-0742-91F2-47EB6AAE0D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1200" y="1572737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A58F-4CA6-DF43-8E09-FE8B4D7968B9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/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A1EF17F-9C8E-9944-B270-E920FBF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17696"/>
              </p:ext>
            </p:extLst>
          </p:nvPr>
        </p:nvGraphicFramePr>
        <p:xfrm>
          <a:off x="4845215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39102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Advantages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4285456" y="5193268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3733800" y="4980243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Environment modeling</a:t>
            </a:r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controlled, according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</a:p>
          <a:p>
            <a:pPr lvl="1"/>
            <a:r>
              <a:rPr kumimoji="1" lang="en-US" altLang="zh-CN" dirty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 dirty="0"/>
                  <a:t>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BA6A18-BF51-384F-AF00-0EBC0CE4FCDE}"/>
              </a:ext>
            </a:extLst>
          </p:cNvPr>
          <p:cNvSpPr txBox="1"/>
          <p:nvPr/>
        </p:nvSpPr>
        <p:spPr>
          <a:xfrm>
            <a:off x="1339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lib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344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43C3-9368-E4B7-7C0C-AED1B3AA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EDB2-7DE8-6F44-257F-F250A121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70232-D558-B2B4-ABED-1447F839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7371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C7A51-41C4-D9D0-9834-67F4912A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CA77-E612-B41E-1FB6-588F871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B3F01-7DA2-F794-BD88-E85EAF2A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PathCrawler</a:t>
            </a:r>
            <a:r>
              <a:rPr kumimoji="1" lang="en-US" altLang="zh-CN" dirty="0"/>
              <a:t> (for C):</a:t>
            </a:r>
          </a:p>
          <a:p>
            <a:pPr lvl="1"/>
            <a:r>
              <a:rPr kumimoji="1" lang="en" altLang="zh-CN" dirty="0">
                <a:hlinkClick r:id="rId2"/>
              </a:rPr>
              <a:t>http://pathcrawler-online.com:8080/doWelcome</a:t>
            </a:r>
            <a:endParaRPr kumimoji="1" lang="en" altLang="zh-CN" dirty="0"/>
          </a:p>
          <a:p>
            <a:r>
              <a:rPr kumimoji="1" lang="en-US" altLang="zh-CN" dirty="0"/>
              <a:t>And those for </a:t>
            </a:r>
            <a:r>
              <a:rPr kumimoji="1" lang="en-US" altLang="zh-CN" dirty="0" err="1"/>
              <a:t>PathFinder</a:t>
            </a:r>
            <a:r>
              <a:rPr kumimoji="1" lang="en-US" altLang="zh-CN"/>
              <a:t> (for Java):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061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Concolic execution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 for program testing</a:t>
            </a:r>
          </a:p>
          <a:p>
            <a:pPr lvl="1"/>
            <a:r>
              <a:rPr kumimoji="1" lang="en-US" altLang="zh-CN" dirty="0"/>
              <a:t>sacrifice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usability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/>
              <a:t>improvements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test the following program effectively?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if(e)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symbolically.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concretely!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 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14149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m==y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solvers.</a:t>
            </a:r>
          </a:p>
        </p:txBody>
      </p:sp>
    </p:spTree>
    <p:extLst>
      <p:ext uri="{BB962C8B-B14F-4D97-AF65-F5344CB8AC3E}">
        <p14:creationId xmlns:p14="http://schemas.microsoft.com/office/powerpoint/2010/main" val="15433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Concolic execution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Concolic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432FF"/>
                </a:solidFill>
              </a:rPr>
              <a:t>Conc</a:t>
            </a:r>
            <a:r>
              <a:rPr lang="en-US" altLang="zh-CN" dirty="0"/>
              <a:t>rete + symb</a:t>
            </a:r>
            <a:r>
              <a:rPr lang="en-US" altLang="zh-CN" dirty="0">
                <a:solidFill>
                  <a:srgbClr val="0432FF"/>
                </a:solidFill>
              </a:rPr>
              <a:t>olic</a:t>
            </a:r>
          </a:p>
          <a:p>
            <a:r>
              <a:rPr lang="en-US" altLang="zh-CN" dirty="0"/>
              <a:t>Initially developed around 2005:</a:t>
            </a:r>
          </a:p>
          <a:p>
            <a:pPr lvl="1"/>
            <a:r>
              <a:rPr lang="en-US" altLang="zh-CN" i="1" dirty="0"/>
              <a:t>DART: Directed Automated Random Testing</a:t>
            </a:r>
            <a:r>
              <a:rPr lang="en-US" altLang="zh-CN" dirty="0"/>
              <a:t>, by Patrice </a:t>
            </a:r>
            <a:r>
              <a:rPr lang="en-US" altLang="zh-CN" dirty="0" err="1"/>
              <a:t>Godefroid</a:t>
            </a:r>
            <a:r>
              <a:rPr lang="en-US" altLang="zh-CN" dirty="0"/>
              <a:t>; Nils </a:t>
            </a:r>
            <a:r>
              <a:rPr lang="en-US" altLang="zh-CN" dirty="0" err="1"/>
              <a:t>Klarlund</a:t>
            </a:r>
            <a:r>
              <a:rPr lang="en-US" altLang="zh-CN" dirty="0"/>
              <a:t>; Koushik Sen, 2005</a:t>
            </a:r>
          </a:p>
          <a:p>
            <a:pPr lvl="1"/>
            <a:r>
              <a:rPr lang="en-US" altLang="zh-CN" i="1" dirty="0"/>
              <a:t>CUTE: a </a:t>
            </a:r>
            <a:r>
              <a:rPr lang="en-US" altLang="zh-CN" i="1" dirty="0">
                <a:solidFill>
                  <a:srgbClr val="0432FF"/>
                </a:solidFill>
              </a:rPr>
              <a:t>concolic</a:t>
            </a:r>
            <a:r>
              <a:rPr lang="en-US" altLang="zh-CN" i="1" dirty="0"/>
              <a:t> unit testing engine for C</a:t>
            </a:r>
            <a:r>
              <a:rPr lang="en-US" altLang="zh-CN" dirty="0"/>
              <a:t>, by Koushik Sen; Darko </a:t>
            </a:r>
            <a:r>
              <a:rPr lang="en-US" altLang="zh-CN" dirty="0" err="1"/>
              <a:t>Marinov</a:t>
            </a:r>
            <a:r>
              <a:rPr lang="en-US" altLang="zh-CN" dirty="0"/>
              <a:t>; Gul Agha, 2005</a:t>
            </a:r>
          </a:p>
        </p:txBody>
      </p:sp>
    </p:spTree>
    <p:extLst>
      <p:ext uri="{BB962C8B-B14F-4D97-AF65-F5344CB8AC3E}">
        <p14:creationId xmlns:p14="http://schemas.microsoft.com/office/powerpoint/2010/main" val="3026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</a:p>
          <a:p>
            <a:r>
              <a:rPr lang="en-US" altLang="zh-CN" sz="2800" dirty="0"/>
              <a:t>Go to step #2, re-run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1828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concrete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+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symbolic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2955529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52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19400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76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35551</TotalTime>
  <Words>1936</Words>
  <Application>Microsoft Macintosh PowerPoint</Application>
  <PresentationFormat>全屏显示(4:3)</PresentationFormat>
  <Paragraphs>514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Tahoma</vt:lpstr>
      <vt:lpstr>Wingdings</vt:lpstr>
      <vt:lpstr>Blends</vt:lpstr>
      <vt:lpstr>Concolic Execution</vt:lpstr>
      <vt:lpstr>Spectrum of program validation methods</vt:lpstr>
      <vt:lpstr>Recap: path explosion</vt:lpstr>
      <vt:lpstr>Recap: Environment modeling</vt:lpstr>
      <vt:lpstr>Recap: Solver limitation</vt:lpstr>
      <vt:lpstr>Concolic execution</vt:lpstr>
      <vt:lpstr> </vt:lpstr>
      <vt:lpstr>Concolic Execution Steps</vt:lpstr>
      <vt:lpstr>Architecture</vt:lpstr>
      <vt:lpstr>Concolic execution</vt:lpstr>
      <vt:lpstr>Concolic execution</vt:lpstr>
      <vt:lpstr>Concolic execution</vt:lpstr>
      <vt:lpstr>Concolic execution</vt:lpstr>
      <vt:lpstr>Concolic execution</vt:lpstr>
      <vt:lpstr>Concolic execution</vt:lpstr>
      <vt:lpstr>The general form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#3: Environment modeling</vt:lpstr>
      <vt:lpstr> </vt:lpstr>
      <vt:lpstr>Demos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5377</cp:revision>
  <cp:lastPrinted>1601-01-01T00:00:00Z</cp:lastPrinted>
  <dcterms:created xsi:type="dcterms:W3CDTF">1601-01-01T00:00:00Z</dcterms:created>
  <dcterms:modified xsi:type="dcterms:W3CDTF">2025-01-01T09:37:28Z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