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51" r:id="rId3"/>
    <p:sldId id="352" r:id="rId4"/>
    <p:sldId id="302" r:id="rId5"/>
    <p:sldId id="320" r:id="rId6"/>
    <p:sldId id="349" r:id="rId7"/>
    <p:sldId id="304" r:id="rId8"/>
    <p:sldId id="321" r:id="rId9"/>
    <p:sldId id="353" r:id="rId10"/>
    <p:sldId id="322" r:id="rId11"/>
    <p:sldId id="354" r:id="rId12"/>
    <p:sldId id="326" r:id="rId13"/>
    <p:sldId id="355" r:id="rId14"/>
    <p:sldId id="325" r:id="rId15"/>
    <p:sldId id="327" r:id="rId16"/>
    <p:sldId id="328" r:id="rId17"/>
    <p:sldId id="329" r:id="rId18"/>
    <p:sldId id="330" r:id="rId19"/>
    <p:sldId id="350" r:id="rId20"/>
    <p:sldId id="332" r:id="rId21"/>
    <p:sldId id="333" r:id="rId22"/>
    <p:sldId id="335" r:id="rId23"/>
    <p:sldId id="336" r:id="rId24"/>
    <p:sldId id="339" r:id="rId25"/>
    <p:sldId id="340" r:id="rId26"/>
    <p:sldId id="341" r:id="rId27"/>
    <p:sldId id="343" r:id="rId28"/>
    <p:sldId id="342" r:id="rId29"/>
    <p:sldId id="344" r:id="rId30"/>
    <p:sldId id="347" r:id="rId31"/>
    <p:sldId id="345" r:id="rId32"/>
    <p:sldId id="346" r:id="rId33"/>
    <p:sldId id="348" r:id="rId34"/>
    <p:sldId id="313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Array-based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Based on the above observation, we define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next data structure: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array: a pointer to an extensible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cap: an integer of capability of the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next: an integer of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the next position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write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BF502-A9AA-55EA-E13F-8C59B38F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716D36E9-EB1F-175D-2312-352F26F7C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Interface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DB728521-C188-7C0A-1938-EACE2C24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vector.h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VECTOR_H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VECTOR_H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n); //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78861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9E5E2-4FCB-9E54-37EF-9843D5BC0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40855AB9-2593-E836-D332-1324F1A3C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4412E0E-AB24-070E-87CB-C2B381FA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3ADC830F-A90D-B0F7-93E9-B474C586DF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3" name="Rectangle 14">
              <a:extLst>
                <a:ext uri="{FF2B5EF4-FFF2-40B4-BE49-F238E27FC236}">
                  <a16:creationId xmlns:a16="http://schemas.microsoft.com/office/drawing/2014/main" id="{ACC07D0B-B3C0-307F-AA50-8A3CB6CF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16018548-8847-221C-84AC-A54E678F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0BD83D87-95E4-DF5E-D40D-EABD53CC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6" name="Line 17">
              <a:extLst>
                <a:ext uri="{FF2B5EF4-FFF2-40B4-BE49-F238E27FC236}">
                  <a16:creationId xmlns:a16="http://schemas.microsoft.com/office/drawing/2014/main" id="{DF06121D-699D-570E-DF68-E10952CFE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AB5FB554-224D-528D-C540-097E29D3B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v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0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that we omit such checks in the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following for simplicity. However, it is 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best practice to always perform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assert(v);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&gt;=v-&gt;next)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(v-&gt;array)[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&gt;=v-&gt;next)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(v-&gt;array)[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move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8DFC6-C2F4-72D7-3D62-09935C38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F6C1A-B143-38E3-92DC-B2A91D01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338D77-DE8B-DA15-F206-24246A45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What if the initial vector is full?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i.e.,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cap==next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data movement will lead to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if “v” is full, extend v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if(v-&gt;cap==v-&gt;next){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l-&gt;cap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84363"/>
            <a:ext cx="822960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84363"/>
            <a:ext cx="81089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vector,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416320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v-&gt;cap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80" y="1905000"/>
            <a:ext cx="829312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delete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operation is reverse operation of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insert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lvl="1"/>
            <a:r>
              <a:rPr lang="en-US" altLang="zh-CN" dirty="0"/>
              <a:t>also involves data movement</a:t>
            </a:r>
          </a:p>
          <a:p>
            <a:pPr lvl="1"/>
            <a:r>
              <a:rPr lang="en-US" altLang="zh-CN" dirty="0"/>
              <a:t>but should we shrink the extensible array, when there are few elements in it (say </a:t>
            </a:r>
            <a:r>
              <a:rPr lang="en-US" altLang="zh-CN" dirty="0">
                <a:latin typeface="Arial" panose="020B0604020202020204" pitchFamily="34" charset="0"/>
              </a:rPr>
              <a:t>½</a:t>
            </a:r>
            <a:r>
              <a:rPr lang="en-US" altLang="zh-CN" dirty="0"/>
              <a:t> data items left)?</a:t>
            </a:r>
          </a:p>
          <a:p>
            <a:r>
              <a:rPr lang="en-US" altLang="zh-CN" dirty="0"/>
              <a:t>More tricky than first looks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&lt;v-&gt;next;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f((v-&gt;array)[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Linear list ADT</a:t>
            </a:r>
          </a:p>
          <a:p>
            <a:pPr lvl="1"/>
            <a:r>
              <a:rPr lang="en-US" altLang="zh-CN" sz="2400" dirty="0"/>
              <a:t>a collection of ordered data element</a:t>
            </a:r>
          </a:p>
          <a:p>
            <a:pPr lvl="1"/>
            <a:r>
              <a:rPr lang="en-US" altLang="zh-CN" sz="2400" dirty="0"/>
              <a:t>each item has no more than one </a:t>
            </a:r>
            <a:r>
              <a:rPr lang="en-US" altLang="zh-CN" sz="2400"/>
              <a:t>successor and </a:t>
            </a:r>
            <a:r>
              <a:rPr lang="en-US" altLang="zh-CN" sz="2400" dirty="0"/>
              <a:t>predecessor</a:t>
            </a:r>
          </a:p>
          <a:p>
            <a:r>
              <a:rPr lang="en-US" altLang="zh-CN" sz="2800" dirty="0"/>
              <a:t>Vector implementation</a:t>
            </a:r>
          </a:p>
          <a:p>
            <a:pPr lvl="1"/>
            <a:r>
              <a:rPr lang="en-US" altLang="zh-CN" sz="2400" dirty="0"/>
              <a:t>maintain internally a dynamically extensible array</a:t>
            </a:r>
          </a:p>
          <a:p>
            <a:pPr lvl="1"/>
            <a:r>
              <a:rPr lang="en-US" altLang="zh-CN" sz="2400" dirty="0"/>
              <a:t>good performance for read/write</a:t>
            </a:r>
          </a:p>
          <a:p>
            <a:pPr lvl="1"/>
            <a:r>
              <a:rPr lang="en-US" altLang="zh-CN" sz="2400" dirty="0"/>
              <a:t>bad performance for insert or delete</a:t>
            </a:r>
          </a:p>
          <a:p>
            <a:pPr lvl="1"/>
            <a:r>
              <a:rPr lang="en-US" altLang="zh-CN" sz="2400" dirty="0"/>
              <a:t>space waste!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</a:t>
            </a:r>
            <a:r>
              <a:rPr lang="en-US" altLang="zh-CN" i="1" dirty="0"/>
              <a:t>linear list</a:t>
            </a:r>
            <a:r>
              <a:rPr lang="en-US" altLang="zh-CN" dirty="0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e1, e2, </a:t>
            </a:r>
            <a:r>
              <a:rPr lang="en-US" altLang="zh-CN" dirty="0">
                <a:latin typeface="Helvetica" pitchFamily="2" charset="0"/>
              </a:rPr>
              <a:t>…</a:t>
            </a:r>
            <a:r>
              <a:rPr lang="en-US" altLang="zh-CN" dirty="0"/>
              <a:t>, </a:t>
            </a:r>
            <a:r>
              <a:rPr lang="en-US" altLang="zh-CN" dirty="0" err="1"/>
              <a:t>en</a:t>
            </a:r>
            <a:r>
              <a:rPr lang="en-US" altLang="zh-CN" dirty="0"/>
              <a:t>  (n</a:t>
            </a:r>
            <a:r>
              <a:rPr lang="en-US" altLang="zh-CN" dirty="0">
                <a:cs typeface="Tahoma" panose="020B0604030504040204" pitchFamily="34" charset="0"/>
              </a:rPr>
              <a:t>≥</a:t>
            </a:r>
            <a:r>
              <a:rPr lang="en-US" altLang="zh-CN" dirty="0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e2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 err="1">
                <a:sym typeface="Euclid Extra" pitchFamily="18" charset="2"/>
              </a:rPr>
              <a:t>en</a:t>
            </a:r>
            <a:endParaRPr lang="en-US" altLang="zh-CN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r>
              <a:rPr lang="en-US" altLang="zh-CN" dirty="0">
                <a:sym typeface="Euclid Extra" pitchFamily="18" charset="2"/>
              </a:rPr>
              <a:t> is an </a:t>
            </a:r>
            <a:r>
              <a:rPr lang="en-US" altLang="zh-CN" i="1" dirty="0">
                <a:sym typeface="Euclid Extra" pitchFamily="18" charset="2"/>
              </a:rPr>
              <a:t>predecessor</a:t>
            </a:r>
            <a:r>
              <a:rPr lang="en-US" altLang="zh-CN" dirty="0">
                <a:sym typeface="Euclid Extra" pitchFamily="18" charset="2"/>
              </a:rPr>
              <a:t> of 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  <a:r>
              <a:rPr lang="en-US" altLang="zh-CN" dirty="0">
                <a:sym typeface="Euclid Extra" pitchFamily="18" charset="2"/>
              </a:rPr>
              <a:t> is a </a:t>
            </a:r>
            <a:r>
              <a:rPr lang="en-US" altLang="zh-CN" i="1" dirty="0">
                <a:sym typeface="Euclid Extra" pitchFamily="18" charset="2"/>
              </a:rPr>
              <a:t>successor</a:t>
            </a:r>
            <a:r>
              <a:rPr lang="en-US" altLang="zh-CN" dirty="0">
                <a:sym typeface="Euclid Extra" pitchFamily="18" charset="2"/>
              </a:rPr>
              <a:t> of </a:t>
            </a: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endParaRPr lang="en-US" altLang="zh-CN" baseline="-25000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type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new();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length(list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insert an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x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insert(list l, x,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return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nth(list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delete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delete(list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apply the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function f to each element in list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foreach(list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widely-used implementations: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vector</a:t>
            </a:r>
            <a:r>
              <a:rPr lang="en-US" altLang="zh-CN" dirty="0"/>
              <a:t>: array-based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list</a:t>
            </a:r>
            <a:r>
              <a:rPr lang="en-US" altLang="zh-CN" dirty="0"/>
              <a:t>: linked structure-based</a:t>
            </a:r>
          </a:p>
          <a:p>
            <a:r>
              <a:rPr lang="en-US" altLang="zh-CN" dirty="0"/>
              <a:t>We next study the first one, and leave the second one to the next lecture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Array-based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(ADT) is to use an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and the array may not be full, so we must keep a </a:t>
            </a:r>
            <a:r>
              <a:rPr lang="en-US" altLang="zh-CN" sz="2400" dirty="0">
                <a:latin typeface="Helvetica" pitchFamily="2" charset="0"/>
              </a:rPr>
              <a:t>“</a:t>
            </a:r>
            <a:r>
              <a:rPr lang="en-US" altLang="zh-CN" sz="2400" dirty="0">
                <a:solidFill>
                  <a:srgbClr val="0432FF"/>
                </a:solidFill>
              </a:rPr>
              <a:t>next</a:t>
            </a:r>
            <a:r>
              <a:rPr lang="en-US" altLang="zh-CN" sz="2400" dirty="0">
                <a:latin typeface="Helvetica" pitchFamily="2" charset="0"/>
              </a:rPr>
              <a:t>”</a:t>
            </a:r>
            <a:r>
              <a:rPr lang="en-US" altLang="zh-CN" sz="2400" dirty="0"/>
              <a:t> tag to record its tail (the position to hold the next element)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is to use a </a:t>
            </a:r>
            <a:r>
              <a:rPr lang="en-US" altLang="zh-CN" sz="2800" i="1" dirty="0"/>
              <a:t>static</a:t>
            </a:r>
            <a:r>
              <a:rPr lang="en-US" altLang="zh-CN" sz="2800" dirty="0"/>
              <a:t>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invariant: </a:t>
            </a:r>
            <a:r>
              <a:rPr lang="en-US" altLang="zh-CN" sz="2400" dirty="0">
                <a:solidFill>
                  <a:srgbClr val="0432FF"/>
                </a:solidFill>
              </a:rPr>
              <a:t>next</a:t>
            </a:r>
            <a:r>
              <a:rPr lang="en-US" altLang="zh-CN" sz="2400" dirty="0"/>
              <a:t> points to the position to insert the next element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N 1024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what if a list contains too many elements?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3791</TotalTime>
  <Words>2096</Words>
  <Application>Microsoft Macintosh PowerPoint</Application>
  <PresentationFormat>全屏显示(4:3)</PresentationFormat>
  <Paragraphs>454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Vector</vt:lpstr>
      <vt:lpstr>Data Structures</vt:lpstr>
      <vt:lpstr>What will this part cover?</vt:lpstr>
      <vt:lpstr>Linear Data Structures</vt:lpstr>
      <vt:lpstr>Typical operations</vt:lpstr>
      <vt:lpstr>Implementations</vt:lpstr>
      <vt:lpstr>Array-based Implementation</vt:lpstr>
      <vt:lpstr>Implementation Using Array</vt:lpstr>
      <vt:lpstr>1st Try</vt:lpstr>
      <vt:lpstr>Array-based</vt:lpstr>
      <vt:lpstr>The Interface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Microsoft Office User</cp:lastModifiedBy>
  <cp:revision>3052</cp:revision>
  <cp:lastPrinted>1601-01-01T00:00:00Z</cp:lastPrinted>
  <dcterms:created xsi:type="dcterms:W3CDTF">1601-01-01T00:00:00Z</dcterms:created>
  <dcterms:modified xsi:type="dcterms:W3CDTF">2024-10-15T10:19:20Z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