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2"/>
  </p:handoutMasterIdLst>
  <p:sldIdLst>
    <p:sldId id="256" r:id="rId2"/>
    <p:sldId id="302" r:id="rId3"/>
    <p:sldId id="394" r:id="rId4"/>
    <p:sldId id="395" r:id="rId5"/>
    <p:sldId id="413" r:id="rId6"/>
    <p:sldId id="408" r:id="rId7"/>
    <p:sldId id="374" r:id="rId8"/>
    <p:sldId id="303" r:id="rId9"/>
    <p:sldId id="373" r:id="rId10"/>
    <p:sldId id="400" r:id="rId11"/>
    <p:sldId id="410" r:id="rId12"/>
    <p:sldId id="378" r:id="rId13"/>
    <p:sldId id="386" r:id="rId14"/>
    <p:sldId id="415" r:id="rId15"/>
    <p:sldId id="416" r:id="rId16"/>
    <p:sldId id="417" r:id="rId17"/>
    <p:sldId id="418" r:id="rId18"/>
    <p:sldId id="419" r:id="rId19"/>
    <p:sldId id="420" r:id="rId20"/>
    <p:sldId id="421" r:id="rId21"/>
  </p:sldIdLst>
  <p:sldSz cx="9144000" cy="6858000" type="screen4x3"/>
  <p:notesSz cx="7099300" cy="10234613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94640"/>
  </p:normalViewPr>
  <p:slideViewPr>
    <p:cSldViewPr>
      <p:cViewPr varScale="1">
        <p:scale>
          <a:sx n="102" d="100"/>
          <a:sy n="102" d="100"/>
        </p:scale>
        <p:origin x="18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FFBEA15-2141-A714-C116-09D3C9865A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9994ACA-86D1-DC9F-F3A9-5D796B720D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1CDC25E-8AC8-333A-BA62-CA6340A2A25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F368FCE-6D07-F02D-06CB-4376DABDA9A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9130EC38-CA4C-5844-B7BD-B7FE5C9AE0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C921721B-60F1-DC1D-CA8C-0CD0D15922C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D5B0439F-14F3-63F8-C78A-11545BD99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D82E8111-A076-8AAD-7C6A-6196091C3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1C98E4F8-5BAC-472A-1931-CD4D579AF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3C20C3EA-F9B6-6CCD-F5F9-4F705B9ED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2E1BDCB2-FCB2-A250-9C60-A998F654C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EAEFBEAC-8F44-7E2D-F08E-A26A7776B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A1529F18-CCE5-372A-F6E2-C8800D17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F9826AE2-7B37-05CF-559D-49BFF434A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46CEC423-BEB7-22DD-FC10-621135253B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46B0B878-8ACE-377C-79D0-14CFF109D9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7547B9D8-D2F6-B53D-AE21-9578F6878B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974DDF33-8626-E7B8-36AF-59604C5EB4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D81C06B1-9457-1463-075D-4D1E10AE34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53CBA454-F05F-9E80-DC96-185E9218F8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2CEA68F-091B-6A4D-AB52-387A240F24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EAE71-49D9-9940-F279-14BB1D30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E921B-2EEF-FAF7-AE84-945DC3A77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6365C-38FC-18DA-1FB0-15FE3530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55B77-ED1A-B2EC-B3FE-410D8C2A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0D4B2-F5E1-6D4A-2CF5-256D3CBB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F1014-CD61-B345-8A49-546D758EFE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47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0F0C84-834F-DC63-6F26-5DA39EA25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87D555-2602-544E-657D-9A3E1BF67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AEBD0-779B-43B3-619A-2F2318D5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823BA-DBE8-289B-5678-B995D93B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89267-CE01-2B87-8DEB-C07D1E93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E652D-4161-8642-AF86-FCB245751A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33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7F2FC-0B67-C12E-E9BB-FEA6504D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D6F57-2D8C-B9E2-57EE-C8E49D2D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33EF2-464E-0D7F-17A4-A393BA92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B13D4-4F10-5672-1C58-146D3A25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D2E8E-CF67-46B5-6F65-BD097052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D91D2-2462-204F-9996-1C115F56A1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82EFE-C5AD-3A44-40B7-444CC9F7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8A07C-D1CE-9301-B329-39B99743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91C94-7B0A-E6B6-83B9-520B6D72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66658-1856-52F4-CD42-8B5A604B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090E4-4BB7-BD4B-5093-FC315679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8A429-A375-354F-B92A-2C3165043D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91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90CF3-1FEC-B311-8A60-831EE850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21F0E-B956-6ED7-5947-D95EEEAC0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727D36-5B17-1C08-B32C-C187F2808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D654C-7EDE-9235-CBB6-34A1819E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6DF09-944E-4DEA-517B-A6418AA0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5D181-CB59-BA53-1FA1-B903ED5A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F7311-92B5-0547-B50E-6267181F87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238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B83B8-7E11-ED8A-5D60-EA0347E8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A4EEB1-432B-269E-9243-37F60F52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A8BA66-B432-F8CE-75FF-7D27EFB5F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583568-10FE-6551-F7DA-8BDF160AF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49C5DC-EEB4-30A1-4778-0D4ACF28F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3A59BB-B8AA-8E03-C388-3EB31FA1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E37EFE-D602-44A8-B0CE-1CE5B006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94127C-9929-5292-6A3C-D61FC3F2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6E27E-92DF-3B41-A05A-87B653884E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88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1ABAF-5EC1-9C00-E9CC-83E0C806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05F8B-A810-E144-3E08-424303EF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80105A-8048-0A90-4A45-4F595DC9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4BCFCB-6B98-83D1-D4A1-C4794B25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2B81A-3834-5442-9CDC-423633D5AD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21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84E651-3CD9-4D26-4125-274013A4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3BA280-489C-B878-8C9B-7C0CE906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5170B9-E4E3-6075-C38D-1B72EE8F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C8298-7293-214D-9BD5-E7F0CE6D87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7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456CF-15C4-D8D7-5382-68AC1D82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25601-3124-9840-4E20-5A418DB8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7C0EDA-1529-6E35-63F1-4AF49CF12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5C3C4D-F76C-0AF5-58FB-14E360A3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E9E6D-8ECB-1635-DC2D-54492018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B7BC2-9B12-B74F-55D8-123204AC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62C1A-A6A1-6D47-B87A-6DEEA99105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19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61F9F-AD4C-9F55-2768-638235EF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4A9574-FE00-501E-FEA0-82DA06929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CAB2DB-7B78-A915-385C-1B9407AE4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93534-6B1A-C30C-B084-A735ADD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33006-2656-D747-EE91-F6F57C69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7575D-4C2E-5E92-AAF8-3F47379B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3489A-25DE-DE4E-A5B4-A34D5EBB9E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73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A2E4AC4-F128-BAA0-56F5-79F5F69F2D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E00BCA1-5CE7-D77B-EC7C-EE2A9D03EC2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B5C805C-765C-4823-5F09-E232C782BA5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CB67D68-0A2C-01FA-61A7-9609ED5E82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DE3C074-8AC0-4AE3-10DA-EA000CDE56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004B4515-8040-55F7-50D4-E1FD933AD7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9743CF55-04B4-9B9D-096B-A002FF54AF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EF3368CC-45DC-E011-9EDD-D0EF301B9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CCCE7E0F-6EB1-CE46-EAC2-9EDC85226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08424A1C-6BCE-5FBF-A762-E2A83A3CAB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A7A306B0-F916-6C6B-D6B8-77B96E8781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A4FC23B2-F1A5-CAEE-59BE-F8AEB78B46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8893143-9D9A-5144-B961-4B2E28B560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D6058D-BFAA-154B-071D-35672C218D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String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A650721-B392-2F53-338C-58E898D651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F63F9C27-F52D-821D-90D7-7EA2047CD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EEF7F738-08D4-4BAC-B99C-04BB4AD4C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String_size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String_t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s){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strlen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String_nth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String_t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s, int n){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s[n];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Recall the type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definition: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typdef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char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String_t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do we really need these functions?</a:t>
            </a:r>
          </a:p>
        </p:txBody>
      </p:sp>
      <p:sp>
        <p:nvSpPr>
          <p:cNvPr id="278540" name="Text Box 12">
            <a:extLst>
              <a:ext uri="{FF2B5EF4-FFF2-40B4-BE49-F238E27FC236}">
                <a16:creationId xmlns:a16="http://schemas.microsoft.com/office/drawing/2014/main" id="{21C5F1C9-48AE-0BEB-8CE5-8F9869D2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767F58BD-CC09-8EA6-2153-B3B06DF43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concat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47126CC5-E5E3-6661-D245-2AB90C11D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90820" name="Line 4">
            <a:extLst>
              <a:ext uri="{FF2B5EF4-FFF2-40B4-BE49-F238E27FC236}">
                <a16:creationId xmlns:a16="http://schemas.microsoft.com/office/drawing/2014/main" id="{B05806F3-939E-E837-1C6D-0A79F634B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22" name="Rectangle 6">
            <a:extLst>
              <a:ext uri="{FF2B5EF4-FFF2-40B4-BE49-F238E27FC236}">
                <a16:creationId xmlns:a16="http://schemas.microsoft.com/office/drawing/2014/main" id="{F6EF4A47-4BBF-151F-50B9-BAEFDED7B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655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3" name="Rectangle 7">
            <a:extLst>
              <a:ext uri="{FF2B5EF4-FFF2-40B4-BE49-F238E27FC236}">
                <a16:creationId xmlns:a16="http://schemas.microsoft.com/office/drawing/2014/main" id="{C78A0B8D-FCDD-C50D-59EF-29E03E503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5655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4" name="Rectangle 8">
            <a:extLst>
              <a:ext uri="{FF2B5EF4-FFF2-40B4-BE49-F238E27FC236}">
                <a16:creationId xmlns:a16="http://schemas.microsoft.com/office/drawing/2014/main" id="{AB6BC87B-6A8F-9107-3258-D6C2A4A6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655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5" name="Rectangle 9">
            <a:extLst>
              <a:ext uri="{FF2B5EF4-FFF2-40B4-BE49-F238E27FC236}">
                <a16:creationId xmlns:a16="http://schemas.microsoft.com/office/drawing/2014/main" id="{1118A9F5-18DF-F1D2-9B61-62FBA6DE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655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6" name="Rectangle 10">
            <a:extLst>
              <a:ext uri="{FF2B5EF4-FFF2-40B4-BE49-F238E27FC236}">
                <a16:creationId xmlns:a16="http://schemas.microsoft.com/office/drawing/2014/main" id="{38E9B245-3B61-02CF-C2BC-B7964E549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655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7" name="Rectangle 11">
            <a:extLst>
              <a:ext uri="{FF2B5EF4-FFF2-40B4-BE49-F238E27FC236}">
                <a16:creationId xmlns:a16="http://schemas.microsoft.com/office/drawing/2014/main" id="{2EB36D76-8D41-84E1-E45A-84FC55BF0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655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8" name="Rectangle 12">
            <a:extLst>
              <a:ext uri="{FF2B5EF4-FFF2-40B4-BE49-F238E27FC236}">
                <a16:creationId xmlns:a16="http://schemas.microsoft.com/office/drawing/2014/main" id="{A801F485-C1D7-9D5C-77B2-52A5334F2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655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\0</a:t>
            </a:r>
          </a:p>
        </p:txBody>
      </p:sp>
      <p:sp>
        <p:nvSpPr>
          <p:cNvPr id="290832" name="Text Box 16">
            <a:extLst>
              <a:ext uri="{FF2B5EF4-FFF2-40B4-BE49-F238E27FC236}">
                <a16:creationId xmlns:a16="http://schemas.microsoft.com/office/drawing/2014/main" id="{F63392CE-A297-D6CC-2163-EBD1C8E1D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352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s1</a:t>
            </a:r>
          </a:p>
        </p:txBody>
      </p:sp>
      <p:sp>
        <p:nvSpPr>
          <p:cNvPr id="290835" name="Rectangle 19">
            <a:extLst>
              <a:ext uri="{FF2B5EF4-FFF2-40B4-BE49-F238E27FC236}">
                <a16:creationId xmlns:a16="http://schemas.microsoft.com/office/drawing/2014/main" id="{9F05AFF8-AC6C-2337-9605-3156E6691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17925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6" name="Rectangle 20">
            <a:extLst>
              <a:ext uri="{FF2B5EF4-FFF2-40B4-BE49-F238E27FC236}">
                <a16:creationId xmlns:a16="http://schemas.microsoft.com/office/drawing/2014/main" id="{2D096C40-D818-F53C-7CA0-8F3F6F62D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717925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7" name="Rectangle 21">
            <a:extLst>
              <a:ext uri="{FF2B5EF4-FFF2-40B4-BE49-F238E27FC236}">
                <a16:creationId xmlns:a16="http://schemas.microsoft.com/office/drawing/2014/main" id="{E93ED0AA-DD9F-DA01-9CBB-CE78D778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17925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8" name="Rectangle 22">
            <a:extLst>
              <a:ext uri="{FF2B5EF4-FFF2-40B4-BE49-F238E27FC236}">
                <a16:creationId xmlns:a16="http://schemas.microsoft.com/office/drawing/2014/main" id="{5FDBE0A0-D6D8-4F31-9E23-1363AA09F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17925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9" name="Rectangle 23">
            <a:extLst>
              <a:ext uri="{FF2B5EF4-FFF2-40B4-BE49-F238E27FC236}">
                <a16:creationId xmlns:a16="http://schemas.microsoft.com/office/drawing/2014/main" id="{83D276DF-BD1D-782B-E64F-51E0DCF5F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717925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40" name="Rectangle 24">
            <a:extLst>
              <a:ext uri="{FF2B5EF4-FFF2-40B4-BE49-F238E27FC236}">
                <a16:creationId xmlns:a16="http://schemas.microsoft.com/office/drawing/2014/main" id="{536BE7D6-9F28-F1EB-4E48-D9045D64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717925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41" name="Rectangle 25">
            <a:extLst>
              <a:ext uri="{FF2B5EF4-FFF2-40B4-BE49-F238E27FC236}">
                <a16:creationId xmlns:a16="http://schemas.microsoft.com/office/drawing/2014/main" id="{FC40C203-A0E4-F234-2C67-1540FF017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717925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\0</a:t>
            </a:r>
          </a:p>
        </p:txBody>
      </p:sp>
      <p:sp>
        <p:nvSpPr>
          <p:cNvPr id="290845" name="Text Box 29">
            <a:extLst>
              <a:ext uri="{FF2B5EF4-FFF2-40B4-BE49-F238E27FC236}">
                <a16:creationId xmlns:a16="http://schemas.microsoft.com/office/drawing/2014/main" id="{CD2E54EC-BFC3-6B35-3BDE-4024132FC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s2</a:t>
            </a:r>
          </a:p>
        </p:txBody>
      </p:sp>
      <p:sp>
        <p:nvSpPr>
          <p:cNvPr id="290847" name="Line 31">
            <a:extLst>
              <a:ext uri="{FF2B5EF4-FFF2-40B4-BE49-F238E27FC236}">
                <a16:creationId xmlns:a16="http://schemas.microsoft.com/office/drawing/2014/main" id="{DAEC614F-DAB1-C479-6971-81FBC0A89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48" name="Line 32">
            <a:extLst>
              <a:ext uri="{FF2B5EF4-FFF2-40B4-BE49-F238E27FC236}">
                <a16:creationId xmlns:a16="http://schemas.microsoft.com/office/drawing/2014/main" id="{2B049B71-499E-2DB9-01FD-CFBAE1518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50" name="Rectangle 34">
            <a:extLst>
              <a:ext uri="{FF2B5EF4-FFF2-40B4-BE49-F238E27FC236}">
                <a16:creationId xmlns:a16="http://schemas.microsoft.com/office/drawing/2014/main" id="{04FC2210-3495-A63B-F3C9-B4851E5BB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86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51" name="Rectangle 35">
            <a:extLst>
              <a:ext uri="{FF2B5EF4-FFF2-40B4-BE49-F238E27FC236}">
                <a16:creationId xmlns:a16="http://schemas.microsoft.com/office/drawing/2014/main" id="{6903238D-4D40-5359-57C4-6CEA4FD69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486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52" name="Rectangle 36">
            <a:extLst>
              <a:ext uri="{FF2B5EF4-FFF2-40B4-BE49-F238E27FC236}">
                <a16:creationId xmlns:a16="http://schemas.microsoft.com/office/drawing/2014/main" id="{B504F30A-A59B-6FA5-B308-CA4456B88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486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53" name="Rectangle 37">
            <a:extLst>
              <a:ext uri="{FF2B5EF4-FFF2-40B4-BE49-F238E27FC236}">
                <a16:creationId xmlns:a16="http://schemas.microsoft.com/office/drawing/2014/main" id="{13512D1F-6806-37AC-FF67-2AAF738B2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54" name="Rectangle 38">
            <a:extLst>
              <a:ext uri="{FF2B5EF4-FFF2-40B4-BE49-F238E27FC236}">
                <a16:creationId xmlns:a16="http://schemas.microsoft.com/office/drawing/2014/main" id="{96AC7225-A50B-31C1-684F-64CE86C2C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486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55" name="Rectangle 39">
            <a:extLst>
              <a:ext uri="{FF2B5EF4-FFF2-40B4-BE49-F238E27FC236}">
                <a16:creationId xmlns:a16="http://schemas.microsoft.com/office/drawing/2014/main" id="{B3B833C4-AEC3-CFB0-3FF2-746FF39AE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86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59" name="Text Box 43">
            <a:extLst>
              <a:ext uri="{FF2B5EF4-FFF2-40B4-BE49-F238E27FC236}">
                <a16:creationId xmlns:a16="http://schemas.microsoft.com/office/drawing/2014/main" id="{60291677-6C68-1E3D-3304-83AFC970D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334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p</a:t>
            </a:r>
          </a:p>
        </p:txBody>
      </p:sp>
      <p:sp>
        <p:nvSpPr>
          <p:cNvPr id="290861" name="Rectangle 45">
            <a:extLst>
              <a:ext uri="{FF2B5EF4-FFF2-40B4-BE49-F238E27FC236}">
                <a16:creationId xmlns:a16="http://schemas.microsoft.com/office/drawing/2014/main" id="{9829B8D0-E740-09F0-A7E2-F5BC5D913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486400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62" name="Rectangle 46">
            <a:extLst>
              <a:ext uri="{FF2B5EF4-FFF2-40B4-BE49-F238E27FC236}">
                <a16:creationId xmlns:a16="http://schemas.microsoft.com/office/drawing/2014/main" id="{6744FDA9-E395-5EF4-FCAC-8989A621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86400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63" name="Rectangle 47">
            <a:extLst>
              <a:ext uri="{FF2B5EF4-FFF2-40B4-BE49-F238E27FC236}">
                <a16:creationId xmlns:a16="http://schemas.microsoft.com/office/drawing/2014/main" id="{6BD29218-858E-DADA-4D1A-9568099B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486400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\0</a:t>
            </a:r>
          </a:p>
        </p:txBody>
      </p:sp>
      <p:sp>
        <p:nvSpPr>
          <p:cNvPr id="290864" name="Rectangle 48">
            <a:extLst>
              <a:ext uri="{FF2B5EF4-FFF2-40B4-BE49-F238E27FC236}">
                <a16:creationId xmlns:a16="http://schemas.microsoft.com/office/drawing/2014/main" id="{ACE9E31E-FA39-364B-556A-8B0B2AA4D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86400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65" name="Rectangle 49">
            <a:extLst>
              <a:ext uri="{FF2B5EF4-FFF2-40B4-BE49-F238E27FC236}">
                <a16:creationId xmlns:a16="http://schemas.microsoft.com/office/drawing/2014/main" id="{0FEB7113-22F4-2133-113C-C6A9E1063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486400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66" name="Rectangle 50">
            <a:extLst>
              <a:ext uri="{FF2B5EF4-FFF2-40B4-BE49-F238E27FC236}">
                <a16:creationId xmlns:a16="http://schemas.microsoft.com/office/drawing/2014/main" id="{4047368A-82B0-2718-E8AC-B4DDE33D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86400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67" name="Rectangle 51">
            <a:extLst>
              <a:ext uri="{FF2B5EF4-FFF2-40B4-BE49-F238E27FC236}">
                <a16:creationId xmlns:a16="http://schemas.microsoft.com/office/drawing/2014/main" id="{953051F5-8D13-F671-24BF-160B54A16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86400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59" grpId="0"/>
      <p:bldP spid="2908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BE26B24C-7669-AC90-C8CC-B6EB3B70D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concat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CC1B7045-7C8A-FCB4-4CBC-5568F77BB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String_t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String_concat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String_t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s1,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String_t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s2){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n1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strlen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n2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strlen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(n1+n2+1,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(*p));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// copy both s1 and s2 to p, leave to you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6FA28B87-C142-DC29-8644-8BF891FF6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so far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0FB91E34-88F2-2725-CE82-3C7937F53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string representation discussed so far is functional style</a:t>
            </a:r>
          </a:p>
          <a:p>
            <a:pPr lvl="1"/>
            <a:r>
              <a:rPr lang="en-US" altLang="zh-CN"/>
              <a:t>again: functional==data never change</a:t>
            </a:r>
          </a:p>
          <a:p>
            <a:pPr lvl="1"/>
            <a:r>
              <a:rPr lang="en-US" altLang="zh-CN"/>
              <a:t>we always make new data from older ones</a:t>
            </a:r>
          </a:p>
          <a:p>
            <a:pPr lvl="1"/>
            <a:r>
              <a:rPr lang="en-US" altLang="zh-CN"/>
              <a:t>Java and ML also have functional strings</a:t>
            </a:r>
          </a:p>
          <a:p>
            <a:r>
              <a:rPr lang="en-US" altLang="zh-CN"/>
              <a:t>But for some operations, buffer may be used for efficiency purpose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B3FFB188-659A-C737-05E2-36DF2F87D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Problem?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AADD1D09-E0AB-4DEA-4D76-43292567C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It may be too slow:</a:t>
            </a:r>
          </a:p>
          <a:p>
            <a:pPr lvl="1"/>
            <a:r>
              <a:rPr lang="en-US" altLang="zh-CN" sz="2400" dirty="0"/>
              <a:t>consider how to implement this:</a:t>
            </a:r>
          </a:p>
          <a:p>
            <a:pPr lvl="1"/>
            <a:r>
              <a:rPr lang="en-US" altLang="zh-CN" sz="2400" dirty="0">
                <a:solidFill>
                  <a:srgbClr val="0432FF"/>
                </a:solidFill>
              </a:rPr>
              <a:t>int </a:t>
            </a:r>
            <a:r>
              <a:rPr lang="en-US" altLang="zh-CN" sz="2400" dirty="0" err="1">
                <a:solidFill>
                  <a:srgbClr val="0432FF"/>
                </a:solidFill>
              </a:rPr>
              <a:t>strcmp</a:t>
            </a:r>
            <a:r>
              <a:rPr lang="en-US" altLang="zh-CN" sz="2400" dirty="0">
                <a:solidFill>
                  <a:srgbClr val="0432FF"/>
                </a:solidFill>
              </a:rPr>
              <a:t>(char *</a:t>
            </a:r>
            <a:r>
              <a:rPr lang="en-US" altLang="zh-CN" sz="2400" dirty="0" err="1">
                <a:solidFill>
                  <a:srgbClr val="0432FF"/>
                </a:solidFill>
              </a:rPr>
              <a:t>dst</a:t>
            </a:r>
            <a:r>
              <a:rPr lang="en-US" altLang="zh-CN" sz="2400" dirty="0">
                <a:solidFill>
                  <a:srgbClr val="0432FF"/>
                </a:solidFill>
              </a:rPr>
              <a:t>, char *</a:t>
            </a:r>
            <a:r>
              <a:rPr lang="en-US" altLang="zh-CN" sz="2400" dirty="0" err="1">
                <a:solidFill>
                  <a:srgbClr val="0432FF"/>
                </a:solidFill>
              </a:rPr>
              <a:t>src</a:t>
            </a:r>
            <a:r>
              <a:rPr lang="en-US" altLang="zh-CN" sz="2400" dirty="0">
                <a:solidFill>
                  <a:srgbClr val="0432FF"/>
                </a:solidFill>
              </a:rPr>
              <a:t>);</a:t>
            </a:r>
          </a:p>
          <a:p>
            <a:r>
              <a:rPr lang="en-US" altLang="zh-CN" sz="2800" dirty="0"/>
              <a:t>It may be too space consuming:</a:t>
            </a:r>
          </a:p>
          <a:p>
            <a:pPr lvl="1"/>
            <a:r>
              <a:rPr lang="en-US" altLang="zh-CN" sz="2400" dirty="0"/>
              <a:t>e.g., these two calls generate two strings:</a:t>
            </a:r>
          </a:p>
          <a:p>
            <a:pPr lvl="2"/>
            <a:r>
              <a:rPr lang="en-US" altLang="zh-CN" sz="2000" dirty="0" err="1"/>
              <a:t>String_new</a:t>
            </a:r>
            <a:r>
              <a:rPr lang="en-US" altLang="zh-CN" sz="2000" dirty="0"/>
              <a:t> (</a:t>
            </a:r>
            <a:r>
              <a:rPr lang="en-US" altLang="zh-CN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/>
              <a:t>hello</a:t>
            </a:r>
            <a:r>
              <a:rPr lang="en-US" altLang="zh-CN" sz="2000" dirty="0">
                <a:latin typeface="Arial" panose="020B0604020202020204" pitchFamily="34" charset="0"/>
              </a:rPr>
              <a:t>”</a:t>
            </a:r>
            <a:r>
              <a:rPr lang="en-US" altLang="zh-CN" sz="2000" dirty="0"/>
              <a:t>);</a:t>
            </a:r>
          </a:p>
          <a:p>
            <a:pPr lvl="2"/>
            <a:r>
              <a:rPr lang="en-US" altLang="zh-CN" sz="2000" dirty="0" err="1"/>
              <a:t>String_new</a:t>
            </a:r>
            <a:r>
              <a:rPr lang="en-US" altLang="zh-CN" sz="2000" dirty="0"/>
              <a:t> (</a:t>
            </a:r>
            <a:r>
              <a:rPr lang="en-US" altLang="zh-CN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/>
              <a:t>hello</a:t>
            </a:r>
            <a:r>
              <a:rPr lang="en-US" altLang="zh-CN" sz="2000" dirty="0">
                <a:latin typeface="Arial" panose="020B0604020202020204" pitchFamily="34" charset="0"/>
              </a:rPr>
              <a:t>”</a:t>
            </a:r>
            <a:r>
              <a:rPr lang="en-US" altLang="zh-CN" sz="2000" dirty="0"/>
              <a:t>);</a:t>
            </a:r>
          </a:p>
          <a:p>
            <a:r>
              <a:rPr lang="en-US" altLang="zh-CN" sz="2800" dirty="0"/>
              <a:t>So, we need a high-level </a:t>
            </a:r>
            <a:r>
              <a:rPr lang="en-US" altLang="zh-CN" sz="2800" dirty="0">
                <a:latin typeface="Arial" panose="020B0604020202020204" pitchFamily="34" charset="0"/>
              </a:rPr>
              <a:t>“</a:t>
            </a:r>
            <a:r>
              <a:rPr lang="en-US" altLang="zh-CN" sz="2800" dirty="0"/>
              <a:t>string</a:t>
            </a:r>
            <a:r>
              <a:rPr lang="en-US" altLang="zh-CN" sz="2800" dirty="0">
                <a:latin typeface="Arial" panose="020B0604020202020204" pitchFamily="34" charset="0"/>
              </a:rPr>
              <a:t>”</a:t>
            </a:r>
            <a:r>
              <a:rPr lang="en-US" altLang="zh-CN" sz="2800" dirty="0"/>
              <a:t> to resolve these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D9454E31-9660-96E7-BD9B-C499E608F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Interface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7EA25C9E-AB01-BBBD-53F6-330AAC48E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“str.h”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STR_H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STR_H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T Str_t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T *T;  </a:t>
            </a:r>
            <a:r>
              <a:rPr lang="en-US" altLang="zh-CN" sz="2000" b="1">
                <a:latin typeface="Courier New" panose="02070309020205020404" pitchFamily="49" charset="0"/>
              </a:rPr>
              <a:t>// ADT!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Str_new (char *s);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Str_size (T 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Str_isEmpty (T 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Str_nth (T s, int 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Str_concat (T s1, T s2);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#undef 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BAFCCD24-EB37-71E2-B065-4584A6B4B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Array-based Implementation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313BFE10-DB66-00F2-0845-38D0315D8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“str.c”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“string.h”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“str.h”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Str_t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char *s;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size;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hashCode; </a:t>
            </a:r>
            <a:r>
              <a:rPr lang="en-US" altLang="zh-CN" sz="2000" b="1">
                <a:latin typeface="Courier New" panose="02070309020205020404" pitchFamily="49" charset="0"/>
              </a:rPr>
              <a:t>// omitted for now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maintain an internal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cache of all “str”!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List_t allStrs = 0;</a:t>
            </a:r>
          </a:p>
        </p:txBody>
      </p:sp>
      <p:sp>
        <p:nvSpPr>
          <p:cNvPr id="297988" name="Rectangle 4">
            <a:extLst>
              <a:ext uri="{FF2B5EF4-FFF2-40B4-BE49-F238E27FC236}">
                <a16:creationId xmlns:a16="http://schemas.microsoft.com/office/drawing/2014/main" id="{944DDD51-6155-5A9D-7B4D-38F7E7190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467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89" name="Rectangle 5">
            <a:extLst>
              <a:ext uri="{FF2B5EF4-FFF2-40B4-BE49-F238E27FC236}">
                <a16:creationId xmlns:a16="http://schemas.microsoft.com/office/drawing/2014/main" id="{40898F86-BEE6-E655-DF01-A6DD1B65C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467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0" name="Rectangle 6">
            <a:extLst>
              <a:ext uri="{FF2B5EF4-FFF2-40B4-BE49-F238E27FC236}">
                <a16:creationId xmlns:a16="http://schemas.microsoft.com/office/drawing/2014/main" id="{D563D428-B957-9668-AF82-6389DFDFC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5467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1" name="Rectangle 7">
            <a:extLst>
              <a:ext uri="{FF2B5EF4-FFF2-40B4-BE49-F238E27FC236}">
                <a16:creationId xmlns:a16="http://schemas.microsoft.com/office/drawing/2014/main" id="{8FDFFF5F-6180-F7C1-7CFC-29F2D8E2C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5467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2" name="Rectangle 8">
            <a:extLst>
              <a:ext uri="{FF2B5EF4-FFF2-40B4-BE49-F238E27FC236}">
                <a16:creationId xmlns:a16="http://schemas.microsoft.com/office/drawing/2014/main" id="{B352A7DB-A896-2A98-5C6B-799F78A07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5467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3" name="Rectangle 9">
            <a:extLst>
              <a:ext uri="{FF2B5EF4-FFF2-40B4-BE49-F238E27FC236}">
                <a16:creationId xmlns:a16="http://schemas.microsoft.com/office/drawing/2014/main" id="{9A2DF1BB-61C2-06A4-D525-2FF66BAD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5467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4" name="Rectangle 10">
            <a:extLst>
              <a:ext uri="{FF2B5EF4-FFF2-40B4-BE49-F238E27FC236}">
                <a16:creationId xmlns:a16="http://schemas.microsoft.com/office/drawing/2014/main" id="{CFC382CC-DD16-36C7-A124-55D6581FD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5467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\0</a:t>
            </a:r>
          </a:p>
        </p:txBody>
      </p:sp>
      <p:sp>
        <p:nvSpPr>
          <p:cNvPr id="297995" name="Text Box 11">
            <a:extLst>
              <a:ext uri="{FF2B5EF4-FFF2-40B4-BE49-F238E27FC236}">
                <a16:creationId xmlns:a16="http://schemas.microsoft.com/office/drawing/2014/main" id="{46F98215-0DE5-88D0-80CF-3FA4A431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0801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97996" name="Text Box 12">
            <a:extLst>
              <a:ext uri="{FF2B5EF4-FFF2-40B4-BE49-F238E27FC236}">
                <a16:creationId xmlns:a16="http://schemas.microsoft.com/office/drawing/2014/main" id="{4A4A7BC9-5BEB-B7FE-8314-6740992E7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172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</a:t>
            </a:r>
          </a:p>
        </p:txBody>
      </p:sp>
      <p:sp>
        <p:nvSpPr>
          <p:cNvPr id="297997" name="Rectangle 13">
            <a:extLst>
              <a:ext uri="{FF2B5EF4-FFF2-40B4-BE49-F238E27FC236}">
                <a16:creationId xmlns:a16="http://schemas.microsoft.com/office/drawing/2014/main" id="{687A2422-7903-91BE-9BCC-5B683E481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893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</a:t>
            </a:r>
          </a:p>
        </p:txBody>
      </p:sp>
      <p:sp>
        <p:nvSpPr>
          <p:cNvPr id="297998" name="Rectangle 14">
            <a:extLst>
              <a:ext uri="{FF2B5EF4-FFF2-40B4-BE49-F238E27FC236}">
                <a16:creationId xmlns:a16="http://schemas.microsoft.com/office/drawing/2014/main" id="{B9E84D94-4E34-051B-D960-A6C4BD4DB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703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size</a:t>
            </a:r>
          </a:p>
        </p:txBody>
      </p:sp>
      <p:cxnSp>
        <p:nvCxnSpPr>
          <p:cNvPr id="297999" name="AutoShape 15">
            <a:extLst>
              <a:ext uri="{FF2B5EF4-FFF2-40B4-BE49-F238E27FC236}">
                <a16:creationId xmlns:a16="http://schemas.microsoft.com/office/drawing/2014/main" id="{7277FED9-9873-FE64-67C2-9FC6FFEC40F9}"/>
              </a:ext>
            </a:extLst>
          </p:cNvPr>
          <p:cNvCxnSpPr>
            <a:cxnSpLocks noChangeShapeType="1"/>
            <a:stCxn id="297997" idx="3"/>
            <a:endCxn id="297988" idx="1"/>
          </p:cNvCxnSpPr>
          <p:nvPr/>
        </p:nvCxnSpPr>
        <p:spPr bwMode="auto">
          <a:xfrm flipH="1">
            <a:off x="5715000" y="36798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8000" name="AutoShape 16">
            <a:extLst>
              <a:ext uri="{FF2B5EF4-FFF2-40B4-BE49-F238E27FC236}">
                <a16:creationId xmlns:a16="http://schemas.microsoft.com/office/drawing/2014/main" id="{10050873-D5B9-254D-E480-770AC44D6955}"/>
              </a:ext>
            </a:extLst>
          </p:cNvPr>
          <p:cNvCxnSpPr>
            <a:cxnSpLocks noChangeShapeType="1"/>
            <a:stCxn id="297998" idx="3"/>
            <a:endCxn id="297994" idx="0"/>
          </p:cNvCxnSpPr>
          <p:nvPr/>
        </p:nvCxnSpPr>
        <p:spPr bwMode="auto">
          <a:xfrm>
            <a:off x="5867400" y="4060825"/>
            <a:ext cx="2324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8001" name="Text Box 17">
            <a:extLst>
              <a:ext uri="{FF2B5EF4-FFF2-40B4-BE49-F238E27FC236}">
                <a16:creationId xmlns:a16="http://schemas.microsoft.com/office/drawing/2014/main" id="{96F7161D-9E43-E142-9806-7087A57C6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276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str</a:t>
            </a:r>
          </a:p>
        </p:txBody>
      </p:sp>
      <p:sp>
        <p:nvSpPr>
          <p:cNvPr id="298002" name="Line 18">
            <a:extLst>
              <a:ext uri="{FF2B5EF4-FFF2-40B4-BE49-F238E27FC236}">
                <a16:creationId xmlns:a16="http://schemas.microsoft.com/office/drawing/2014/main" id="{CA04D060-D809-2ADA-C25E-EA97A3922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7179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03" name="Rectangle 19">
            <a:extLst>
              <a:ext uri="{FF2B5EF4-FFF2-40B4-BE49-F238E27FC236}">
                <a16:creationId xmlns:a16="http://schemas.microsoft.com/office/drawing/2014/main" id="{46E85AD9-998E-1F31-18C6-17FE43E84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5626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04" name="Rectangle 20">
            <a:extLst>
              <a:ext uri="{FF2B5EF4-FFF2-40B4-BE49-F238E27FC236}">
                <a16:creationId xmlns:a16="http://schemas.microsoft.com/office/drawing/2014/main" id="{4DA5626C-5974-2F02-B438-69088A92D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4EE3AB4A-C904-2F8D-FE71-486918582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2EB4A4D4-B97E-27BC-8619-AA7CC1C66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Str_t Str_new (char *s)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latin typeface="Courier New" panose="02070309020205020404" pitchFamily="49" charset="0"/>
              </a:rPr>
              <a:t>// #1: search the “allStrs” list to try to find // “s”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#2: if #1 succeeds, then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</a:rPr>
              <a:t>return the result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#3: else cook a new node, put it to “allStr” // and return it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99012" name="Group 4">
            <a:extLst>
              <a:ext uri="{FF2B5EF4-FFF2-40B4-BE49-F238E27FC236}">
                <a16:creationId xmlns:a16="http://schemas.microsoft.com/office/drawing/2014/main" id="{797EFFFD-5C66-4809-AEBF-7C43AAB17C8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461000"/>
            <a:ext cx="6781800" cy="939800"/>
            <a:chOff x="912" y="1856"/>
            <a:chExt cx="4272" cy="592"/>
          </a:xfrm>
        </p:grpSpPr>
        <p:grpSp>
          <p:nvGrpSpPr>
            <p:cNvPr id="299013" name="Group 5">
              <a:extLst>
                <a:ext uri="{FF2B5EF4-FFF2-40B4-BE49-F238E27FC236}">
                  <a16:creationId xmlns:a16="http://schemas.microsoft.com/office/drawing/2014/main" id="{80F281DA-74C8-8126-A4F9-B61701F37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99014" name="Rectangle 6">
                <a:extLst>
                  <a:ext uri="{FF2B5EF4-FFF2-40B4-BE49-F238E27FC236}">
                    <a16:creationId xmlns:a16="http://schemas.microsoft.com/office/drawing/2014/main" id="{E817D190-9036-D2E7-5D3B-DB2A123DB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9015" name="Rectangle 7">
                <a:extLst>
                  <a:ext uri="{FF2B5EF4-FFF2-40B4-BE49-F238E27FC236}">
                    <a16:creationId xmlns:a16="http://schemas.microsoft.com/office/drawing/2014/main" id="{25143B9F-C883-5520-C555-C4F32C786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9016" name="Group 8">
              <a:extLst>
                <a:ext uri="{FF2B5EF4-FFF2-40B4-BE49-F238E27FC236}">
                  <a16:creationId xmlns:a16="http://schemas.microsoft.com/office/drawing/2014/main" id="{EB9367C5-1D04-58EC-2410-740A762BA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99017" name="Rectangle 9">
                <a:extLst>
                  <a:ext uri="{FF2B5EF4-FFF2-40B4-BE49-F238E27FC236}">
                    <a16:creationId xmlns:a16="http://schemas.microsoft.com/office/drawing/2014/main" id="{C99BB957-19CA-0E2E-2C91-4F597C0EC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99018" name="Rectangle 10">
                <a:extLst>
                  <a:ext uri="{FF2B5EF4-FFF2-40B4-BE49-F238E27FC236}">
                    <a16:creationId xmlns:a16="http://schemas.microsoft.com/office/drawing/2014/main" id="{E3F519A8-9D2C-D983-7ADE-2552ED74A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99019" name="Group 11">
              <a:extLst>
                <a:ext uri="{FF2B5EF4-FFF2-40B4-BE49-F238E27FC236}">
                  <a16:creationId xmlns:a16="http://schemas.microsoft.com/office/drawing/2014/main" id="{28E33AD7-2633-A4B8-EB81-1397E66CF8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99020" name="Rectangle 12">
                <a:extLst>
                  <a:ext uri="{FF2B5EF4-FFF2-40B4-BE49-F238E27FC236}">
                    <a16:creationId xmlns:a16="http://schemas.microsoft.com/office/drawing/2014/main" id="{AD50C920-A57D-2ADA-A54E-78A37E398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99021" name="Rectangle 13">
                <a:extLst>
                  <a:ext uri="{FF2B5EF4-FFF2-40B4-BE49-F238E27FC236}">
                    <a16:creationId xmlns:a16="http://schemas.microsoft.com/office/drawing/2014/main" id="{062AB9A0-A12A-B019-EC75-3B97D6A1C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99022" name="Group 14">
              <a:extLst>
                <a:ext uri="{FF2B5EF4-FFF2-40B4-BE49-F238E27FC236}">
                  <a16:creationId xmlns:a16="http://schemas.microsoft.com/office/drawing/2014/main" id="{A4870991-B348-685F-AAC7-FD50E3B7B7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99023" name="Rectangle 15">
                <a:extLst>
                  <a:ext uri="{FF2B5EF4-FFF2-40B4-BE49-F238E27FC236}">
                    <a16:creationId xmlns:a16="http://schemas.microsoft.com/office/drawing/2014/main" id="{EC6280AE-BDDE-E884-0B84-6CC794AE2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99024" name="Rectangle 16">
                <a:extLst>
                  <a:ext uri="{FF2B5EF4-FFF2-40B4-BE49-F238E27FC236}">
                    <a16:creationId xmlns:a16="http://schemas.microsoft.com/office/drawing/2014/main" id="{65D0605D-65D8-1185-E82A-DACDA445D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99025" name="Line 17">
              <a:extLst>
                <a:ext uri="{FF2B5EF4-FFF2-40B4-BE49-F238E27FC236}">
                  <a16:creationId xmlns:a16="http://schemas.microsoft.com/office/drawing/2014/main" id="{B6300434-D35E-1BBE-066C-DB99264FF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26" name="Text Box 18">
              <a:extLst>
                <a:ext uri="{FF2B5EF4-FFF2-40B4-BE49-F238E27FC236}">
                  <a16:creationId xmlns:a16="http://schemas.microsoft.com/office/drawing/2014/main" id="{3DD98D5B-79C2-7DCC-E962-B40D240D7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99027" name="AutoShape 19">
              <a:extLst>
                <a:ext uri="{FF2B5EF4-FFF2-40B4-BE49-F238E27FC236}">
                  <a16:creationId xmlns:a16="http://schemas.microsoft.com/office/drawing/2014/main" id="{7C835D87-0C43-3E12-14CF-F146ACE8C2B9}"/>
                </a:ext>
              </a:extLst>
            </p:cNvPr>
            <p:cNvCxnSpPr>
              <a:cxnSpLocks noChangeShapeType="1"/>
              <a:stCxn id="299015" idx="3"/>
              <a:endCxn id="299017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28" name="AutoShape 20">
              <a:extLst>
                <a:ext uri="{FF2B5EF4-FFF2-40B4-BE49-F238E27FC236}">
                  <a16:creationId xmlns:a16="http://schemas.microsoft.com/office/drawing/2014/main" id="{5EF22140-7B73-22A7-6F94-C28B22D6D1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29" name="AutoShape 21">
              <a:extLst>
                <a:ext uri="{FF2B5EF4-FFF2-40B4-BE49-F238E27FC236}">
                  <a16:creationId xmlns:a16="http://schemas.microsoft.com/office/drawing/2014/main" id="{2EC761A4-F87C-71F0-7D52-7769A1F5F6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30" name="AutoShape 22">
              <a:extLst>
                <a:ext uri="{FF2B5EF4-FFF2-40B4-BE49-F238E27FC236}">
                  <a16:creationId xmlns:a16="http://schemas.microsoft.com/office/drawing/2014/main" id="{CDFA55AC-5D23-CF56-D32C-C9E98FF7FA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9031" name="Text Box 23">
              <a:extLst>
                <a:ext uri="{FF2B5EF4-FFF2-40B4-BE49-F238E27FC236}">
                  <a16:creationId xmlns:a16="http://schemas.microsoft.com/office/drawing/2014/main" id="{0319880E-12E2-9D2C-A065-4EBA7B182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99032" name="Line 24">
            <a:extLst>
              <a:ext uri="{FF2B5EF4-FFF2-40B4-BE49-F238E27FC236}">
                <a16:creationId xmlns:a16="http://schemas.microsoft.com/office/drawing/2014/main" id="{1E2AD771-A920-BDD3-0AC1-CC3DAC13E6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33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33" name="Line 25">
            <a:extLst>
              <a:ext uri="{FF2B5EF4-FFF2-40B4-BE49-F238E27FC236}">
                <a16:creationId xmlns:a16="http://schemas.microsoft.com/office/drawing/2014/main" id="{D86151BE-2D1B-1238-B7FD-336FA60A5E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334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34" name="Line 26">
            <a:extLst>
              <a:ext uri="{FF2B5EF4-FFF2-40B4-BE49-F238E27FC236}">
                <a16:creationId xmlns:a16="http://schemas.microsoft.com/office/drawing/2014/main" id="{433CFFB9-997D-2BAD-56A4-DC83787F4B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5334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AB1464ED-822D-2D91-D76A-96FAA7768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D0F8BA5B-2829-88EF-CC88-B594BCD1A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Str_t Str_new (char *s)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we only write #3 here: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Str_t temp = malloc (sizeof (*temp));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temp-&gt;str = s;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temp-&gt;size = strlen (s)+1;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List_insertHead (allStrs, temp);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300036" name="Group 4">
            <a:extLst>
              <a:ext uri="{FF2B5EF4-FFF2-40B4-BE49-F238E27FC236}">
                <a16:creationId xmlns:a16="http://schemas.microsoft.com/office/drawing/2014/main" id="{B13A4EBB-F377-01F4-64CE-FABCBEB3153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461000"/>
            <a:ext cx="6781800" cy="939800"/>
            <a:chOff x="912" y="1856"/>
            <a:chExt cx="4272" cy="592"/>
          </a:xfrm>
        </p:grpSpPr>
        <p:grpSp>
          <p:nvGrpSpPr>
            <p:cNvPr id="300037" name="Group 5">
              <a:extLst>
                <a:ext uri="{FF2B5EF4-FFF2-40B4-BE49-F238E27FC236}">
                  <a16:creationId xmlns:a16="http://schemas.microsoft.com/office/drawing/2014/main" id="{2DE7C6AE-2B24-F9CB-422D-E49EC1EB7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300038" name="Rectangle 6">
                <a:extLst>
                  <a:ext uri="{FF2B5EF4-FFF2-40B4-BE49-F238E27FC236}">
                    <a16:creationId xmlns:a16="http://schemas.microsoft.com/office/drawing/2014/main" id="{2D3A90D2-3764-AC7A-6EB0-6B321ABC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0039" name="Rectangle 7">
                <a:extLst>
                  <a:ext uri="{FF2B5EF4-FFF2-40B4-BE49-F238E27FC236}">
                    <a16:creationId xmlns:a16="http://schemas.microsoft.com/office/drawing/2014/main" id="{9EC2EF7F-A212-2FF2-9057-02500A479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0040" name="Group 8">
              <a:extLst>
                <a:ext uri="{FF2B5EF4-FFF2-40B4-BE49-F238E27FC236}">
                  <a16:creationId xmlns:a16="http://schemas.microsoft.com/office/drawing/2014/main" id="{5C7FFA2C-5F26-ED5A-13C8-B588D9C1D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300041" name="Rectangle 9">
                <a:extLst>
                  <a:ext uri="{FF2B5EF4-FFF2-40B4-BE49-F238E27FC236}">
                    <a16:creationId xmlns:a16="http://schemas.microsoft.com/office/drawing/2014/main" id="{EDEE568D-B6D9-4FB3-A9CE-3DC5EB40D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300042" name="Rectangle 10">
                <a:extLst>
                  <a:ext uri="{FF2B5EF4-FFF2-40B4-BE49-F238E27FC236}">
                    <a16:creationId xmlns:a16="http://schemas.microsoft.com/office/drawing/2014/main" id="{3BB44A7D-5A6F-6E41-5908-AB7515884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300043" name="Group 11">
              <a:extLst>
                <a:ext uri="{FF2B5EF4-FFF2-40B4-BE49-F238E27FC236}">
                  <a16:creationId xmlns:a16="http://schemas.microsoft.com/office/drawing/2014/main" id="{81FD0297-807D-0312-639B-69BC907DAE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300044" name="Rectangle 12">
                <a:extLst>
                  <a:ext uri="{FF2B5EF4-FFF2-40B4-BE49-F238E27FC236}">
                    <a16:creationId xmlns:a16="http://schemas.microsoft.com/office/drawing/2014/main" id="{E9700444-88CF-0306-EC05-9C54C1A32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300045" name="Rectangle 13">
                <a:extLst>
                  <a:ext uri="{FF2B5EF4-FFF2-40B4-BE49-F238E27FC236}">
                    <a16:creationId xmlns:a16="http://schemas.microsoft.com/office/drawing/2014/main" id="{6C0E4DC2-9DA1-F0AA-82A6-15613A095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300046" name="Group 14">
              <a:extLst>
                <a:ext uri="{FF2B5EF4-FFF2-40B4-BE49-F238E27FC236}">
                  <a16:creationId xmlns:a16="http://schemas.microsoft.com/office/drawing/2014/main" id="{EC81DF92-9052-DA61-69D0-1253BD2B61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300047" name="Rectangle 15">
                <a:extLst>
                  <a:ext uri="{FF2B5EF4-FFF2-40B4-BE49-F238E27FC236}">
                    <a16:creationId xmlns:a16="http://schemas.microsoft.com/office/drawing/2014/main" id="{97769DB2-55D5-A4C1-0C38-76A22FDDB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300048" name="Rectangle 16">
                <a:extLst>
                  <a:ext uri="{FF2B5EF4-FFF2-40B4-BE49-F238E27FC236}">
                    <a16:creationId xmlns:a16="http://schemas.microsoft.com/office/drawing/2014/main" id="{ADE270D8-9476-18EA-8286-582A17C73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300049" name="Line 17">
              <a:extLst>
                <a:ext uri="{FF2B5EF4-FFF2-40B4-BE49-F238E27FC236}">
                  <a16:creationId xmlns:a16="http://schemas.microsoft.com/office/drawing/2014/main" id="{09C4BF45-B576-8947-C82E-3055D6E61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050" name="Text Box 18">
              <a:extLst>
                <a:ext uri="{FF2B5EF4-FFF2-40B4-BE49-F238E27FC236}">
                  <a16:creationId xmlns:a16="http://schemas.microsoft.com/office/drawing/2014/main" id="{6D799B6F-CCC4-9437-3C5D-AF596A571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300051" name="AutoShape 19">
              <a:extLst>
                <a:ext uri="{FF2B5EF4-FFF2-40B4-BE49-F238E27FC236}">
                  <a16:creationId xmlns:a16="http://schemas.microsoft.com/office/drawing/2014/main" id="{26C5FE25-107C-0A9F-AE52-7DBB9C234AEA}"/>
                </a:ext>
              </a:extLst>
            </p:cNvPr>
            <p:cNvCxnSpPr>
              <a:cxnSpLocks noChangeShapeType="1"/>
              <a:stCxn id="300039" idx="3"/>
              <a:endCxn id="300041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052" name="AutoShape 20">
              <a:extLst>
                <a:ext uri="{FF2B5EF4-FFF2-40B4-BE49-F238E27FC236}">
                  <a16:creationId xmlns:a16="http://schemas.microsoft.com/office/drawing/2014/main" id="{11FDACB1-1516-FCBF-4DCE-C5E115DBC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053" name="AutoShape 21">
              <a:extLst>
                <a:ext uri="{FF2B5EF4-FFF2-40B4-BE49-F238E27FC236}">
                  <a16:creationId xmlns:a16="http://schemas.microsoft.com/office/drawing/2014/main" id="{EB765051-161C-51F6-D1D8-7649372C41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054" name="AutoShape 22">
              <a:extLst>
                <a:ext uri="{FF2B5EF4-FFF2-40B4-BE49-F238E27FC236}">
                  <a16:creationId xmlns:a16="http://schemas.microsoft.com/office/drawing/2014/main" id="{B6600868-34A1-100D-8AC3-48462A3560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055" name="Text Box 23">
              <a:extLst>
                <a:ext uri="{FF2B5EF4-FFF2-40B4-BE49-F238E27FC236}">
                  <a16:creationId xmlns:a16="http://schemas.microsoft.com/office/drawing/2014/main" id="{5B7577C0-49E6-F0A1-37DA-0D33AFBBC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300056" name="Line 24">
            <a:extLst>
              <a:ext uri="{FF2B5EF4-FFF2-40B4-BE49-F238E27FC236}">
                <a16:creationId xmlns:a16="http://schemas.microsoft.com/office/drawing/2014/main" id="{D75F3B1C-7443-5E9F-AD16-CF72AD5A49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33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57" name="Line 25">
            <a:extLst>
              <a:ext uri="{FF2B5EF4-FFF2-40B4-BE49-F238E27FC236}">
                <a16:creationId xmlns:a16="http://schemas.microsoft.com/office/drawing/2014/main" id="{9AA2CB60-4762-B2FF-320A-03CA6781BB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334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58" name="Line 26">
            <a:extLst>
              <a:ext uri="{FF2B5EF4-FFF2-40B4-BE49-F238E27FC236}">
                <a16:creationId xmlns:a16="http://schemas.microsoft.com/office/drawing/2014/main" id="{65459748-3EC3-31CF-AC98-AFC614000C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5334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5934A316-9612-728F-50F0-CE4E32BAC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equals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CB9B9EE8-C7A8-3070-88C0-C2AE6E6F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Str</a:t>
            </a:r>
            <a:r>
              <a:rPr lang="en-US" altLang="zh-CN" sz="2000" b="1" err="1">
                <a:solidFill>
                  <a:schemeClr val="folHlink"/>
                </a:solidFill>
                <a:latin typeface="Courier New" panose="02070309020205020404" pitchFamily="49" charset="0"/>
              </a:rPr>
              <a:t>_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equals(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Str_t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s1,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Str_t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s2)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s1==s2;        </a:t>
            </a:r>
            <a:r>
              <a:rPr lang="en-US" altLang="zh-CN" sz="2000" b="1" dirty="0">
                <a:latin typeface="Courier New" panose="02070309020205020404" pitchFamily="49" charset="0"/>
              </a:rPr>
              <a:t>// Fast!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301060" name="Group 4">
            <a:extLst>
              <a:ext uri="{FF2B5EF4-FFF2-40B4-BE49-F238E27FC236}">
                <a16:creationId xmlns:a16="http://schemas.microsoft.com/office/drawing/2014/main" id="{AEDCDA89-261A-71B9-A42A-59777541AEB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461000"/>
            <a:ext cx="6781800" cy="939800"/>
            <a:chOff x="912" y="1856"/>
            <a:chExt cx="4272" cy="592"/>
          </a:xfrm>
        </p:grpSpPr>
        <p:grpSp>
          <p:nvGrpSpPr>
            <p:cNvPr id="301061" name="Group 5">
              <a:extLst>
                <a:ext uri="{FF2B5EF4-FFF2-40B4-BE49-F238E27FC236}">
                  <a16:creationId xmlns:a16="http://schemas.microsoft.com/office/drawing/2014/main" id="{7A6CE1B2-421F-0CB7-9357-1B2342435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301062" name="Rectangle 6">
                <a:extLst>
                  <a:ext uri="{FF2B5EF4-FFF2-40B4-BE49-F238E27FC236}">
                    <a16:creationId xmlns:a16="http://schemas.microsoft.com/office/drawing/2014/main" id="{2C22B745-7BB9-DAA2-A46C-40118C1E2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1063" name="Rectangle 7">
                <a:extLst>
                  <a:ext uri="{FF2B5EF4-FFF2-40B4-BE49-F238E27FC236}">
                    <a16:creationId xmlns:a16="http://schemas.microsoft.com/office/drawing/2014/main" id="{B2B2DB7E-8293-3057-E45A-E1316A614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1064" name="Group 8">
              <a:extLst>
                <a:ext uri="{FF2B5EF4-FFF2-40B4-BE49-F238E27FC236}">
                  <a16:creationId xmlns:a16="http://schemas.microsoft.com/office/drawing/2014/main" id="{399147AF-BDB3-B90F-EF1D-81C24066F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301065" name="Rectangle 9">
                <a:extLst>
                  <a:ext uri="{FF2B5EF4-FFF2-40B4-BE49-F238E27FC236}">
                    <a16:creationId xmlns:a16="http://schemas.microsoft.com/office/drawing/2014/main" id="{9A34F2C4-B340-F427-76D2-0FD9F2599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301066" name="Rectangle 10">
                <a:extLst>
                  <a:ext uri="{FF2B5EF4-FFF2-40B4-BE49-F238E27FC236}">
                    <a16:creationId xmlns:a16="http://schemas.microsoft.com/office/drawing/2014/main" id="{A6B5FDAE-C38B-6BD7-5F72-DE8BBD404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301067" name="Group 11">
              <a:extLst>
                <a:ext uri="{FF2B5EF4-FFF2-40B4-BE49-F238E27FC236}">
                  <a16:creationId xmlns:a16="http://schemas.microsoft.com/office/drawing/2014/main" id="{5FA9FF95-A256-8306-4A3B-5A7A17760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301068" name="Rectangle 12">
                <a:extLst>
                  <a:ext uri="{FF2B5EF4-FFF2-40B4-BE49-F238E27FC236}">
                    <a16:creationId xmlns:a16="http://schemas.microsoft.com/office/drawing/2014/main" id="{28935927-CCBE-A460-EC59-4F3DE68DC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301069" name="Rectangle 13">
                <a:extLst>
                  <a:ext uri="{FF2B5EF4-FFF2-40B4-BE49-F238E27FC236}">
                    <a16:creationId xmlns:a16="http://schemas.microsoft.com/office/drawing/2014/main" id="{529096D4-560B-53A6-FC7A-EB10237BD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301070" name="Group 14">
              <a:extLst>
                <a:ext uri="{FF2B5EF4-FFF2-40B4-BE49-F238E27FC236}">
                  <a16:creationId xmlns:a16="http://schemas.microsoft.com/office/drawing/2014/main" id="{FBA041A1-D757-0880-0915-C6D4C6BFE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301071" name="Rectangle 15">
                <a:extLst>
                  <a:ext uri="{FF2B5EF4-FFF2-40B4-BE49-F238E27FC236}">
                    <a16:creationId xmlns:a16="http://schemas.microsoft.com/office/drawing/2014/main" id="{57EF5B29-E3E7-D0CD-466F-DF45E855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301072" name="Rectangle 16">
                <a:extLst>
                  <a:ext uri="{FF2B5EF4-FFF2-40B4-BE49-F238E27FC236}">
                    <a16:creationId xmlns:a16="http://schemas.microsoft.com/office/drawing/2014/main" id="{474FDE70-1F68-F8DF-49EB-33CC967E1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301073" name="Line 17">
              <a:extLst>
                <a:ext uri="{FF2B5EF4-FFF2-40B4-BE49-F238E27FC236}">
                  <a16:creationId xmlns:a16="http://schemas.microsoft.com/office/drawing/2014/main" id="{E693CA99-E252-8751-3AD4-6E01F0ABF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74" name="Text Box 18">
              <a:extLst>
                <a:ext uri="{FF2B5EF4-FFF2-40B4-BE49-F238E27FC236}">
                  <a16:creationId xmlns:a16="http://schemas.microsoft.com/office/drawing/2014/main" id="{09D71B28-C90B-7FAB-0F7F-07EF16EEE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301075" name="AutoShape 19">
              <a:extLst>
                <a:ext uri="{FF2B5EF4-FFF2-40B4-BE49-F238E27FC236}">
                  <a16:creationId xmlns:a16="http://schemas.microsoft.com/office/drawing/2014/main" id="{305B69EE-9864-A238-535C-A732B7082449}"/>
                </a:ext>
              </a:extLst>
            </p:cNvPr>
            <p:cNvCxnSpPr>
              <a:cxnSpLocks noChangeShapeType="1"/>
              <a:stCxn id="301063" idx="3"/>
              <a:endCxn id="301065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076" name="AutoShape 20">
              <a:extLst>
                <a:ext uri="{FF2B5EF4-FFF2-40B4-BE49-F238E27FC236}">
                  <a16:creationId xmlns:a16="http://schemas.microsoft.com/office/drawing/2014/main" id="{9D1062AA-B092-2E47-9724-B91E7CB6D0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077" name="AutoShape 21">
              <a:extLst>
                <a:ext uri="{FF2B5EF4-FFF2-40B4-BE49-F238E27FC236}">
                  <a16:creationId xmlns:a16="http://schemas.microsoft.com/office/drawing/2014/main" id="{62ADAFE2-3072-2C44-2DD4-93A5E16BFE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078" name="AutoShape 22">
              <a:extLst>
                <a:ext uri="{FF2B5EF4-FFF2-40B4-BE49-F238E27FC236}">
                  <a16:creationId xmlns:a16="http://schemas.microsoft.com/office/drawing/2014/main" id="{BECBC567-CC9E-3EC5-4C45-F2A7AD99C1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079" name="Text Box 23">
              <a:extLst>
                <a:ext uri="{FF2B5EF4-FFF2-40B4-BE49-F238E27FC236}">
                  <a16:creationId xmlns:a16="http://schemas.microsoft.com/office/drawing/2014/main" id="{C80B362B-70E6-3568-A7FD-47D2680BC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301080" name="Line 24">
            <a:extLst>
              <a:ext uri="{FF2B5EF4-FFF2-40B4-BE49-F238E27FC236}">
                <a16:creationId xmlns:a16="http://schemas.microsoft.com/office/drawing/2014/main" id="{F5FF13FF-D691-9362-F8EE-D7CA637EC6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33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81" name="Line 25">
            <a:extLst>
              <a:ext uri="{FF2B5EF4-FFF2-40B4-BE49-F238E27FC236}">
                <a16:creationId xmlns:a16="http://schemas.microsoft.com/office/drawing/2014/main" id="{D776CFA3-FFA0-260F-EB14-FFADEC681D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334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82" name="Line 26">
            <a:extLst>
              <a:ext uri="{FF2B5EF4-FFF2-40B4-BE49-F238E27FC236}">
                <a16:creationId xmlns:a16="http://schemas.microsoft.com/office/drawing/2014/main" id="{E1B20B1A-6B29-65BF-0246-F8DE6171D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5334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3944FAB6-45C6-7EDE-86FC-5F752C1E8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 s a String?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F171D9F6-9B64-0C7E-15E2-B85F2A403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sym typeface="Euclid Extra" pitchFamily="18" charset="2"/>
              </a:rPr>
              <a:t>A string is a sequence of characters:</a:t>
            </a:r>
          </a:p>
          <a:p>
            <a:pPr>
              <a:buFont typeface="Wingdings" pitchFamily="2" charset="2"/>
              <a:buNone/>
            </a:pPr>
            <a:endParaRPr lang="en-US" altLang="zh-CN" sz="2800">
              <a:sym typeface="Euclid Extra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sz="2800">
              <a:sym typeface="Euclid Extra" pitchFamily="18" charset="2"/>
            </a:endParaRPr>
          </a:p>
          <a:p>
            <a:pPr lvl="1"/>
            <a:r>
              <a:rPr lang="en-US" altLang="zh-CN" sz="2400">
                <a:sym typeface="Euclid Extra" pitchFamily="18" charset="2"/>
              </a:rPr>
              <a:t>Every character ci (0</a:t>
            </a:r>
            <a:r>
              <a:rPr lang="en-US" altLang="zh-CN" sz="2400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 sz="2400">
                <a:sym typeface="Euclid Extra" pitchFamily="18" charset="2"/>
              </a:rPr>
              <a:t>i&lt;n) is taken from some character set (say the ASCII or the UniCode)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Ex: “hello, world”, “string1\tstring2\n”</a:t>
            </a:r>
          </a:p>
          <a:p>
            <a:r>
              <a:rPr lang="en-US" altLang="zh-CN" sz="2800">
                <a:sym typeface="Euclid Extra" pitchFamily="18" charset="2"/>
              </a:rPr>
              <a:t>Essentially, a string is a linear list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But different operations</a:t>
            </a:r>
          </a:p>
        </p:txBody>
      </p:sp>
      <p:pic>
        <p:nvPicPr>
          <p:cNvPr id="134149" name="Picture 5">
            <a:extLst>
              <a:ext uri="{FF2B5EF4-FFF2-40B4-BE49-F238E27FC236}">
                <a16:creationId xmlns:a16="http://schemas.microsoft.com/office/drawing/2014/main" id="{720CB020-8333-450F-7A41-1D8C1B704E8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08300"/>
            <a:ext cx="37084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5A73549D-EFCA-DF0D-EB07-A900A4DAA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093B3F56-B76B-BA29-9867-A94C6EA9C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fast string comparison and less memory usage, we modify the data structure of string</a:t>
            </a:r>
          </a:p>
          <a:p>
            <a:pPr lvl="1"/>
            <a:r>
              <a:rPr lang="en-US" altLang="zh-CN"/>
              <a:t>a technique called memoization</a:t>
            </a:r>
          </a:p>
          <a:p>
            <a:r>
              <a:rPr lang="en-US" altLang="zh-CN"/>
              <a:t>Interplay between DS and algorithm again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F323A948-7866-AC1F-2A7E-07F01B953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String a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char*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?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BA1865E5-7678-1E5B-9E59-A10353F33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>
                <a:sym typeface="Euclid Extra" pitchFamily="18" charset="2"/>
              </a:rPr>
              <a:t>C</a:t>
            </a:r>
            <a:r>
              <a:rPr lang="en-US" altLang="zh-CN" sz="2800">
                <a:latin typeface="Helvetica" pitchFamily="2" charset="0"/>
                <a:sym typeface="Euclid Extra" pitchFamily="18" charset="2"/>
              </a:rPr>
              <a:t>’</a:t>
            </a:r>
            <a:r>
              <a:rPr lang="en-US" altLang="zh-CN" sz="2800">
                <a:sym typeface="Euclid Extra" pitchFamily="18" charset="2"/>
              </a:rPr>
              <a:t>s convention for string representation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sym typeface="Euclid Extra" pitchFamily="18" charset="2"/>
              </a:rPr>
              <a:t>C has no built-in string type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sym typeface="Euclid Extra" pitchFamily="18" charset="2"/>
              </a:rPr>
              <a:t>Every string is a char array (</a:t>
            </a:r>
            <a:r>
              <a:rPr lang="en-US" altLang="zh-CN" sz="2400">
                <a:solidFill>
                  <a:schemeClr val="folHlink"/>
                </a:solidFill>
                <a:sym typeface="Euclid Extra" pitchFamily="18" charset="2"/>
              </a:rPr>
              <a:t>char *</a:t>
            </a:r>
            <a:r>
              <a:rPr lang="en-US" altLang="zh-CN" sz="2400">
                <a:sym typeface="Euclid Extra" pitchFamily="18" charset="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sym typeface="Euclid Extra" pitchFamily="18" charset="2"/>
              </a:rPr>
              <a:t>terminated with char </a:t>
            </a:r>
            <a:r>
              <a:rPr lang="en-US" altLang="zh-CN" sz="2400">
                <a:solidFill>
                  <a:schemeClr val="folHlink"/>
                </a:solidFill>
                <a:sym typeface="Euclid Extra" pitchFamily="18" charset="2"/>
              </a:rPr>
              <a:t>‘\0’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ym typeface="Euclid Extra" pitchFamily="18" charset="2"/>
              </a:rPr>
              <a:t>Operations are available in standard library (see the library &lt;string.h&gt;):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solidFill>
                  <a:schemeClr val="folHlink"/>
                </a:solidFill>
                <a:sym typeface="Euclid Extra" pitchFamily="18" charset="2"/>
              </a:rPr>
              <a:t>char *strcpy (char *s, const char *ct);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solidFill>
                  <a:schemeClr val="folHlink"/>
                </a:solidFill>
                <a:sym typeface="Euclid Extra" pitchFamily="18" charset="2"/>
              </a:rPr>
              <a:t>char *strcat (char *s, const char *ct);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latin typeface="Helvetica" pitchFamily="2" charset="0"/>
                <a:sym typeface="Euclid Extra" pitchFamily="18" charset="2"/>
              </a:rPr>
              <a:t>…</a:t>
            </a:r>
            <a:endParaRPr lang="en-US" altLang="zh-CN" sz="2400">
              <a:sym typeface="Euclid Extra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zh-CN" sz="2800">
                <a:sym typeface="Euclid Extra" pitchFamily="18" charset="2"/>
              </a:rPr>
              <a:t>Operations are array-based and thus efficient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1D67781B-B41A-E91F-ACE7-F3F2CBB4E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C String?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A14551DF-0A4D-D428-E39B-9130D6445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Euclid Extra" pitchFamily="18" charset="2"/>
              </a:rPr>
              <a:t>Most strings are constants</a:t>
            </a:r>
          </a:p>
          <a:p>
            <a:pPr lvl="1"/>
            <a:r>
              <a:rPr lang="en-US" altLang="zh-CN" dirty="0">
                <a:sym typeface="Euclid Extra" pitchFamily="18" charset="2"/>
              </a:rPr>
              <a:t>Why?</a:t>
            </a:r>
          </a:p>
          <a:p>
            <a:pPr lvl="1"/>
            <a:r>
              <a:rPr lang="en-US" altLang="zh-CN" dirty="0">
                <a:sym typeface="Euclid Extra" pitchFamily="18" charset="2"/>
              </a:rPr>
              <a:t>May be space-consuming</a:t>
            </a:r>
          </a:p>
          <a:p>
            <a:pPr lvl="2"/>
            <a:r>
              <a:rPr lang="en-US" altLang="zh-CN" dirty="0">
                <a:sym typeface="Euclid Extra" pitchFamily="18" charset="2"/>
              </a:rPr>
              <a:t>why?</a:t>
            </a:r>
            <a:r>
              <a:rPr lang="zh-CN" altLang="en-US" dirty="0">
                <a:sym typeface="Euclid Extra" pitchFamily="18" charset="2"/>
              </a:rPr>
              <a:t> </a:t>
            </a:r>
            <a:r>
              <a:rPr lang="en-US" altLang="zh-CN" dirty="0">
                <a:sym typeface="Euclid Extra" pitchFamily="18" charset="2"/>
              </a:rPr>
              <a:t>what</a:t>
            </a:r>
            <a:r>
              <a:rPr lang="zh-CN" altLang="en-US" dirty="0">
                <a:sym typeface="Euclid Extra" pitchFamily="18" charset="2"/>
              </a:rPr>
              <a:t> </a:t>
            </a:r>
            <a:r>
              <a:rPr lang="en-US" altLang="zh-CN" dirty="0">
                <a:sym typeface="Euclid Extra" pitchFamily="18" charset="2"/>
              </a:rPr>
              <a:t>are</a:t>
            </a:r>
            <a:r>
              <a:rPr lang="zh-CN" altLang="en-US" dirty="0">
                <a:sym typeface="Euclid Extra" pitchFamily="18" charset="2"/>
              </a:rPr>
              <a:t> </a:t>
            </a:r>
            <a:r>
              <a:rPr lang="en-US" altLang="zh-CN" dirty="0">
                <a:sym typeface="Euclid Extra" pitchFamily="18" charset="2"/>
              </a:rPr>
              <a:t>intern?</a:t>
            </a:r>
          </a:p>
          <a:p>
            <a:pPr lvl="1"/>
            <a:r>
              <a:rPr lang="en-US" altLang="zh-CN" dirty="0">
                <a:sym typeface="Euclid Extra" pitchFamily="18" charset="2"/>
              </a:rPr>
              <a:t>Operations may be too slow</a:t>
            </a:r>
          </a:p>
          <a:p>
            <a:pPr lvl="2"/>
            <a:r>
              <a:rPr lang="en-US" altLang="zh-CN" dirty="0" err="1">
                <a:solidFill>
                  <a:srgbClr val="0432FF"/>
                </a:solidFill>
                <a:sym typeface="Euclid Extra" pitchFamily="18" charset="2"/>
              </a:rPr>
              <a:t>strcmp</a:t>
            </a:r>
            <a:r>
              <a:rPr lang="en-US" altLang="zh-CN" dirty="0">
                <a:solidFill>
                  <a:srgbClr val="0432FF"/>
                </a:solidFill>
                <a:sym typeface="Euclid Extra" pitchFamily="18" charset="2"/>
              </a:rPr>
              <a:t>(char *, char *);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BD8D1689-1F4A-6A56-DEB4-841954E53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C String?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F3A77DFE-2947-F424-F523-C8F462A7C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ym typeface="Euclid Extra" pitchFamily="18" charset="2"/>
              </a:rPr>
              <a:t>Some operations are dangerous: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Euclid Extra" pitchFamily="18" charset="2"/>
              </a:rPr>
              <a:t>Ex: </a:t>
            </a:r>
            <a:r>
              <a:rPr lang="en-US" altLang="zh-CN" dirty="0" err="1">
                <a:solidFill>
                  <a:srgbClr val="0432FF"/>
                </a:solidFill>
                <a:sym typeface="Euclid Extra" pitchFamily="18" charset="2"/>
              </a:rPr>
              <a:t>strcpy</a:t>
            </a:r>
            <a:r>
              <a:rPr lang="en-US" altLang="zh-CN" dirty="0">
                <a:solidFill>
                  <a:srgbClr val="0432FF"/>
                </a:solidFill>
                <a:sym typeface="Euclid Extra" pitchFamily="18" charset="2"/>
              </a:rPr>
              <a:t>(“ab”, “1234”)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Euclid Extra" pitchFamily="18" charset="2"/>
              </a:rPr>
              <a:t>Notorious source of bugs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Euclid Extra" pitchFamily="18" charset="2"/>
              </a:rPr>
              <a:t>it</a:t>
            </a:r>
            <a:r>
              <a:rPr lang="zh-CN" altLang="en-US" dirty="0">
                <a:sym typeface="Euclid Extra" pitchFamily="18" charset="2"/>
              </a:rPr>
              <a:t> </a:t>
            </a:r>
            <a:r>
              <a:rPr lang="en-US" altLang="zh-CN" dirty="0">
                <a:sym typeface="Euclid Extra" pitchFamily="18" charset="2"/>
              </a:rPr>
              <a:t>is developers’ duty to prevent these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ym typeface="Euclid Extra" pitchFamily="18" charset="2"/>
              </a:rPr>
              <a:t>Some viruses take advantage this…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Euclid Extra" pitchFamily="18" charset="2"/>
              </a:rPr>
              <a:t>Morris’s worm in 1988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sym typeface="Euclid Extra" pitchFamily="18" charset="2"/>
              </a:rPr>
              <a:t>the world’s first wide-spread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Euclid Extra" pitchFamily="18" charset="2"/>
              </a:rPr>
              <a:t>See demo for this…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17019313-7E0F-6552-295D-6A787BF19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String_t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ADT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8B3A4556-8860-0F43-21DC-8EF70C97A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Euclid Extra" pitchFamily="18" charset="2"/>
              </a:rPr>
              <a:t>We want to</a:t>
            </a:r>
            <a:r>
              <a:rPr lang="zh-CN" altLang="en-US" dirty="0">
                <a:sym typeface="Euclid Extra" pitchFamily="18" charset="2"/>
              </a:rPr>
              <a:t> </a:t>
            </a:r>
            <a:r>
              <a:rPr lang="en-US" altLang="zh-CN" dirty="0">
                <a:sym typeface="Euclid Extra" pitchFamily="18" charset="2"/>
              </a:rPr>
              <a:t>build</a:t>
            </a:r>
            <a:r>
              <a:rPr lang="zh-CN" altLang="en-US" dirty="0">
                <a:sym typeface="Euclid Extra" pitchFamily="18" charset="2"/>
              </a:rPr>
              <a:t> </a:t>
            </a:r>
            <a:r>
              <a:rPr lang="en-US" altLang="zh-CN" dirty="0">
                <a:sym typeface="Euclid Extra" pitchFamily="18" charset="2"/>
              </a:rPr>
              <a:t>an ADT “</a:t>
            </a:r>
            <a:r>
              <a:rPr lang="en-US" altLang="zh-CN" dirty="0" err="1">
                <a:sym typeface="Euclid Extra" pitchFamily="18" charset="2"/>
              </a:rPr>
              <a:t>String_t</a:t>
            </a:r>
            <a:r>
              <a:rPr lang="en-US" altLang="zh-CN" dirty="0">
                <a:sym typeface="Euclid Extra" pitchFamily="18" charset="2"/>
              </a:rPr>
              <a:t>”:</a:t>
            </a:r>
          </a:p>
          <a:p>
            <a:pPr lvl="1"/>
            <a:r>
              <a:rPr lang="en-US" altLang="zh-CN" dirty="0">
                <a:sym typeface="Euclid Extra" pitchFamily="18" charset="2"/>
              </a:rPr>
              <a:t>hides the concrete representation of string</a:t>
            </a:r>
          </a:p>
          <a:p>
            <a:pPr lvl="1"/>
            <a:r>
              <a:rPr lang="en-US" altLang="zh-CN" dirty="0">
                <a:sym typeface="Euclid Extra" pitchFamily="18" charset="2"/>
              </a:rPr>
              <a:t>offers more flexible operations</a:t>
            </a:r>
          </a:p>
          <a:p>
            <a:pPr lvl="1"/>
            <a:r>
              <a:rPr lang="en-US" altLang="zh-CN" dirty="0">
                <a:sym typeface="Euclid Extra" pitchFamily="18" charset="2"/>
              </a:rPr>
              <a:t>more</a:t>
            </a:r>
            <a:r>
              <a:rPr lang="zh-CN" altLang="en-US" dirty="0">
                <a:sym typeface="Euclid Extra" pitchFamily="18" charset="2"/>
              </a:rPr>
              <a:t> </a:t>
            </a:r>
            <a:r>
              <a:rPr lang="en-US" altLang="zh-CN" dirty="0">
                <a:sym typeface="Euclid Extra" pitchFamily="18" charset="2"/>
              </a:rPr>
              <a:t>efficient</a:t>
            </a:r>
          </a:p>
          <a:p>
            <a:pPr lvl="1"/>
            <a:r>
              <a:rPr lang="en-US" altLang="zh-CN" dirty="0">
                <a:sym typeface="Euclid Extra" pitchFamily="18" charset="2"/>
              </a:rPr>
              <a:t>and cures security problems</a:t>
            </a:r>
          </a:p>
          <a:p>
            <a:r>
              <a:rPr lang="en-US" altLang="zh-CN" dirty="0">
                <a:sym typeface="Euclid Extra" pitchFamily="18" charset="2"/>
              </a:rPr>
              <a:t>To keep compatible with C, ‘\0’ is reserved as terminator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01211901-3A15-2ED2-0839-A210E4F94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3E064558-91FF-39A8-0689-1031F4D03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string.h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STRING_H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STRING_H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String_t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char *T;  // CDT. Why?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String_new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(char *s);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String_size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(T 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String_isEmpty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(T 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char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String_nth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(T s, int 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String_concat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(T s1, T s2);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undef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1C4F0207-DB14-DA2C-5B25-02E8A8D37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Array-based Implementation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9468AD02-1C5C-7924-0F66-166FE83FF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string.c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string.h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Basic idea is to heap-allocate arrays</a:t>
            </a:r>
          </a:p>
        </p:txBody>
      </p:sp>
      <p:sp>
        <p:nvSpPr>
          <p:cNvPr id="170000" name="Rectangle 16">
            <a:extLst>
              <a:ext uri="{FF2B5EF4-FFF2-40B4-BE49-F238E27FC236}">
                <a16:creationId xmlns:a16="http://schemas.microsoft.com/office/drawing/2014/main" id="{8C2709CD-5CCA-572D-F01E-2E29718DF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354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1" name="Rectangle 17">
            <a:extLst>
              <a:ext uri="{FF2B5EF4-FFF2-40B4-BE49-F238E27FC236}">
                <a16:creationId xmlns:a16="http://schemas.microsoft.com/office/drawing/2014/main" id="{D6C7060E-89F5-D06C-1088-22AA8009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2354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2" name="Rectangle 18">
            <a:extLst>
              <a:ext uri="{FF2B5EF4-FFF2-40B4-BE49-F238E27FC236}">
                <a16:creationId xmlns:a16="http://schemas.microsoft.com/office/drawing/2014/main" id="{47907715-6B31-5395-3D8A-A05620359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2354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3" name="Rectangle 19">
            <a:extLst>
              <a:ext uri="{FF2B5EF4-FFF2-40B4-BE49-F238E27FC236}">
                <a16:creationId xmlns:a16="http://schemas.microsoft.com/office/drawing/2014/main" id="{89146756-55CD-CA3E-828D-FE6DC6F33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354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4" name="Rectangle 20">
            <a:extLst>
              <a:ext uri="{FF2B5EF4-FFF2-40B4-BE49-F238E27FC236}">
                <a16:creationId xmlns:a16="http://schemas.microsoft.com/office/drawing/2014/main" id="{7F1F8FBB-A4DE-682D-A473-D90DBBB8D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354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5" name="Rectangle 21">
            <a:extLst>
              <a:ext uri="{FF2B5EF4-FFF2-40B4-BE49-F238E27FC236}">
                <a16:creationId xmlns:a16="http://schemas.microsoft.com/office/drawing/2014/main" id="{5214082E-44CE-FC95-6EE4-E618DF8A3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2354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6" name="Rectangle 22">
            <a:extLst>
              <a:ext uri="{FF2B5EF4-FFF2-40B4-BE49-F238E27FC236}">
                <a16:creationId xmlns:a16="http://schemas.microsoft.com/office/drawing/2014/main" id="{FA87B749-6F4D-B2E9-9AB1-FF8C3EFB6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2354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\0</a:t>
            </a:r>
          </a:p>
        </p:txBody>
      </p:sp>
      <p:sp>
        <p:nvSpPr>
          <p:cNvPr id="170007" name="Text Box 23">
            <a:extLst>
              <a:ext uri="{FF2B5EF4-FFF2-40B4-BE49-F238E27FC236}">
                <a16:creationId xmlns:a16="http://schemas.microsoft.com/office/drawing/2014/main" id="{C22FE137-92C9-0917-F42A-83A7B75D6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7688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70008" name="Text Box 24">
            <a:extLst>
              <a:ext uri="{FF2B5EF4-FFF2-40B4-BE49-F238E27FC236}">
                <a16:creationId xmlns:a16="http://schemas.microsoft.com/office/drawing/2014/main" id="{DA2A0D23-3AF7-65ED-DFE0-AF1887BF6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8609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</a:t>
            </a:r>
          </a:p>
        </p:txBody>
      </p:sp>
      <p:sp>
        <p:nvSpPr>
          <p:cNvPr id="170017" name="Text Box 33">
            <a:extLst>
              <a:ext uri="{FF2B5EF4-FFF2-40B4-BE49-F238E27FC236}">
                <a16:creationId xmlns:a16="http://schemas.microsoft.com/office/drawing/2014/main" id="{BFCB27DD-D976-6FBE-8228-DE1C9D1FD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098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str</a:t>
            </a:r>
          </a:p>
        </p:txBody>
      </p:sp>
      <p:sp>
        <p:nvSpPr>
          <p:cNvPr id="170019" name="Line 35">
            <a:extLst>
              <a:ext uri="{FF2B5EF4-FFF2-40B4-BE49-F238E27FC236}">
                <a16:creationId xmlns:a16="http://schemas.microsoft.com/office/drawing/2014/main" id="{51D00855-E966-F388-56F7-A3643A457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799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021" name="Rectangle 37">
            <a:extLst>
              <a:ext uri="{FF2B5EF4-FFF2-40B4-BE49-F238E27FC236}">
                <a16:creationId xmlns:a16="http://schemas.microsoft.com/office/drawing/2014/main" id="{256B0ABB-53C6-0F3F-BD75-3C008F9EE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51325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178639BB-7274-D6D9-FAC4-7FAEBE171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E7A78A12-21E8-633F-A97E-D3A867B5B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leave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intern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to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you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allStrs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String_t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String_new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(char *s){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if(s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allStrs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len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strlen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String_t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(len+1,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(*p));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while(*p++ = *s++)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7861" name="Rectangle 53">
            <a:extLst>
              <a:ext uri="{FF2B5EF4-FFF2-40B4-BE49-F238E27FC236}">
                <a16:creationId xmlns:a16="http://schemas.microsoft.com/office/drawing/2014/main" id="{FFE39DA2-912F-EAD3-4B9F-6ACD792A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498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62" name="Rectangle 54">
            <a:extLst>
              <a:ext uri="{FF2B5EF4-FFF2-40B4-BE49-F238E27FC236}">
                <a16:creationId xmlns:a16="http://schemas.microsoft.com/office/drawing/2014/main" id="{A3480CC6-90EB-08D6-34FA-313639C6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1498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63" name="Rectangle 55">
            <a:extLst>
              <a:ext uri="{FF2B5EF4-FFF2-40B4-BE49-F238E27FC236}">
                <a16:creationId xmlns:a16="http://schemas.microsoft.com/office/drawing/2014/main" id="{4CC457F4-2432-EF49-BD89-73821FE60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1498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64" name="Rectangle 56">
            <a:extLst>
              <a:ext uri="{FF2B5EF4-FFF2-40B4-BE49-F238E27FC236}">
                <a16:creationId xmlns:a16="http://schemas.microsoft.com/office/drawing/2014/main" id="{522DC2F2-74B1-1062-49A0-131ED015F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498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65" name="Rectangle 57">
            <a:extLst>
              <a:ext uri="{FF2B5EF4-FFF2-40B4-BE49-F238E27FC236}">
                <a16:creationId xmlns:a16="http://schemas.microsoft.com/office/drawing/2014/main" id="{E76957AB-29A2-FB61-FC1D-A30E79E36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1498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66" name="Rectangle 58">
            <a:extLst>
              <a:ext uri="{FF2B5EF4-FFF2-40B4-BE49-F238E27FC236}">
                <a16:creationId xmlns:a16="http://schemas.microsoft.com/office/drawing/2014/main" id="{15C90B0C-5BFA-1763-BA40-1363D1649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1498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67" name="Rectangle 59">
            <a:extLst>
              <a:ext uri="{FF2B5EF4-FFF2-40B4-BE49-F238E27FC236}">
                <a16:creationId xmlns:a16="http://schemas.microsoft.com/office/drawing/2014/main" id="{A605631D-4A61-BC8A-806F-66C495531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498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\0</a:t>
            </a:r>
          </a:p>
        </p:txBody>
      </p:sp>
      <p:sp>
        <p:nvSpPr>
          <p:cNvPr id="247868" name="Text Box 60">
            <a:extLst>
              <a:ext uri="{FF2B5EF4-FFF2-40B4-BE49-F238E27FC236}">
                <a16:creationId xmlns:a16="http://schemas.microsoft.com/office/drawing/2014/main" id="{0EF8A749-95F0-BE72-92DF-607CBEA07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6832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47869" name="Text Box 61">
            <a:extLst>
              <a:ext uri="{FF2B5EF4-FFF2-40B4-BE49-F238E27FC236}">
                <a16:creationId xmlns:a16="http://schemas.microsoft.com/office/drawing/2014/main" id="{8BCB8B34-6E7D-49AE-1674-9624EC2F6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7753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</a:t>
            </a:r>
          </a:p>
        </p:txBody>
      </p:sp>
      <p:sp>
        <p:nvSpPr>
          <p:cNvPr id="247870" name="Text Box 62">
            <a:extLst>
              <a:ext uri="{FF2B5EF4-FFF2-40B4-BE49-F238E27FC236}">
                <a16:creationId xmlns:a16="http://schemas.microsoft.com/office/drawing/2014/main" id="{D77C7064-8FB3-678F-B766-6E569060C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0133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p</a:t>
            </a:r>
          </a:p>
        </p:txBody>
      </p:sp>
      <p:sp>
        <p:nvSpPr>
          <p:cNvPr id="247871" name="Line 63">
            <a:extLst>
              <a:ext uri="{FF2B5EF4-FFF2-40B4-BE49-F238E27FC236}">
                <a16:creationId xmlns:a16="http://schemas.microsoft.com/office/drawing/2014/main" id="{6AEDCDA7-5129-2743-D445-AD6DA68A6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3943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872" name="Rectangle 64">
            <a:extLst>
              <a:ext uri="{FF2B5EF4-FFF2-40B4-BE49-F238E27FC236}">
                <a16:creationId xmlns:a16="http://schemas.microsoft.com/office/drawing/2014/main" id="{5A0CFA9D-3CBC-F9A8-A4EF-76F08EDD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65725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&quot;c_0\, c_1\, \ldots\, c_{n-1}&quot;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6"/>
  <p:tag name="PICTUREFILESIZE" val="4395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4554</TotalTime>
  <Words>1132</Words>
  <Application>Microsoft Macintosh PowerPoint</Application>
  <PresentationFormat>全屏显示(4:3)</PresentationFormat>
  <Paragraphs>226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Euclid Extra</vt:lpstr>
      <vt:lpstr>Arial</vt:lpstr>
      <vt:lpstr>Courier New</vt:lpstr>
      <vt:lpstr>Helvetica</vt:lpstr>
      <vt:lpstr>Tahoma</vt:lpstr>
      <vt:lpstr>Wingdings</vt:lpstr>
      <vt:lpstr>Blends</vt:lpstr>
      <vt:lpstr>String</vt:lpstr>
      <vt:lpstr>What’ s a String?</vt:lpstr>
      <vt:lpstr>Isn’t String a “char*”?</vt:lpstr>
      <vt:lpstr>Problems with C String?</vt:lpstr>
      <vt:lpstr>Problems with C String?</vt:lpstr>
      <vt:lpstr>“String_t” ADT</vt:lpstr>
      <vt:lpstr>String Interface</vt:lpstr>
      <vt:lpstr>Array-based Implementation</vt:lpstr>
      <vt:lpstr>Operations: “new”</vt:lpstr>
      <vt:lpstr>Operations</vt:lpstr>
      <vt:lpstr>Operations: “concat”</vt:lpstr>
      <vt:lpstr>Operations: “concat”</vt:lpstr>
      <vt:lpstr>Summary so far</vt:lpstr>
      <vt:lpstr>Problem?</vt:lpstr>
      <vt:lpstr>Interface</vt:lpstr>
      <vt:lpstr>Array-based Implementation</vt:lpstr>
      <vt:lpstr>Operations: “new”</vt:lpstr>
      <vt:lpstr>Operations: “new”</vt:lpstr>
      <vt:lpstr>Operations: “equals”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subject>Baojian Hua</dc:subject>
  <dc:creator/>
  <cp:lastModifiedBy>Microsoft Office User</cp:lastModifiedBy>
  <cp:revision>3451</cp:revision>
  <cp:lastPrinted>1601-01-01T00:00:00Z</cp:lastPrinted>
  <dcterms:created xsi:type="dcterms:W3CDTF">1601-01-01T00:00:00Z</dcterms:created>
  <dcterms:modified xsi:type="dcterms:W3CDTF">2024-10-16T05:58:43Z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