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0"/>
  </p:handoutMasterIdLst>
  <p:sldIdLst>
    <p:sldId id="256" r:id="rId2"/>
    <p:sldId id="458" r:id="rId3"/>
    <p:sldId id="367" r:id="rId4"/>
    <p:sldId id="473" r:id="rId5"/>
    <p:sldId id="459" r:id="rId6"/>
    <p:sldId id="474" r:id="rId7"/>
    <p:sldId id="460" r:id="rId8"/>
    <p:sldId id="475" r:id="rId9"/>
    <p:sldId id="461" r:id="rId10"/>
    <p:sldId id="476" r:id="rId11"/>
    <p:sldId id="477" r:id="rId12"/>
    <p:sldId id="448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90" r:id="rId25"/>
    <p:sldId id="491" r:id="rId26"/>
    <p:sldId id="492" r:id="rId27"/>
    <p:sldId id="493" r:id="rId28"/>
    <p:sldId id="425" r:id="rId2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Universal Types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abstraction: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a:X.a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itchFamily="2" charset="2"/>
              <a:buChar char="l"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(l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a:X.a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[Nat]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a:Nat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e.g.: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generics: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implicit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instantiation:</a:t>
            </a:r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f(33);</a:t>
            </a:r>
          </a:p>
          <a:p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4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Polymorphic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/>
              <p:nvPr/>
            </p:nvSpPr>
            <p:spPr>
              <a:xfrm>
                <a:off x="1150938" y="2209800"/>
                <a:ext cx="67738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polymorphic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types: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are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quantified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variables: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Symbol" pitchFamily="2" charset="2"/>
                    <a:cs typeface="Courier New" panose="02070309020205020404" pitchFamily="49" charset="0"/>
                  </a:rPr>
                  <a:t>l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Symbol" pitchFamily="2" charset="2"/>
                    <a:cs typeface="Courier New" panose="02070309020205020404" pitchFamily="49" charset="0"/>
                  </a:rPr>
                  <a:t>l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a:X.a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</m:oMath>
                </a14:m>
                <a:r>
                  <a:rPr kumimoji="1"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X.X-&gt;X</a:t>
                </a:r>
              </a:p>
              <a:p>
                <a:pPr marL="285750" indent="-285750">
                  <a:buFont typeface="Symbol" pitchFamily="2" charset="2"/>
                  <a:buChar char="l"/>
                </a:pPr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applications: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Symbol" pitchFamily="2" charset="2"/>
                    <a:cs typeface="Courier New" panose="02070309020205020404" pitchFamily="49" charset="0"/>
                  </a:rPr>
                  <a:t>(l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Symbol" pitchFamily="2" charset="2"/>
                    <a:cs typeface="Courier New" panose="02070309020205020404" pitchFamily="49" charset="0"/>
                  </a:rPr>
                  <a:t>l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a:X.a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[Nat]:</a:t>
                </a:r>
                <a:r>
                  <a:rPr kumimoji="1" lang="zh-CN" altLang="en-US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X-&gt;X)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[X|-&gt;Nat]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1" lang="zh-CN" altLang="en-US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2209800"/>
                <a:ext cx="6773862" cy="2308324"/>
              </a:xfrm>
              <a:prstGeom prst="rect">
                <a:avLst/>
              </a:prstGeom>
              <a:blipFill>
                <a:blip r:embed="rId2"/>
                <a:stretch>
                  <a:fillRect l="-749" t="-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A890DC8-5738-FC42-BFAD-D81D130E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19" y="4191000"/>
            <a:ext cx="5803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2422F-917C-C443-8511-58D7790E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393700"/>
            <a:ext cx="4864100" cy="6070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D9D6C4-86CE-1742-8034-62E31E8AB434}"/>
              </a:ext>
            </a:extLst>
          </p:cNvPr>
          <p:cNvSpPr txBox="1"/>
          <p:nvPr/>
        </p:nvSpPr>
        <p:spPr>
          <a:xfrm>
            <a:off x="1381919" y="2286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application: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36DDFCA-1246-5B45-BCD3-D46B7085220B}"/>
              </a:ext>
            </a:extLst>
          </p:cNvPr>
          <p:cNvCxnSpPr/>
          <p:nvPr/>
        </p:nvCxnSpPr>
        <p:spPr>
          <a:xfrm flipV="1">
            <a:off x="3733800" y="2133600"/>
            <a:ext cx="1447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0017D74-FC61-EA42-BCD6-1CE094B4F748}"/>
              </a:ext>
            </a:extLst>
          </p:cNvPr>
          <p:cNvSpPr txBox="1"/>
          <p:nvPr/>
        </p:nvSpPr>
        <p:spPr>
          <a:xfrm>
            <a:off x="1376906" y="427440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Polymorphic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types: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70EC887-94B9-5A42-A1E4-D56E55C79D67}"/>
              </a:ext>
            </a:extLst>
          </p:cNvPr>
          <p:cNvCxnSpPr>
            <a:cxnSpLocks/>
          </p:cNvCxnSpPr>
          <p:nvPr/>
        </p:nvCxnSpPr>
        <p:spPr>
          <a:xfrm>
            <a:off x="3581400" y="4459069"/>
            <a:ext cx="1628384" cy="34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A19EDCC-145D-DF40-BF2E-0036F707E76F}"/>
              </a:ext>
            </a:extLst>
          </p:cNvPr>
          <p:cNvSpPr txBox="1"/>
          <p:nvPr/>
        </p:nvSpPr>
        <p:spPr>
          <a:xfrm>
            <a:off x="1376906" y="5188803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2BC1788-A571-E24B-8180-B1AB2085908B}"/>
              </a:ext>
            </a:extLst>
          </p:cNvPr>
          <p:cNvCxnSpPr>
            <a:cxnSpLocks/>
          </p:cNvCxnSpPr>
          <p:nvPr/>
        </p:nvCxnSpPr>
        <p:spPr>
          <a:xfrm>
            <a:off x="3657600" y="5530334"/>
            <a:ext cx="1552184" cy="64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7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7D6AF4-88BF-4148-9D04-FCA4FDB5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4035075" cy="304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3DE11-0D3C-5949-9AD5-03EE46F0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10" y="2032000"/>
            <a:ext cx="4166365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3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identity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9303B1-6CBF-7049-9893-2B72CB3B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1200"/>
            <a:ext cx="2590800" cy="939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48EC98-F549-894B-B4B2-B44278E7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3441526"/>
            <a:ext cx="2527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1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double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0687AF-EA77-1045-BD10-46007301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4533900" cy="965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623EF3-0304-A742-B68D-50BA84F4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3" y="3098800"/>
            <a:ext cx="5511800" cy="213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9120B1-99E9-9242-B62A-846C9D40A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461000"/>
            <a:ext cx="4940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 term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81DEC-8695-8446-B1BF-AC89FF0E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978150"/>
            <a:ext cx="4673600" cy="90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9CAFC7-5174-1F41-B732-147CE7F24A03}"/>
              </a:ext>
            </a:extLst>
          </p:cNvPr>
          <p:cNvSpPr txBox="1"/>
          <p:nvPr/>
        </p:nvSpPr>
        <p:spPr>
          <a:xfrm>
            <a:off x="2057400" y="2057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lt"/>
              </a:rPr>
              <a:t>How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to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type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this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term?</a:t>
            </a:r>
          </a:p>
          <a:p>
            <a:r>
              <a:rPr kumimoji="1" lang="en-US" altLang="zh-CN" dirty="0">
                <a:latin typeface="Symbol" pitchFamily="2" charset="2"/>
              </a:rPr>
              <a:t>l</a:t>
            </a:r>
            <a:r>
              <a:rPr kumimoji="1" lang="en-US" altLang="zh-CN" dirty="0"/>
              <a:t>x.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19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list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42769F-F155-A547-96AF-67267C90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28800"/>
            <a:ext cx="4140200" cy="1422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5588B8-6E21-A842-80A8-4B781CC2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66" y="3637072"/>
            <a:ext cx="6489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1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bool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A3BE5-66A5-9144-BD57-46D8A5A3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2209800" cy="660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3EECCF-AF3D-7948-B44C-91EDB1AE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64" y="2666651"/>
            <a:ext cx="2501900" cy="431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2C9552-5BBE-E04D-87C9-D47BE0840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57" y="3199703"/>
            <a:ext cx="3416300" cy="1739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A2FC05-08E4-964E-8DB3-FD4DC989A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814" y="5142106"/>
            <a:ext cx="5168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</a:t>
            </a:r>
            <a:r>
              <a:rPr kumimoji="1" lang="en-US" altLang="zh-CN" dirty="0" err="1"/>
              <a:t>nat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2165E-5B1A-BD41-8C2F-A1E803CB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49111"/>
            <a:ext cx="4495800" cy="2692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63AD44-5CD0-D741-9407-38BE5F00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50" y="3184604"/>
            <a:ext cx="3378200" cy="45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2867CE-2DE0-A04F-99EF-0D0FFA16A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50" y="1828800"/>
            <a:ext cx="3035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4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Abstraction principle: each functionality should be implemented just once.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A2409C-E21E-8140-ACDC-4264F0D3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76" y="3733800"/>
            <a:ext cx="6705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0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250B05-E961-014A-A871-242DA92A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54250"/>
            <a:ext cx="7848600" cy="2349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2ECE66-0C04-5341-A325-5B11077F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029200"/>
            <a:ext cx="7797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Erasure,</a:t>
            </a:r>
            <a:r>
              <a:rPr lang="zh-CN" altLang="en-US" dirty="0"/>
              <a:t> </a:t>
            </a:r>
            <a:r>
              <a:rPr lang="en-US" altLang="zh-CN" dirty="0" err="1"/>
              <a:t>Typability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br>
              <a:rPr lang="en-US" altLang="zh-CN" dirty="0"/>
            </a:b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60745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779CB2-B58A-2544-A876-2A129E4A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79600"/>
            <a:ext cx="4648200" cy="1549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08F586-2375-804F-B6F0-E7EAEDE9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10000"/>
            <a:ext cx="7848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8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0390B-85D7-8644-A133-60644B6C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74850"/>
            <a:ext cx="4889500" cy="153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A2FA54-07DB-D94B-8BE1-ABA9F2ED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3886200"/>
            <a:ext cx="7759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2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982A8-7637-0343-83A1-70A1ADD2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37045"/>
            <a:ext cx="5092700" cy="1524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30F2F4-28B0-EB4E-AACB-1BA43681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4800"/>
            <a:ext cx="782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6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Fragments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Let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polymorphism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only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appears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head</a:t>
                </a:r>
              </a:p>
              <a:p>
                <a:r>
                  <a:rPr kumimoji="1" lang="en-US" altLang="zh-CN" dirty="0"/>
                  <a:t>Rank-2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polymorphism</a:t>
                </a:r>
              </a:p>
              <a:p>
                <a:pPr lvl="1"/>
                <a:r>
                  <a:rPr lang="en-US" altLang="zh-CN" dirty="0"/>
                  <a:t>no path from its root to a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/>
                  <a:t> passes to the left of 2 or more arrows</a:t>
                </a:r>
              </a:p>
              <a:p>
                <a:pPr lvl="1"/>
                <a:r>
                  <a:rPr kumimoji="1" lang="en-US" altLang="zh-CN" dirty="0"/>
                  <a:t>e.g.: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Type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reconstruction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decidable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653" t="-1846" b="-5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AAA3C3C-AECE-244C-9D89-09025AF3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5306809"/>
            <a:ext cx="252730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93C2C3-DC49-944D-BABF-0FF7FD6A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56" y="4760506"/>
            <a:ext cx="2844800" cy="330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72D056-058B-2542-ACD9-CD7D1863E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800" y="4785906"/>
            <a:ext cx="1727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3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Impredicativity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quantification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accept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itself?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 i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/>
                  <a:t>	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kumimoji="1" lang="en-US" altLang="zh-CN" dirty="0"/>
              </a:p>
              <a:p>
                <a:r>
                  <a:rPr kumimoji="1" lang="en-US" altLang="zh-CN" dirty="0"/>
                  <a:t>Coined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studied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Poincaré</a:t>
                </a:r>
                <a:r>
                  <a:rPr lang="en-US" altLang="zh-CN" dirty="0"/>
                  <a:t>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Russell</a:t>
                </a:r>
              </a:p>
              <a:p>
                <a:pPr lvl="1"/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rid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paradox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34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quantification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accept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itself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e.g.,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Let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poly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X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ranges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over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monotypes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(no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EF6D69F-3127-844A-8D68-DB6DD16F6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5E0FD883-6C1C-4446-8229-A788CA5085D7}"/>
              </a:ext>
            </a:extLst>
          </p:cNvPr>
          <p:cNvSpPr/>
          <p:nvPr/>
        </p:nvSpPr>
        <p:spPr>
          <a:xfrm>
            <a:off x="2819400" y="5105400"/>
            <a:ext cx="4191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Bool,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Bool-&gt;Bool,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16F06C8-FCEE-414E-AADB-E50AEAD9AAB1}"/>
                  </a:ext>
                </a:extLst>
              </p:cNvPr>
              <p:cNvSpPr/>
              <p:nvPr/>
            </p:nvSpPr>
            <p:spPr>
              <a:xfrm>
                <a:off x="2792260" y="3733800"/>
                <a:ext cx="4191000" cy="1219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16F06C8-FCEE-414E-AADB-E50AEAD9A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260" y="3733800"/>
                <a:ext cx="4191000" cy="1219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BBEF1B2-F29E-1945-96D9-02E1F333E7A8}"/>
              </a:ext>
            </a:extLst>
          </p:cNvPr>
          <p:cNvCxnSpPr/>
          <p:nvPr/>
        </p:nvCxnSpPr>
        <p:spPr>
          <a:xfrm>
            <a:off x="4419600" y="4495800"/>
            <a:ext cx="1524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7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  <a:p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invariants</a:t>
            </a:r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(sadly)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undecidable</a:t>
            </a:r>
          </a:p>
          <a:p>
            <a:pPr lvl="1"/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heavy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/>
              <a:t>notations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Polymorphism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Parametric poly: </a:t>
            </a:r>
          </a:p>
          <a:p>
            <a:pPr lvl="1"/>
            <a:r>
              <a:rPr kumimoji="1" lang="en-US" altLang="zh-CN" dirty="0"/>
              <a:t>functions take type variables</a:t>
            </a:r>
          </a:p>
          <a:p>
            <a:pPr lvl="1"/>
            <a:r>
              <a:rPr kumimoji="1" lang="en-US" altLang="zh-CN" dirty="0"/>
              <a:t>a.k.a.: templates or generics</a:t>
            </a:r>
          </a:p>
          <a:p>
            <a:r>
              <a:rPr kumimoji="1" lang="en-US" altLang="zh-CN" dirty="0"/>
              <a:t>Ad-hoc poly:</a:t>
            </a:r>
          </a:p>
          <a:p>
            <a:pPr lvl="1"/>
            <a:r>
              <a:rPr kumimoji="1" lang="en-US" altLang="zh-CN" dirty="0"/>
              <a:t>values can be viewed as different types</a:t>
            </a:r>
          </a:p>
          <a:p>
            <a:pPr lvl="1"/>
            <a:r>
              <a:rPr kumimoji="1" lang="en-US" altLang="zh-CN" dirty="0"/>
              <a:t>e.g., method overloading</a:t>
            </a:r>
          </a:p>
          <a:p>
            <a:r>
              <a:rPr kumimoji="1" lang="en-US" altLang="zh-CN" dirty="0"/>
              <a:t>Subtyping poly:</a:t>
            </a:r>
          </a:p>
          <a:p>
            <a:pPr lvl="1"/>
            <a:r>
              <a:rPr kumimoji="1" lang="en-US" altLang="zh-CN" dirty="0"/>
              <a:t>as we’ve discussed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 poly revisited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/>
              <p:nvPr/>
            </p:nvSpPr>
            <p:spPr>
              <a:xfrm>
                <a:off x="152400" y="2057400"/>
                <a:ext cx="89154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a given “let”: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 f (g, a) = g (a) in …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 f (g: X, a: Y) = g (a) in …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after type unification: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 f (g: Y-&gt;Z, a: Y) = g (a) in …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after generalization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(this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prenex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normal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form):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f: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Z.((Y-&gt;Z)-&gt;Y-&gt;Z)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057400"/>
                <a:ext cx="8915400" cy="2862322"/>
              </a:xfrm>
              <a:prstGeom prst="rect">
                <a:avLst/>
              </a:prstGeom>
              <a:blipFill>
                <a:blip r:embed="rId2"/>
                <a:stretch>
                  <a:fillRect l="-569" t="-1327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7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 poly revisited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/>
              <p:nvPr/>
            </p:nvSpPr>
            <p:spPr>
              <a:xfrm>
                <a:off x="152400" y="2057400"/>
                <a:ext cx="8915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if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allow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at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points: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 f (g: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</a:t>
                </a:r>
                <a:r>
                  <a:rPr kumimoji="1" lang="en-US" altLang="zh-CN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Y-&gt;Z, a: Y) = g (a) in …</a:t>
                </a:r>
              </a:p>
              <a:p>
                <a:endParaRPr kumimoji="1" lang="en-US" altLang="zh-CN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this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not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prenex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normal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form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</a:p>
              <a:p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f: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Z.(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∀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Y.(Y-&gt;Z)-&gt;Y-&gt;Z)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AA853A-BFD8-1249-9D9A-9F480CDA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057400"/>
                <a:ext cx="8915400" cy="1477328"/>
              </a:xfrm>
              <a:prstGeom prst="rect">
                <a:avLst/>
              </a:prstGeom>
              <a:blipFill>
                <a:blip r:embed="rId2"/>
                <a:stretch>
                  <a:fillRect l="-569" t="-2564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61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1851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discovered by Jean-Yves Girard (1972)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</a:p>
          <a:p>
            <a:r>
              <a:rPr lang="en-US" altLang="zh-CN" dirty="0"/>
              <a:t>Independently, by a computer scientist, John Reynolds (1974)</a:t>
            </a:r>
          </a:p>
          <a:p>
            <a:pPr lvl="1"/>
            <a:r>
              <a:rPr lang="en-US" altLang="zh-CN" dirty="0"/>
              <a:t>polymorphic lambda-calculus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Second-order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3116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application: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X.t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[T]</a:t>
            </a:r>
          </a:p>
          <a:p>
            <a:r>
              <a:rPr kumimoji="1" lang="en-US" altLang="zh-CN" dirty="0"/>
              <a:t>Evaluations: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2F3FEE-FC7F-1D4F-809C-F408107F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19600"/>
            <a:ext cx="687274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3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abstraction: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a:X.a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itchFamily="2" charset="2"/>
              <a:buChar char="l"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(l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a:X.a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[Nat]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a:Nat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e.g.: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instantiation</a:t>
            </a:r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f&lt;int&gt;(33);</a:t>
            </a:r>
          </a:p>
          <a:p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2822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5453</TotalTime>
  <Words>694</Words>
  <Application>Microsoft Macintosh PowerPoint</Application>
  <PresentationFormat>全屏显示(4:3)</PresentationFormat>
  <Paragraphs>124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Courier New</vt:lpstr>
      <vt:lpstr>Symbol</vt:lpstr>
      <vt:lpstr>Tahoma</vt:lpstr>
      <vt:lpstr>Wingdings</vt:lpstr>
      <vt:lpstr>Blends</vt:lpstr>
      <vt:lpstr>Universal Types</vt:lpstr>
      <vt:lpstr>Motivation</vt:lpstr>
      <vt:lpstr>Polymorphism</vt:lpstr>
      <vt:lpstr>Let poly revisited</vt:lpstr>
      <vt:lpstr>Let poly revisited</vt:lpstr>
      <vt:lpstr>System F</vt:lpstr>
      <vt:lpstr>System F</vt:lpstr>
      <vt:lpstr>System F</vt:lpstr>
      <vt:lpstr>Example</vt:lpstr>
      <vt:lpstr>Example</vt:lpstr>
      <vt:lpstr>Polymorphic types</vt:lpstr>
      <vt:lpstr>System F</vt:lpstr>
      <vt:lpstr>System F</vt:lpstr>
      <vt:lpstr>Example: identity</vt:lpstr>
      <vt:lpstr>Example: double</vt:lpstr>
      <vt:lpstr>Example, untyped term</vt:lpstr>
      <vt:lpstr>Example: list</vt:lpstr>
      <vt:lpstr>Example: bool</vt:lpstr>
      <vt:lpstr>Example: nat</vt:lpstr>
      <vt:lpstr>Properties</vt:lpstr>
      <vt:lpstr>Erasure, Typability, and Type reconstruction</vt:lpstr>
      <vt:lpstr>Erasure of Types</vt:lpstr>
      <vt:lpstr>Erasure of Type Applications</vt:lpstr>
      <vt:lpstr>Erasure and Evaluation Order</vt:lpstr>
      <vt:lpstr>Fragments of System F</vt:lpstr>
      <vt:lpstr>Impredicativity</vt:lpstr>
      <vt:lpstr>Predicative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3988</cp:revision>
  <cp:lastPrinted>1601-01-01T00:00:00Z</cp:lastPrinted>
  <dcterms:created xsi:type="dcterms:W3CDTF">1601-01-01T00:00:00Z</dcterms:created>
  <dcterms:modified xsi:type="dcterms:W3CDTF">2022-06-06T03:53:41Z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