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handoutMasterIdLst>
    <p:handoutMasterId r:id="rId30"/>
  </p:handoutMasterIdLst>
  <p:sldIdLst>
    <p:sldId id="256" r:id="rId2"/>
    <p:sldId id="458" r:id="rId3"/>
    <p:sldId id="367" r:id="rId4"/>
    <p:sldId id="473" r:id="rId5"/>
    <p:sldId id="459" r:id="rId6"/>
    <p:sldId id="474" r:id="rId7"/>
    <p:sldId id="460" r:id="rId8"/>
    <p:sldId id="475" r:id="rId9"/>
    <p:sldId id="461" r:id="rId10"/>
    <p:sldId id="476" r:id="rId11"/>
    <p:sldId id="477" r:id="rId12"/>
    <p:sldId id="448" r:id="rId13"/>
    <p:sldId id="478" r:id="rId14"/>
    <p:sldId id="479" r:id="rId15"/>
    <p:sldId id="480" r:id="rId16"/>
    <p:sldId id="481" r:id="rId17"/>
    <p:sldId id="482" r:id="rId18"/>
    <p:sldId id="483" r:id="rId19"/>
    <p:sldId id="484" r:id="rId20"/>
    <p:sldId id="485" r:id="rId21"/>
    <p:sldId id="486" r:id="rId22"/>
    <p:sldId id="487" r:id="rId23"/>
    <p:sldId id="488" r:id="rId24"/>
    <p:sldId id="490" r:id="rId25"/>
    <p:sldId id="491" r:id="rId26"/>
    <p:sldId id="492" r:id="rId27"/>
    <p:sldId id="493" r:id="rId28"/>
    <p:sldId id="425" r:id="rId29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>
      <p:cViewPr varScale="1">
        <p:scale>
          <a:sx n="102" d="100"/>
          <a:sy n="102" d="100"/>
        </p:scale>
        <p:origin x="7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53A3E3E-C903-2343-9461-D17B8D7A7E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A075025-0D63-E64A-9A81-C2C737BEB44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0B24856D-BF01-F645-A456-EFBA10AF0F2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65AEC21-B882-124D-A8BE-B355C508A89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0F68B817-E233-424D-BAD2-8A9E5BFA5B5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D7A70B5D-780A-3942-A354-14A0AA03280D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AE04AC0A-5074-D34B-ABEC-667006D794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21AC3179-26FF-B745-8D39-9AFD73AA5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58E99DBA-A43F-FF40-B0E3-28A727890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CCDE27EE-3393-8346-8BF4-74C4E08B73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741DB36D-ECCD-1D41-8A90-6CF2598AA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5061B37C-02D4-AF4C-A0CE-D405B44D1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1B3DFE3B-5D6D-A44A-B9E3-69259F59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9CA05350-0FF9-D747-BAAE-BB50FAA3D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B143F3D0-92FF-0043-AC05-9512E042F3F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5DDE1152-56F0-8F4C-A54D-AE9681C2CD3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077846F5-0355-604E-BF2D-53D9338AB5C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3D949DCF-BEB4-AA44-933E-4FB988602C1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148357A1-77F5-7845-8A16-F1F359F61F7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7FC1685A-667E-6349-8E15-B4AFF57A818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D05AF8F-CC8B-CE4D-8E4E-0946430EB7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2D8FD-2E35-8C45-8FAE-9D56B583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577BE3-983C-C14C-B5B5-D18FB718B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1B293-A32D-C642-B1AE-AA53A392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A65018-A984-E946-ADE8-67AFBC79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A81C39-165E-5348-8B50-00915A14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D7B04E-1747-6E4A-9BF6-94029E512E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191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92CDD7-CC2C-9744-A5EE-B3543CB52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FD4D69-F43C-A441-B3CE-BBF93A83F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E04BCC-6041-0141-9018-3057D8BE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AA3F46-7ADF-A445-97A0-EA3267C4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9626F4-A82C-4A47-BD26-13483CE1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AA6308-3F37-DE4F-ACEB-C2CFB64370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684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2B7C8-BBF8-F242-9071-54EFF1DA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226BC-4235-504C-B04E-EB632D9A2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B89B6-1309-DA45-A8B1-15977E30D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F0CB5B-ED1B-FF4A-9559-8E0BEFD7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B81DB-A4DC-974E-928F-14673796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8540E9-F464-B742-865C-DD7702B9F3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159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F8CC2-D402-1B45-A2AB-E88EEF11B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83A153-D86D-624E-B3AA-1E074BA0F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C5AD2-3D50-CB48-B76F-AE872390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21331C-BB0B-F946-9654-07363E80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5BEDF7-C82E-E346-9057-B4972ADA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EE9F18-42C2-EB42-B7EE-309F088CD3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057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0E62D-E804-AE45-B733-B7DBB3BD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7F36D-ED5D-2841-AE41-355861E52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23D1C8-D01D-1C42-8834-4D3407EE3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A35BE8-5D1C-4E45-AB28-761A39DB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EE7540-65E8-7F4C-8631-ABC6ED4B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607BFA-02B1-A54C-B28E-0082865A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B74E7-ACA5-654A-9ECF-C52E8998D7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253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1D599-1B8C-3F4F-98E5-681C1BC6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1A4448-905E-FE42-80F8-32F61296B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F1AE3F-7EF1-BB46-B31B-1EABA9AC5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BAA89E-E853-8E4E-A44E-A1C8BF3EA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1898FA-7F0A-854F-B853-23F6604BF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36E9D0-F9FF-AB4F-B14A-E6FE62948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429CEF-F84E-424C-80C2-DA56A6E3E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71C219-C091-DA44-9BF3-93603303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F84CD3-FD1F-084D-A180-5EC116F0F3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42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7E0EC-E941-F945-9593-967549D6F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7AAF1F-F224-BF46-9DEE-58E9218B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AACB6C-941A-2D40-B060-E69B2E5F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3843BE-6D5E-E647-8097-6652B7FB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7A1442-71AA-764F-B8C4-0319898C73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239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885FCA-B84B-0E46-A161-8D847820F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03D4AF-D447-6A4E-A281-A5B3B2D65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66B650-564B-4149-A48E-4D797D26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C2CF8-264E-C64D-85CB-0AAFA0C6A0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434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6F4AF-D209-2540-AD79-815CE6E58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116F02-B30C-7C42-B97C-FE62D8CEF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7D51D3-32A7-6249-8F5F-923FE6D9D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74FF6C-08F2-9342-906E-71B3AD86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1C97FC-4AF8-DA4C-88A6-204C70D3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652109-10B2-314F-A0A5-DCD1E352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43EC1-E0FF-124D-8FBE-BA113ADBFD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138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17619-1248-1241-813F-DF58E7661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66F2E0-A193-EE4E-B5B1-8E9D1B4F1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25CAE9-B1EB-AC4F-AA70-8117B244D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80E8E1-1380-E946-820D-CAA7AC72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6864C6-C42F-574D-B738-F4FE9B9F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230050-AB78-A446-825B-691D771D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B968C4-449C-B342-92B9-D6688E0FA9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32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3FE088A-9B35-E94E-9004-A497788DD9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19A9EF7-5D8E-1940-82E4-0AF32DF7176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265435FC-D425-924D-AAEC-0C59893CA93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E3ECA28D-21DA-4147-8CAD-2B99FA074A0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228BCA76-CBD4-5C4C-918B-E69732DE704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6896F0AD-C6B4-0C4B-B706-90448343D10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BFA94453-B156-C34A-A7D8-7A8FA96C4C4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1A890F74-5B87-D243-8A40-CFD0C683F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854E1838-A9C3-7E40-AC2B-35CA6013AD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C21097CC-0036-B042-A363-F39FB75C85F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8EB7EA01-3009-A048-AAFB-55FF753DDA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9C8B4E4F-22EC-854D-B584-5277BA0BBD4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3F8D3C3-71BC-3E40-8C75-F9FC782F4C8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509E4D0-42AE-E245-AFBB-4F660EE6EAE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Universal Types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BBEE831-F42A-B041-9434-84E906EAD7A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886200"/>
            <a:ext cx="7772400" cy="1752600"/>
          </a:xfrm>
        </p:spPr>
        <p:txBody>
          <a:bodyPr/>
          <a:lstStyle/>
          <a:p>
            <a:r>
              <a:rPr lang="en-US" altLang="zh-CN" sz="3600" dirty="0"/>
              <a:t>Principle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Programming</a:t>
            </a:r>
            <a:r>
              <a:rPr lang="zh-CN" altLang="en-US" sz="3600" dirty="0"/>
              <a:t> </a:t>
            </a:r>
            <a:r>
              <a:rPr lang="en-US" altLang="zh-CN" sz="3600" dirty="0"/>
              <a:t>Languages</a:t>
            </a:r>
          </a:p>
          <a:p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7AA853A-BFD8-1249-9D9A-9F480CDA29CE}"/>
              </a:ext>
            </a:extLst>
          </p:cNvPr>
          <p:cNvSpPr txBox="1"/>
          <p:nvPr/>
        </p:nvSpPr>
        <p:spPr>
          <a:xfrm>
            <a:off x="1150938" y="2209800"/>
            <a:ext cx="67738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omit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variables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program: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Symbol" pitchFamily="2" charset="2"/>
                <a:cs typeface="Courier New" panose="02070309020205020404" pitchFamily="49" charset="0"/>
              </a:rPr>
              <a:t>l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</a:t>
            </a:r>
            <a:r>
              <a:rPr kumimoji="1" lang="en-US" altLang="zh-CN" b="1" dirty="0" err="1">
                <a:solidFill>
                  <a:srgbClr val="0432FF"/>
                </a:solidFill>
                <a:latin typeface="Symbol" pitchFamily="2" charset="2"/>
                <a:cs typeface="Courier New" panose="02070309020205020404" pitchFamily="49" charset="0"/>
              </a:rPr>
              <a:t>l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a:X.a</a:t>
            </a:r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Symbol" pitchFamily="2" charset="2"/>
              <a:buChar char="l"/>
            </a:pPr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parsing,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compiler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variables: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Symbol" pitchFamily="2" charset="2"/>
                <a:cs typeface="Courier New" panose="02070309020205020404" pitchFamily="49" charset="0"/>
              </a:rPr>
              <a:t>(l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</a:t>
            </a:r>
            <a:r>
              <a:rPr kumimoji="1" lang="en-US" altLang="zh-CN" b="1" dirty="0" err="1">
                <a:solidFill>
                  <a:srgbClr val="0432FF"/>
                </a:solidFill>
                <a:latin typeface="Symbol" pitchFamily="2" charset="2"/>
                <a:cs typeface="Courier New" panose="02070309020205020404" pitchFamily="49" charset="0"/>
              </a:rPr>
              <a:t>l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a:X.a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[Nat]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Symbol" pitchFamily="2" charset="2"/>
                <a:cs typeface="Courier New" panose="02070309020205020404" pitchFamily="49" charset="0"/>
              </a:rPr>
              <a:t>l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a:Nat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generics:</a:t>
            </a:r>
          </a:p>
          <a:p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&lt;X&gt;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a){</a:t>
            </a:r>
          </a:p>
          <a:p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</a:p>
          <a:p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kumimoji="1" lang="en-US" altLang="zh-CN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f(33);</a:t>
            </a:r>
          </a:p>
          <a:p>
            <a:endParaRPr kumimoji="1" lang="zh-CN" altLang="en-US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040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Polymorphic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7AA853A-BFD8-1249-9D9A-9F480CDA29CE}"/>
                  </a:ext>
                </a:extLst>
              </p:cNvPr>
              <p:cNvSpPr txBox="1"/>
              <p:nvPr/>
            </p:nvSpPr>
            <p:spPr>
              <a:xfrm>
                <a:off x="1150938" y="2209800"/>
                <a:ext cx="677386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polymorphic</a:t>
                </a:r>
                <a:r>
                  <a:rPr kumimoji="1" lang="zh-CN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types:</a:t>
                </a:r>
                <a:r>
                  <a:rPr kumimoji="1" lang="zh-CN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types</a:t>
                </a:r>
                <a:r>
                  <a:rPr kumimoji="1" lang="zh-CN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are</a:t>
                </a:r>
                <a:r>
                  <a:rPr kumimoji="1" lang="zh-CN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quantified</a:t>
                </a:r>
                <a:r>
                  <a:rPr kumimoji="1" lang="zh-CN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by</a:t>
                </a:r>
              </a:p>
              <a:p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type</a:t>
                </a:r>
                <a:r>
                  <a:rPr kumimoji="1" lang="zh-CN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variables:</a:t>
                </a:r>
              </a:p>
              <a:p>
                <a:r>
                  <a:rPr kumimoji="1" lang="en-US" altLang="zh-CN" b="1" dirty="0">
                    <a:solidFill>
                      <a:srgbClr val="0432FF"/>
                    </a:solidFill>
                    <a:latin typeface="Symbol" pitchFamily="2" charset="2"/>
                    <a:cs typeface="Courier New" panose="02070309020205020404" pitchFamily="49" charset="0"/>
                  </a:rPr>
                  <a:t>l </a:t>
                </a:r>
                <a:r>
                  <a:rPr kumimoji="1" lang="en-US" altLang="zh-CN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X.</a:t>
                </a:r>
                <a:r>
                  <a:rPr kumimoji="1" lang="en-US" altLang="zh-CN" b="1" dirty="0" err="1">
                    <a:solidFill>
                      <a:srgbClr val="0432FF"/>
                    </a:solidFill>
                    <a:latin typeface="Symbol" pitchFamily="2" charset="2"/>
                    <a:cs typeface="Courier New" panose="02070309020205020404" pitchFamily="49" charset="0"/>
                  </a:rPr>
                  <a:t>l</a:t>
                </a:r>
                <a:r>
                  <a:rPr kumimoji="1" lang="zh-CN" altLang="en-US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a:X.a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  <a:r>
                  <a:rPr kumimoji="1" lang="zh-CN" altLang="en-US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∀</m:t>
                    </m:r>
                  </m:oMath>
                </a14:m>
                <a:r>
                  <a:rPr kumimoji="1"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X.X-&gt;X</a:t>
                </a:r>
              </a:p>
              <a:p>
                <a:pPr marL="285750" indent="-285750">
                  <a:buFont typeface="Symbol" pitchFamily="2" charset="2"/>
                  <a:buChar char="l"/>
                </a:pPr>
                <a:endParaRPr kumimoji="1" lang="en-US" altLang="zh-CN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type</a:t>
                </a:r>
                <a:r>
                  <a:rPr kumimoji="1" lang="zh-CN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applications:</a:t>
                </a:r>
              </a:p>
              <a:p>
                <a:r>
                  <a:rPr kumimoji="1" lang="en-US" altLang="zh-CN" b="1" dirty="0">
                    <a:solidFill>
                      <a:srgbClr val="0432FF"/>
                    </a:solidFill>
                    <a:latin typeface="Symbol" pitchFamily="2" charset="2"/>
                    <a:cs typeface="Courier New" panose="02070309020205020404" pitchFamily="49" charset="0"/>
                  </a:rPr>
                  <a:t>(l </a:t>
                </a:r>
                <a:r>
                  <a:rPr kumimoji="1" lang="en-US" altLang="zh-CN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X.</a:t>
                </a:r>
                <a:r>
                  <a:rPr kumimoji="1" lang="en-US" altLang="zh-CN" b="1" dirty="0" err="1">
                    <a:solidFill>
                      <a:srgbClr val="0432FF"/>
                    </a:solidFill>
                    <a:latin typeface="Symbol" pitchFamily="2" charset="2"/>
                    <a:cs typeface="Courier New" panose="02070309020205020404" pitchFamily="49" charset="0"/>
                  </a:rPr>
                  <a:t>l</a:t>
                </a:r>
                <a:r>
                  <a:rPr kumimoji="1" lang="zh-CN" altLang="en-US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a:X.a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kumimoji="1" lang="zh-CN" altLang="en-US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[Nat]:</a:t>
                </a:r>
                <a:r>
                  <a:rPr kumimoji="1" lang="zh-CN" altLang="en-US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kumimoji="1"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X-&gt;X)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[X|-&gt;Nat]</a:t>
                </a:r>
              </a:p>
              <a:p>
                <a:endParaRPr kumimoji="1" lang="en-US" altLang="zh-CN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kumimoji="1" lang="zh-CN" altLang="en-US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7AA853A-BFD8-1249-9D9A-9F480CDA2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938" y="2209800"/>
                <a:ext cx="6773862" cy="2308324"/>
              </a:xfrm>
              <a:prstGeom prst="rect">
                <a:avLst/>
              </a:prstGeom>
              <a:blipFill>
                <a:blip r:embed="rId2"/>
                <a:stretch>
                  <a:fillRect l="-749" t="-16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8A890DC8-5738-FC42-BFAD-D81D130ED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919" y="4191000"/>
            <a:ext cx="58039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744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System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42422F-917C-C443-8511-58D7790EC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700" y="393700"/>
            <a:ext cx="4864100" cy="60706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BD9D6C4-86CE-1742-8034-62E31E8AB434}"/>
              </a:ext>
            </a:extLst>
          </p:cNvPr>
          <p:cNvSpPr txBox="1"/>
          <p:nvPr/>
        </p:nvSpPr>
        <p:spPr>
          <a:xfrm>
            <a:off x="1381919" y="22860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abstraction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application: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336DDFCA-1246-5B45-BCD3-D46B7085220B}"/>
              </a:ext>
            </a:extLst>
          </p:cNvPr>
          <p:cNvCxnSpPr/>
          <p:nvPr/>
        </p:nvCxnSpPr>
        <p:spPr>
          <a:xfrm flipV="1">
            <a:off x="3733800" y="2133600"/>
            <a:ext cx="14478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50017D74-FC61-EA42-BCD6-1CE094B4F748}"/>
              </a:ext>
            </a:extLst>
          </p:cNvPr>
          <p:cNvSpPr txBox="1"/>
          <p:nvPr/>
        </p:nvSpPr>
        <p:spPr>
          <a:xfrm>
            <a:off x="1376906" y="4274403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Polymorphic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types: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D70EC887-94B9-5A42-A1E4-D56E55C79D67}"/>
              </a:ext>
            </a:extLst>
          </p:cNvPr>
          <p:cNvCxnSpPr>
            <a:cxnSpLocks/>
          </p:cNvCxnSpPr>
          <p:nvPr/>
        </p:nvCxnSpPr>
        <p:spPr>
          <a:xfrm>
            <a:off x="3581400" y="4459069"/>
            <a:ext cx="1628384" cy="341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A19EDCC-145D-DF40-BF2E-0036F707E76F}"/>
              </a:ext>
            </a:extLst>
          </p:cNvPr>
          <p:cNvSpPr txBox="1"/>
          <p:nvPr/>
        </p:nvSpPr>
        <p:spPr>
          <a:xfrm>
            <a:off x="1376906" y="5188803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Environment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contains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variables:</a:t>
            </a:r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E2BC1788-A571-E24B-8180-B1AB2085908B}"/>
              </a:ext>
            </a:extLst>
          </p:cNvPr>
          <p:cNvCxnSpPr>
            <a:cxnSpLocks/>
          </p:cNvCxnSpPr>
          <p:nvPr/>
        </p:nvCxnSpPr>
        <p:spPr>
          <a:xfrm>
            <a:off x="3657600" y="5530334"/>
            <a:ext cx="1552184" cy="640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470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System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E7D6AF4-88BF-4148-9D04-FCA4FDB5B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362200"/>
            <a:ext cx="4035075" cy="304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DB3DE11-0D3C-5949-9AD5-03EE46F04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610" y="2032000"/>
            <a:ext cx="4166365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134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 identity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9303B1-6CBF-7049-9893-2B72CB3B6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981200"/>
            <a:ext cx="2590800" cy="939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248EC98-F549-894B-B4B2-B44278E70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700" y="3441526"/>
            <a:ext cx="25273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17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 double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0687AF-EA77-1045-BD10-46007301A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05000"/>
            <a:ext cx="4533900" cy="965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2623EF3-0304-A742-B68D-50BA84F4E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953" y="3098800"/>
            <a:ext cx="5511800" cy="21336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A9120B1-99E9-9242-B62A-846C9D40A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5461000"/>
            <a:ext cx="49403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84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Example,</a:t>
            </a:r>
            <a:r>
              <a:rPr kumimoji="1" lang="zh-CN" altLang="en-US" dirty="0"/>
              <a:t> </a:t>
            </a:r>
            <a:r>
              <a:rPr kumimoji="1" lang="en-US" altLang="zh-CN" dirty="0"/>
              <a:t>untyped term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B81DEC-8695-8446-B1BF-AC89FF0EE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2978150"/>
            <a:ext cx="4673600" cy="9017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C9CAFC7-5174-1F41-B732-147CE7F24A03}"/>
              </a:ext>
            </a:extLst>
          </p:cNvPr>
          <p:cNvSpPr txBox="1"/>
          <p:nvPr/>
        </p:nvSpPr>
        <p:spPr>
          <a:xfrm>
            <a:off x="2057400" y="20574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+mn-lt"/>
              </a:rPr>
              <a:t>How</a:t>
            </a:r>
            <a:r>
              <a:rPr kumimoji="1" lang="zh-CN" altLang="en-US" dirty="0">
                <a:latin typeface="+mn-lt"/>
              </a:rPr>
              <a:t> </a:t>
            </a:r>
            <a:r>
              <a:rPr kumimoji="1" lang="en-US" altLang="zh-CN" dirty="0">
                <a:latin typeface="+mn-lt"/>
              </a:rPr>
              <a:t>to</a:t>
            </a:r>
            <a:r>
              <a:rPr kumimoji="1" lang="zh-CN" altLang="en-US" dirty="0">
                <a:latin typeface="+mn-lt"/>
              </a:rPr>
              <a:t> </a:t>
            </a:r>
            <a:r>
              <a:rPr kumimoji="1" lang="en-US" altLang="zh-CN" dirty="0">
                <a:latin typeface="+mn-lt"/>
              </a:rPr>
              <a:t>type</a:t>
            </a:r>
            <a:r>
              <a:rPr kumimoji="1" lang="zh-CN" altLang="en-US" dirty="0">
                <a:latin typeface="+mn-lt"/>
              </a:rPr>
              <a:t> </a:t>
            </a:r>
            <a:r>
              <a:rPr kumimoji="1" lang="en-US" altLang="zh-CN" dirty="0">
                <a:latin typeface="+mn-lt"/>
              </a:rPr>
              <a:t>this</a:t>
            </a:r>
            <a:r>
              <a:rPr kumimoji="1" lang="zh-CN" altLang="en-US" dirty="0">
                <a:latin typeface="+mn-lt"/>
              </a:rPr>
              <a:t> </a:t>
            </a:r>
            <a:r>
              <a:rPr kumimoji="1" lang="en-US" altLang="zh-CN" dirty="0">
                <a:latin typeface="+mn-lt"/>
              </a:rPr>
              <a:t>term?</a:t>
            </a:r>
          </a:p>
          <a:p>
            <a:r>
              <a:rPr kumimoji="1" lang="en-US" altLang="zh-CN" dirty="0">
                <a:latin typeface="Symbol" pitchFamily="2" charset="2"/>
              </a:rPr>
              <a:t>l</a:t>
            </a:r>
            <a:r>
              <a:rPr kumimoji="1" lang="en-US" altLang="zh-CN" dirty="0"/>
              <a:t>x.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9191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 list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42769F-F155-A547-96AF-67267C90A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828800"/>
            <a:ext cx="4140200" cy="1422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E5588B8-6E21-A842-80A8-4B781CC22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266" y="3637072"/>
            <a:ext cx="64897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13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 bool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0A3BE5-66A5-9144-BD57-46D8A5A3C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905000"/>
            <a:ext cx="2209800" cy="660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63EECCF-AF3D-7948-B44C-91EDB1AEF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364" y="2666651"/>
            <a:ext cx="2501900" cy="4318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D2C9552-5BBE-E04D-87C9-D47BE0840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857" y="3199703"/>
            <a:ext cx="3416300" cy="17399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FA2FC05-08E4-964E-8DB3-FD4DC989AD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6814" y="5142106"/>
            <a:ext cx="51689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642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 </a:t>
            </a:r>
            <a:r>
              <a:rPr kumimoji="1" lang="en-US" altLang="zh-CN" dirty="0" err="1"/>
              <a:t>nat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92165E-5B1A-BD41-8C2F-A1E803CBF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649111"/>
            <a:ext cx="4495800" cy="2692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C63AD44-5CD0-D741-9407-38BE5F000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250" y="3184604"/>
            <a:ext cx="3378200" cy="457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B2867CE-2DE0-A04F-99EF-0D0FFA16A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5250" y="1828800"/>
            <a:ext cx="30353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240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986E3A7-0BC1-0649-B8D4-9DF8A8F9F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Abstraction principle: each functionality should be implemented just once.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A2409C-E21E-8140-ACDC-4264F0D39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676" y="3733800"/>
            <a:ext cx="6705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00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Properties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250B05-E961-014A-A871-242DA92AB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254250"/>
            <a:ext cx="7848600" cy="2349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B2ECE66-0C04-5341-A325-5B11077F0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5029200"/>
            <a:ext cx="77978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42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2514600"/>
            <a:ext cx="6934200" cy="1462087"/>
          </a:xfrm>
        </p:spPr>
        <p:txBody>
          <a:bodyPr/>
          <a:lstStyle/>
          <a:p>
            <a:r>
              <a:rPr lang="en-US" altLang="zh-CN" dirty="0"/>
              <a:t>Erasure,</a:t>
            </a:r>
            <a:r>
              <a:rPr lang="zh-CN" altLang="en-US" dirty="0"/>
              <a:t> </a:t>
            </a:r>
            <a:r>
              <a:rPr lang="en-US" altLang="zh-CN" dirty="0" err="1"/>
              <a:t>Typability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br>
              <a:rPr lang="en-US" altLang="zh-CN" dirty="0"/>
            </a:b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reconstruction</a:t>
            </a:r>
          </a:p>
        </p:txBody>
      </p:sp>
    </p:spTree>
    <p:extLst>
      <p:ext uri="{BB962C8B-B14F-4D97-AF65-F5344CB8AC3E}">
        <p14:creationId xmlns:p14="http://schemas.microsoft.com/office/powerpoint/2010/main" val="2607454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Erasure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779CB2-B58A-2544-A876-2A129E4A1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879600"/>
            <a:ext cx="4648200" cy="1549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108F586-2375-804F-B6F0-E7EAEDE99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810000"/>
            <a:ext cx="7848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18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Erasure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B0390B-85D7-8644-A133-60644B6C5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974850"/>
            <a:ext cx="4889500" cy="1536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3A2FA54-07DB-D94B-8BE1-ABA9F2ED7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50" y="3886200"/>
            <a:ext cx="77597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21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Erasure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Evaluation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Order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6982A8-7637-0343-83A1-70A1ADD2E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037045"/>
            <a:ext cx="5092700" cy="1524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730F2F4-28B0-EB4E-AACB-1BA43681F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14800"/>
            <a:ext cx="78232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68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Fragments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F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AEF6D69F-3127-844A-8D68-DB6DD16F61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3"/>
                <a:ext cx="7772400" cy="4114800"/>
              </a:xfrm>
            </p:spPr>
            <p:txBody>
              <a:bodyPr/>
              <a:lstStyle/>
              <a:p>
                <a:r>
                  <a:rPr kumimoji="1" lang="en-US" altLang="zh-CN" dirty="0"/>
                  <a:t>Let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polymorphism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only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appears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head</a:t>
                </a:r>
              </a:p>
              <a:p>
                <a:r>
                  <a:rPr kumimoji="1" lang="en-US" altLang="zh-CN" dirty="0"/>
                  <a:t>Rank-2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polymorphism</a:t>
                </a:r>
              </a:p>
              <a:p>
                <a:pPr lvl="1"/>
                <a:r>
                  <a:rPr lang="en-US" altLang="zh-CN" dirty="0"/>
                  <a:t>no path from its root to a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dirty="0"/>
                  <a:t> passes to the left of 2 or more arrows</a:t>
                </a:r>
              </a:p>
              <a:p>
                <a:pPr lvl="1"/>
                <a:r>
                  <a:rPr kumimoji="1" lang="en-US" altLang="zh-CN" dirty="0"/>
                  <a:t>e.g.:</a:t>
                </a:r>
              </a:p>
              <a:p>
                <a:pPr lvl="1"/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Type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reconstruction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decidable</a:t>
                </a:r>
              </a:p>
            </p:txBody>
          </p:sp>
        </mc:Choice>
        <mc:Fallback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AEF6D69F-3127-844A-8D68-DB6DD16F61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3"/>
                <a:ext cx="7772400" cy="4114800"/>
              </a:xfrm>
              <a:blipFill>
                <a:blip r:embed="rId2"/>
                <a:stretch>
                  <a:fillRect l="-653" t="-1846" b="-5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2AAA3C3C-AECE-244C-9D89-09025AF36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800" y="5306809"/>
            <a:ext cx="2527300" cy="3048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393C2C3-DC49-944D-BABF-0FF7FD6AF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7456" y="4760506"/>
            <a:ext cx="2844800" cy="330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272D056-058B-2542-ACD9-CD7D1863E3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4800" y="4785906"/>
            <a:ext cx="17272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483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Impredicativity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AEF6D69F-3127-844A-8D68-DB6DD16F61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3"/>
                <a:ext cx="7772400" cy="4114800"/>
              </a:xfrm>
            </p:spPr>
            <p:txBody>
              <a:bodyPr/>
              <a:lstStyle/>
              <a:p>
                <a:r>
                  <a:rPr kumimoji="1" lang="en-US" altLang="zh-CN" dirty="0"/>
                  <a:t>Does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quantification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accept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itself?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kumimoji="1" lang="en-US" altLang="zh-CN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kumimoji="1" lang="en-US" altLang="zh-CN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endParaRPr kumimoji="1" lang="en-US" altLang="zh-CN" b="0" dirty="0">
                  <a:solidFill>
                    <a:srgbClr val="0432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zh-CN" i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kumimoji="1" lang="en-US" altLang="zh-CN" i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kumimoji="1" lang="en-US" altLang="zh-CN" i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kumimoji="1" lang="en-US" altLang="zh-CN" i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kumimoji="1" lang="en-US" altLang="zh-CN" i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kumimoji="1" lang="en-US" altLang="zh-CN" i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zh-CN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kumimoji="1" lang="en-US" altLang="zh-CN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kumimoji="1" lang="en-US" altLang="zh-CN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kumimoji="1" lang="en-US" altLang="zh-CN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kumimoji="1" lang="en-US" altLang="zh-CN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kumimoji="1" lang="en-US" altLang="zh-CN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457200" lvl="1" indent="0">
                  <a:buNone/>
                </a:pPr>
                <a:r>
                  <a:rPr kumimoji="1" lang="en-US" altLang="zh-CN" dirty="0"/>
                  <a:t>	=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zh-CN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kumimoji="1" lang="en-US" altLang="zh-CN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kumimoji="1" lang="en-US" altLang="zh-CN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kumimoji="1" lang="en-US" altLang="zh-CN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kumimoji="1" lang="en-US" altLang="zh-CN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kumimoji="1" lang="en-US" altLang="zh-CN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(∀</m:t>
                    </m:r>
                    <m:r>
                      <m:rPr>
                        <m:sty m:val="p"/>
                      </m:rPr>
                      <a:rPr kumimoji="1" lang="en-US" altLang="zh-CN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kumimoji="1" lang="en-US" altLang="zh-CN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kumimoji="1" lang="en-US" altLang="zh-CN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kumimoji="1" lang="en-US" altLang="zh-CN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kumimoji="1" lang="en-US" altLang="zh-CN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kumimoji="1" lang="en-US" altLang="zh-CN" dirty="0"/>
              </a:p>
              <a:p>
                <a:r>
                  <a:rPr kumimoji="1" lang="en-US" altLang="zh-CN" dirty="0"/>
                  <a:t>Coined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studied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by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Poincaré</a:t>
                </a:r>
                <a:r>
                  <a:rPr lang="en-US" altLang="zh-CN" dirty="0"/>
                  <a:t> 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Russell</a:t>
                </a:r>
              </a:p>
              <a:p>
                <a:pPr lvl="1"/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get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rid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paradox</a:t>
                </a:r>
              </a:p>
            </p:txBody>
          </p:sp>
        </mc:Choice>
        <mc:Fallback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AEF6D69F-3127-844A-8D68-DB6DD16F61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3"/>
                <a:ext cx="7772400" cy="4114800"/>
              </a:xfrm>
              <a:blipFill>
                <a:blip r:embed="rId2"/>
                <a:stretch>
                  <a:fillRect l="-653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3413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Predicative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AEF6D69F-3127-844A-8D68-DB6DD16F61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3"/>
                <a:ext cx="7772400" cy="4114800"/>
              </a:xfrm>
            </p:spPr>
            <p:txBody>
              <a:bodyPr/>
              <a:lstStyle/>
              <a:p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quantification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does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accept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itself</a:t>
                </a:r>
              </a:p>
              <a:p>
                <a:pPr lvl="1"/>
                <a:r>
                  <a:rPr kumimoji="1" lang="en-US" altLang="zh-CN" dirty="0">
                    <a:ea typeface="Cambria Math" panose="02040503050406030204" pitchFamily="18" charset="0"/>
                  </a:rPr>
                  <a:t>e.g.,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Let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poly</a:t>
                </a:r>
              </a:p>
              <a:p>
                <a:pPr lvl="1"/>
                <a:r>
                  <a:rPr kumimoji="1" lang="en-US" altLang="zh-CN" dirty="0">
                    <a:ea typeface="Cambria Math" panose="02040503050406030204" pitchFamily="18" charset="0"/>
                  </a:rPr>
                  <a:t>X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ranges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over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monotypes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(no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AEF6D69F-3127-844A-8D68-DB6DD16F61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3"/>
                <a:ext cx="7772400" cy="4114800"/>
              </a:xfrm>
              <a:blipFill>
                <a:blip r:embed="rId2"/>
                <a:stretch>
                  <a:fillRect l="-653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5E0FD883-6C1C-4446-8229-A788CA5085D7}"/>
              </a:ext>
            </a:extLst>
          </p:cNvPr>
          <p:cNvSpPr/>
          <p:nvPr/>
        </p:nvSpPr>
        <p:spPr>
          <a:xfrm>
            <a:off x="2819400" y="5105400"/>
            <a:ext cx="41910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Bool,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Bool-&gt;Bool,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516F06C8-FCEE-414E-AADB-E50AEAD9AAB1}"/>
                  </a:ext>
                </a:extLst>
              </p:cNvPr>
              <p:cNvSpPr/>
              <p:nvPr/>
            </p:nvSpPr>
            <p:spPr>
              <a:xfrm>
                <a:off x="2792260" y="3733800"/>
                <a:ext cx="4191000" cy="1219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kumimoji="1" lang="en-US" altLang="zh-CN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kumimoji="1" lang="en-US" altLang="zh-CN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kumimoji="1" lang="en-US" altLang="zh-CN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kumimoji="1" lang="en-US" altLang="zh-CN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kumimoji="1" lang="en-US" altLang="zh-CN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kumimoji="1" lang="en-US" altLang="zh-CN" dirty="0">
                  <a:solidFill>
                    <a:srgbClr val="0432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516F06C8-FCEE-414E-AADB-E50AEAD9AA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260" y="3733800"/>
                <a:ext cx="4191000" cy="1219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1BBEF1B2-F29E-1945-96D9-02E1F333E7A8}"/>
              </a:ext>
            </a:extLst>
          </p:cNvPr>
          <p:cNvCxnSpPr/>
          <p:nvPr/>
        </p:nvCxnSpPr>
        <p:spPr>
          <a:xfrm>
            <a:off x="4419600" y="4495800"/>
            <a:ext cx="152400" cy="914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176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7BC32-210A-B647-A3FC-FBFCA80F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1BAFE-BD59-DA43-AA9F-E62E3841C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System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F</a:t>
            </a:r>
            <a:r>
              <a:rPr kumimoji="1" lang="zh-CN" altLang="en-US" dirty="0"/>
              <a:t> </a:t>
            </a:r>
            <a:r>
              <a:rPr kumimoji="1" lang="en-US" altLang="zh-CN" dirty="0"/>
              <a:t>includes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parametric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polymorphism</a:t>
            </a:r>
          </a:p>
          <a:p>
            <a:r>
              <a:rPr kumimoji="1" lang="en-US" altLang="zh-CN" dirty="0"/>
              <a:t>Very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powerful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invariants</a:t>
            </a:r>
          </a:p>
          <a:p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(sadly)</a:t>
            </a:r>
            <a:r>
              <a:rPr kumimoji="1" lang="zh-CN" altLang="en-US" dirty="0"/>
              <a:t> </a:t>
            </a:r>
            <a:r>
              <a:rPr kumimoji="1" lang="en-US" altLang="zh-CN" dirty="0"/>
              <a:t>undecidable</a:t>
            </a:r>
          </a:p>
          <a:p>
            <a:pPr lvl="1"/>
            <a:r>
              <a:rPr kumimoji="1" lang="en-US" altLang="zh-CN" dirty="0"/>
              <a:t>thus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heavy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/>
              <a:t>notations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258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Polymorphism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430582-3BAE-5047-80CD-27EF0AEB5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Parametric poly: </a:t>
            </a:r>
          </a:p>
          <a:p>
            <a:pPr lvl="1"/>
            <a:r>
              <a:rPr kumimoji="1" lang="en-US" altLang="zh-CN" dirty="0"/>
              <a:t>functions take type variables</a:t>
            </a:r>
          </a:p>
          <a:p>
            <a:pPr lvl="1"/>
            <a:r>
              <a:rPr kumimoji="1" lang="en-US" altLang="zh-CN" dirty="0"/>
              <a:t>a.k.a.: templates or generics</a:t>
            </a:r>
          </a:p>
          <a:p>
            <a:r>
              <a:rPr kumimoji="1" lang="en-US" altLang="zh-CN" dirty="0"/>
              <a:t>Ad-hoc poly:</a:t>
            </a:r>
          </a:p>
          <a:p>
            <a:pPr lvl="1"/>
            <a:r>
              <a:rPr kumimoji="1" lang="en-US" altLang="zh-CN" dirty="0"/>
              <a:t>values can be viewed as different types</a:t>
            </a:r>
          </a:p>
          <a:p>
            <a:pPr lvl="1"/>
            <a:r>
              <a:rPr kumimoji="1" lang="en-US" altLang="zh-CN" dirty="0"/>
              <a:t>e.g., method overloading</a:t>
            </a:r>
          </a:p>
          <a:p>
            <a:r>
              <a:rPr kumimoji="1" lang="en-US" altLang="zh-CN" dirty="0"/>
              <a:t>Subtyping poly:</a:t>
            </a:r>
          </a:p>
          <a:p>
            <a:pPr lvl="1"/>
            <a:r>
              <a:rPr kumimoji="1" lang="en-US" altLang="zh-CN" dirty="0"/>
              <a:t>as we’ve discussed</a:t>
            </a:r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0395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Let poly revisited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7AA853A-BFD8-1249-9D9A-9F480CDA29CE}"/>
                  </a:ext>
                </a:extLst>
              </p:cNvPr>
              <p:cNvSpPr txBox="1"/>
              <p:nvPr/>
            </p:nvSpPr>
            <p:spPr>
              <a:xfrm>
                <a:off x="152400" y="2057400"/>
                <a:ext cx="89154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a given “let”:</a:t>
                </a:r>
              </a:p>
              <a:p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let f (g, a) = g (a) in …</a:t>
                </a:r>
              </a:p>
              <a:p>
                <a:endParaRPr kumimoji="1" lang="en-US" altLang="zh-CN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let f (g: X, a: Y) = g (a) in …</a:t>
                </a:r>
              </a:p>
              <a:p>
                <a:endParaRPr kumimoji="1" lang="en-US" altLang="zh-CN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after type unification:</a:t>
                </a:r>
              </a:p>
              <a:p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let f (g: Y-&gt;Z, a: Y) = g (a) in …</a:t>
                </a:r>
              </a:p>
              <a:p>
                <a:endParaRPr kumimoji="1" lang="en-US" altLang="zh-CN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after generalization</a:t>
                </a:r>
                <a:r>
                  <a:rPr kumimoji="1" lang="zh-CN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(this</a:t>
                </a:r>
                <a:r>
                  <a:rPr kumimoji="1" lang="zh-CN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is</a:t>
                </a:r>
                <a:r>
                  <a:rPr kumimoji="1" lang="zh-CN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kumimoji="1" lang="zh-CN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prenex</a:t>
                </a:r>
                <a:r>
                  <a:rPr kumimoji="1" lang="zh-CN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normal</a:t>
                </a:r>
                <a:r>
                  <a:rPr kumimoji="1" lang="zh-CN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form):</a:t>
                </a:r>
              </a:p>
              <a:p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f: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∀</m:t>
                    </m:r>
                  </m:oMath>
                </a14:m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Y.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∀ </m:t>
                    </m:r>
                  </m:oMath>
                </a14:m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Z.((Y-&gt;Z)-&gt;Y-&gt;Z)</a:t>
                </a: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7AA853A-BFD8-1249-9D9A-9F480CDA2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057400"/>
                <a:ext cx="8915400" cy="2862322"/>
              </a:xfrm>
              <a:prstGeom prst="rect">
                <a:avLst/>
              </a:prstGeom>
              <a:blipFill>
                <a:blip r:embed="rId2"/>
                <a:stretch>
                  <a:fillRect l="-569" t="-1327" b="-2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707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Let poly revisited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7AA853A-BFD8-1249-9D9A-9F480CDA29CE}"/>
                  </a:ext>
                </a:extLst>
              </p:cNvPr>
              <p:cNvSpPr txBox="1"/>
              <p:nvPr/>
            </p:nvSpPr>
            <p:spPr>
              <a:xfrm>
                <a:off x="152400" y="2057400"/>
                <a:ext cx="89154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if</a:t>
                </a:r>
                <a:r>
                  <a:rPr kumimoji="1" lang="zh-CN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we</a:t>
                </a:r>
                <a:r>
                  <a:rPr kumimoji="1" lang="zh-CN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allow</a:t>
                </a:r>
                <a:r>
                  <a:rPr kumimoji="1" lang="zh-CN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poly</a:t>
                </a:r>
                <a:r>
                  <a:rPr kumimoji="1" lang="zh-CN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at</a:t>
                </a:r>
                <a:r>
                  <a:rPr kumimoji="1" lang="zh-CN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parameter</a:t>
                </a:r>
                <a:r>
                  <a:rPr kumimoji="1" lang="zh-CN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or</a:t>
                </a:r>
                <a:r>
                  <a:rPr kumimoji="1" lang="zh-CN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kumimoji="1" lang="zh-CN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points:</a:t>
                </a:r>
              </a:p>
              <a:p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let f (g: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∀</m:t>
                    </m:r>
                  </m:oMath>
                </a14:m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Y.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Y-&gt;Z, a: Y) = g (a) in …</a:t>
                </a:r>
              </a:p>
              <a:p>
                <a:endParaRPr kumimoji="1" lang="en-US" altLang="zh-CN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this</a:t>
                </a:r>
                <a:r>
                  <a:rPr kumimoji="1" lang="zh-CN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is</a:t>
                </a:r>
                <a:r>
                  <a:rPr kumimoji="1" lang="zh-CN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not</a:t>
                </a:r>
                <a:r>
                  <a:rPr kumimoji="1" lang="zh-CN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prenex</a:t>
                </a:r>
                <a:r>
                  <a:rPr kumimoji="1" lang="zh-CN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normal</a:t>
                </a:r>
                <a:r>
                  <a:rPr kumimoji="1" lang="zh-CN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form</a:t>
                </a:r>
                <a:r>
                  <a:rPr kumimoji="1" lang="zh-CN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…</a:t>
                </a:r>
              </a:p>
              <a:p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f: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∀ </m:t>
                    </m:r>
                  </m:oMath>
                </a14:m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Z.(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∀</m:t>
                    </m:r>
                  </m:oMath>
                </a14:m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Y.(Y-&gt;Z)-&gt;Y-&gt;Z)</a:t>
                </a: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7AA853A-BFD8-1249-9D9A-9F480CDA2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057400"/>
                <a:ext cx="8915400" cy="1477328"/>
              </a:xfrm>
              <a:prstGeom prst="rect">
                <a:avLst/>
              </a:prstGeom>
              <a:blipFill>
                <a:blip r:embed="rId2"/>
                <a:stretch>
                  <a:fillRect l="-569" t="-2564" b="-59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8616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2514600"/>
            <a:ext cx="6934200" cy="1462087"/>
          </a:xfrm>
        </p:spPr>
        <p:txBody>
          <a:bodyPr/>
          <a:lstStyle/>
          <a:p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918511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System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986E3A7-0BC1-0649-B8D4-9DF8A8F9F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First discovered by Jean-Yves Girard (1972)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logic</a:t>
            </a:r>
          </a:p>
          <a:p>
            <a:r>
              <a:rPr lang="en-US" altLang="zh-CN" dirty="0"/>
              <a:t>Independently, by a computer scientist, John Reynolds (1974)</a:t>
            </a:r>
          </a:p>
          <a:p>
            <a:pPr lvl="1"/>
            <a:r>
              <a:rPr lang="en-US" altLang="zh-CN" dirty="0"/>
              <a:t>polymorphic lambda-calculus</a:t>
            </a:r>
          </a:p>
          <a:p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F</a:t>
            </a:r>
            <a:r>
              <a:rPr lang="zh-CN" altLang="en-US" dirty="0"/>
              <a:t> </a:t>
            </a:r>
            <a:r>
              <a:rPr lang="en-US" altLang="zh-CN" dirty="0"/>
              <a:t>==</a:t>
            </a:r>
            <a:r>
              <a:rPr lang="zh-CN" altLang="en-US" dirty="0"/>
              <a:t> </a:t>
            </a:r>
            <a:r>
              <a:rPr lang="en-US" altLang="zh-CN" dirty="0"/>
              <a:t>Second-order</a:t>
            </a:r>
            <a:r>
              <a:rPr lang="zh-CN" altLang="en-US" dirty="0"/>
              <a:t> </a:t>
            </a:r>
            <a:r>
              <a:rPr lang="en-US" altLang="zh-CN" dirty="0"/>
              <a:t>logic</a:t>
            </a:r>
          </a:p>
        </p:txBody>
      </p:sp>
    </p:spTree>
    <p:extLst>
      <p:ext uri="{BB962C8B-B14F-4D97-AF65-F5344CB8AC3E}">
        <p14:creationId xmlns:p14="http://schemas.microsoft.com/office/powerpoint/2010/main" val="431161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System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986E3A7-0BC1-0649-B8D4-9DF8A8F9F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abstraction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application:</a:t>
            </a:r>
            <a:endParaRPr kumimoji="1" lang="en-US" altLang="zh-CN" dirty="0"/>
          </a:p>
          <a:p>
            <a:pPr lvl="1"/>
            <a:r>
              <a:rPr kumimoji="1" lang="en-US" altLang="zh-CN" dirty="0" err="1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 err="1">
                <a:solidFill>
                  <a:srgbClr val="0432FF"/>
                </a:solidFill>
              </a:rPr>
              <a:t>X.t</a:t>
            </a:r>
            <a:endParaRPr kumimoji="1" lang="en-US" altLang="zh-CN" dirty="0">
              <a:solidFill>
                <a:srgbClr val="0432FF"/>
              </a:solidFill>
            </a:endParaRPr>
          </a:p>
          <a:p>
            <a:pPr lvl="1"/>
            <a:r>
              <a:rPr kumimoji="1" lang="en-US" altLang="zh-CN" dirty="0">
                <a:solidFill>
                  <a:srgbClr val="0432FF"/>
                </a:solidFill>
              </a:rPr>
              <a:t>t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[T]</a:t>
            </a:r>
          </a:p>
          <a:p>
            <a:r>
              <a:rPr kumimoji="1" lang="en-US" altLang="zh-CN" dirty="0"/>
              <a:t>Evaluations: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22F3FEE-FC7F-1D4F-809C-F408107F2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419600"/>
            <a:ext cx="6872748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032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7AA853A-BFD8-1249-9D9A-9F480CDA29CE}"/>
              </a:ext>
            </a:extLst>
          </p:cNvPr>
          <p:cNvSpPr txBox="1"/>
          <p:nvPr/>
        </p:nvSpPr>
        <p:spPr>
          <a:xfrm>
            <a:off x="1150938" y="2209800"/>
            <a:ext cx="67738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omit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variables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program: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Symbol" pitchFamily="2" charset="2"/>
                <a:cs typeface="Courier New" panose="02070309020205020404" pitchFamily="49" charset="0"/>
              </a:rPr>
              <a:t>l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</a:t>
            </a:r>
            <a:r>
              <a:rPr kumimoji="1" lang="en-US" altLang="zh-CN" b="1" dirty="0" err="1">
                <a:solidFill>
                  <a:srgbClr val="0432FF"/>
                </a:solidFill>
                <a:latin typeface="Symbol" pitchFamily="2" charset="2"/>
                <a:cs typeface="Courier New" panose="02070309020205020404" pitchFamily="49" charset="0"/>
              </a:rPr>
              <a:t>l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a:X.a</a:t>
            </a:r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Symbol" pitchFamily="2" charset="2"/>
              <a:buChar char="l"/>
            </a:pPr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parsing,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compiler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variables: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Symbol" pitchFamily="2" charset="2"/>
                <a:cs typeface="Courier New" panose="02070309020205020404" pitchFamily="49" charset="0"/>
              </a:rPr>
              <a:t>(l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</a:t>
            </a:r>
            <a:r>
              <a:rPr kumimoji="1" lang="en-US" altLang="zh-CN" b="1" dirty="0" err="1">
                <a:solidFill>
                  <a:srgbClr val="0432FF"/>
                </a:solidFill>
                <a:latin typeface="Symbol" pitchFamily="2" charset="2"/>
                <a:cs typeface="Courier New" panose="02070309020205020404" pitchFamily="49" charset="0"/>
              </a:rPr>
              <a:t>l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a:X.a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[Nat]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Symbol" pitchFamily="2" charset="2"/>
                <a:cs typeface="Courier New" panose="02070309020205020404" pitchFamily="49" charset="0"/>
              </a:rPr>
              <a:t>l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a:Nat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</a:p>
          <a:p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1"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X&gt;</a:t>
            </a:r>
          </a:p>
          <a:p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a){</a:t>
            </a:r>
          </a:p>
          <a:p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</a:p>
          <a:p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kumimoji="1" lang="en-US" altLang="zh-CN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f&lt;int&gt;(33);</a:t>
            </a:r>
          </a:p>
          <a:p>
            <a:endParaRPr kumimoji="1" lang="zh-CN" altLang="en-US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928225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5452</TotalTime>
  <Words>696</Words>
  <Application>Microsoft Macintosh PowerPoint</Application>
  <PresentationFormat>全屏显示(4:3)</PresentationFormat>
  <Paragraphs>122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Arial</vt:lpstr>
      <vt:lpstr>Cambria Math</vt:lpstr>
      <vt:lpstr>Courier New</vt:lpstr>
      <vt:lpstr>Symbol</vt:lpstr>
      <vt:lpstr>Tahoma</vt:lpstr>
      <vt:lpstr>Wingdings</vt:lpstr>
      <vt:lpstr>Blends</vt:lpstr>
      <vt:lpstr>Universal Types</vt:lpstr>
      <vt:lpstr>Motivation</vt:lpstr>
      <vt:lpstr>Polymorphism</vt:lpstr>
      <vt:lpstr>Let poly revisited</vt:lpstr>
      <vt:lpstr>Let poly revisited</vt:lpstr>
      <vt:lpstr>System F</vt:lpstr>
      <vt:lpstr>System F</vt:lpstr>
      <vt:lpstr>System F</vt:lpstr>
      <vt:lpstr>Example</vt:lpstr>
      <vt:lpstr>Example</vt:lpstr>
      <vt:lpstr>Polymorphic types</vt:lpstr>
      <vt:lpstr>System F</vt:lpstr>
      <vt:lpstr>System F</vt:lpstr>
      <vt:lpstr>Example: identity</vt:lpstr>
      <vt:lpstr>Example: double</vt:lpstr>
      <vt:lpstr>Example, untyped term</vt:lpstr>
      <vt:lpstr>Example: list</vt:lpstr>
      <vt:lpstr>Example: bool</vt:lpstr>
      <vt:lpstr>Example: nat</vt:lpstr>
      <vt:lpstr>Properties</vt:lpstr>
      <vt:lpstr>Erasure, Typability, and Type reconstruction</vt:lpstr>
      <vt:lpstr>Erasure of Types</vt:lpstr>
      <vt:lpstr>Erasure of Type Applications</vt:lpstr>
      <vt:lpstr>Erasure and Evaluation Order</vt:lpstr>
      <vt:lpstr>Fragments of System F</vt:lpstr>
      <vt:lpstr>Impredicativity</vt:lpstr>
      <vt:lpstr>Predicative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Microsoft Office 用户</cp:lastModifiedBy>
  <cp:revision>3975</cp:revision>
  <cp:lastPrinted>1601-01-01T00:00:00Z</cp:lastPrinted>
  <dcterms:created xsi:type="dcterms:W3CDTF">1601-01-01T00:00:00Z</dcterms:created>
  <dcterms:modified xsi:type="dcterms:W3CDTF">2022-06-05T13:58:46Z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