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0"/>
  </p:handoutMasterIdLst>
  <p:sldIdLst>
    <p:sldId id="256" r:id="rId2"/>
    <p:sldId id="280" r:id="rId3"/>
    <p:sldId id="273" r:id="rId4"/>
    <p:sldId id="274" r:id="rId5"/>
    <p:sldId id="281" r:id="rId6"/>
    <p:sldId id="282" r:id="rId7"/>
    <p:sldId id="283" r:id="rId8"/>
    <p:sldId id="284" r:id="rId9"/>
    <p:sldId id="275" r:id="rId10"/>
    <p:sldId id="285" r:id="rId11"/>
    <p:sldId id="276" r:id="rId12"/>
    <p:sldId id="289" r:id="rId13"/>
    <p:sldId id="277" r:id="rId14"/>
    <p:sldId id="278" r:id="rId15"/>
    <p:sldId id="286" r:id="rId16"/>
    <p:sldId id="287" r:id="rId17"/>
    <p:sldId id="291" r:id="rId18"/>
    <p:sldId id="292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D62EBA2-2460-4374-8BAF-CB96F41D7C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B1924A8-9FAE-4E4E-9BF6-81ED8CF82B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FA39-0B44-4BF1-8D7A-2F08B920D5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4E223-7E28-4516-AD02-75CF64F601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6063D-2554-4F95-9BE7-91503DC057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E6F50-9DE3-4D88-B67A-2FB4B5006B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1302D-E32F-459B-94D7-F99BC6B441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A4827-335F-4982-8D9A-BC092F57F0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993CA-7E48-4BA4-B87F-57AFF648B01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5348B-CF2F-479D-91B1-8E7D51AA3D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A1E53-6EEE-43FA-8835-EF4EBA64E1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5EC22-50C3-47D9-BBF1-7561B568B1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1E9841BF-AFE3-4768-BA4C-9C7CD92B477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Control Flow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Else-If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 given score, return level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calculateLevel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score){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if(score == 100)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‘A’;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else if(score == 90)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‘B’;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else if(c == 80)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‘C’;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else if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switch behaves very much like the else-if: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switch(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const-expr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const-expr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default: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1. compute the value v of expression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2. jump to the appropriate branch according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to v;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3. jump to the default branch if none is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matched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 Example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calculateLevel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score){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switch(score){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100: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‘A’;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90: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level = ‘B’;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expr3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statement is equivalent to: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  expr3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 and Continue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It is sometimes convenient to be able to exit from a loop directly, other than by testing at the top or bottom.</a:t>
            </a:r>
          </a:p>
          <a:p>
            <a:pPr>
              <a:lnSpc>
                <a:spcPct val="90000"/>
              </a:lnSpc>
            </a:pPr>
            <a:r>
              <a:rPr lang="en-US" altLang="zh-CN"/>
              <a:t>break statement provides an early exit from for, while, or do</a:t>
            </a:r>
          </a:p>
          <a:p>
            <a:pPr>
              <a:lnSpc>
                <a:spcPct val="90000"/>
              </a:lnSpc>
            </a:pPr>
            <a:r>
              <a:rPr lang="en-US" altLang="zh-CN"/>
              <a:t>continue causes the next iteration of the enclosing for, while, or do loop to start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 (!a[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  <p:sp>
        <p:nvSpPr>
          <p:cNvPr id="100359" name="Freeform 7"/>
          <p:cNvSpPr/>
          <p:nvPr/>
        </p:nvSpPr>
        <p:spPr bwMode="auto">
          <a:xfrm>
            <a:off x="1676400" y="3352800"/>
            <a:ext cx="1562100" cy="1066800"/>
          </a:xfrm>
          <a:custGeom>
            <a:avLst/>
            <a:gdLst>
              <a:gd name="T0" fmla="*/ 720 w 984"/>
              <a:gd name="T1" fmla="*/ 0 h 672"/>
              <a:gd name="T2" fmla="*/ 864 w 984"/>
              <a:gd name="T3" fmla="*/ 288 h 672"/>
              <a:gd name="T4" fmla="*/ 0 w 984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4" h="672">
                <a:moveTo>
                  <a:pt x="720" y="0"/>
                </a:moveTo>
                <a:cubicBezTo>
                  <a:pt x="852" y="88"/>
                  <a:pt x="984" y="176"/>
                  <a:pt x="864" y="288"/>
                </a:cubicBezTo>
                <a:cubicBezTo>
                  <a:pt x="744" y="400"/>
                  <a:pt x="144" y="608"/>
                  <a:pt x="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&lt; 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 (a[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 &lt;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continue;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(“%d”, 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1385" name="Freeform 9"/>
          <p:cNvSpPr/>
          <p:nvPr/>
        </p:nvSpPr>
        <p:spPr bwMode="auto">
          <a:xfrm>
            <a:off x="3276600" y="2743200"/>
            <a:ext cx="1828800" cy="635000"/>
          </a:xfrm>
          <a:custGeom>
            <a:avLst/>
            <a:gdLst>
              <a:gd name="T0" fmla="*/ 0 w 1152"/>
              <a:gd name="T1" fmla="*/ 384 h 400"/>
              <a:gd name="T2" fmla="*/ 720 w 1152"/>
              <a:gd name="T3" fmla="*/ 336 h 400"/>
              <a:gd name="T4" fmla="*/ 1152 w 1152"/>
              <a:gd name="T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400">
                <a:moveTo>
                  <a:pt x="0" y="384"/>
                </a:moveTo>
                <a:cubicBezTo>
                  <a:pt x="264" y="392"/>
                  <a:pt x="528" y="400"/>
                  <a:pt x="720" y="336"/>
                </a:cubicBezTo>
                <a:cubicBezTo>
                  <a:pt x="912" y="272"/>
                  <a:pt x="1080" y="56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Goto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for(…){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for(…){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if(error)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goto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handler;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handler: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error handling code;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Goto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rather weak form of exceptions</a:t>
            </a:r>
          </a:p>
          <a:p>
            <a:pPr lvl="1"/>
            <a:r>
              <a:rPr lang="en-US" altLang="zh-CN" dirty="0" err="1"/>
              <a:t>goto</a:t>
            </a:r>
            <a:r>
              <a:rPr lang="en-US" altLang="zh-CN" dirty="0"/>
              <a:t> is local (function scope)</a:t>
            </a:r>
          </a:p>
          <a:p>
            <a:pPr lvl="1"/>
            <a:r>
              <a:rPr lang="en-US" altLang="zh-CN" dirty="0"/>
              <a:t>Unsafe in general</a:t>
            </a:r>
          </a:p>
          <a:p>
            <a:r>
              <a:rPr lang="en-US" altLang="zh-CN" dirty="0"/>
              <a:t>Always possible to write code without it</a:t>
            </a:r>
          </a:p>
          <a:p>
            <a:pPr lvl="1"/>
            <a:r>
              <a:rPr lang="en-US" altLang="zh-CN"/>
              <a:t>So should use </a:t>
            </a:r>
            <a:r>
              <a:rPr lang="en-US" altLang="zh-CN" dirty="0"/>
              <a:t>it rarely, but this is C…</a:t>
            </a:r>
          </a:p>
          <a:p>
            <a:r>
              <a:rPr lang="en-US" altLang="zh-CN" dirty="0"/>
              <a:t>We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d discuss another (and yet more powerful) form of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goto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later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Control-flow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Control-flow:</a:t>
            </a:r>
          </a:p>
          <a:p>
            <a:pPr lvl="1"/>
            <a:r>
              <a:rPr lang="en-US" altLang="zh-CN" sz="2400"/>
              <a:t>specifies the order in which the computations are performed</a:t>
            </a:r>
          </a:p>
          <a:p>
            <a:r>
              <a:rPr lang="en-US" altLang="zh-CN" sz="2800"/>
              <a:t>C has only primitive forms:</a:t>
            </a:r>
          </a:p>
          <a:p>
            <a:pPr lvl="1"/>
            <a:r>
              <a:rPr lang="en-US" altLang="zh-CN" sz="2400"/>
              <a:t>branch:</a:t>
            </a:r>
          </a:p>
          <a:p>
            <a:pPr lvl="2"/>
            <a:r>
              <a:rPr lang="en-US" altLang="zh-CN" sz="2000"/>
              <a:t>to make a choice</a:t>
            </a:r>
          </a:p>
          <a:p>
            <a:pPr lvl="1"/>
            <a:r>
              <a:rPr lang="en-US" altLang="zh-CN" sz="2400"/>
              <a:t>loops:</a:t>
            </a:r>
          </a:p>
          <a:p>
            <a:pPr lvl="2"/>
            <a:r>
              <a:rPr lang="en-US" altLang="zh-CN" sz="2000"/>
              <a:t>to repeat</a:t>
            </a:r>
          </a:p>
          <a:p>
            <a:r>
              <a:rPr lang="en-US" altLang="zh-CN" sz="2800"/>
              <a:t>Exception, continuation, coroutine?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Statement and Block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 statement: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basic form: expression terminated with a semicolon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Ex: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x = 9;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chemeClr val="folHlink"/>
                </a:solidFill>
              </a:rPr>
              <a:t>printf (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hello, world\n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000">
                <a:solidFill>
                  <a:schemeClr val="folHlink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 block: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is a list of statements: zero, one or more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starts with {, ends with }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no terminating semicolon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If-else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The if-else statement expresses decisions. Formally, the syntax 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	statement1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statement2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 will be printed?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if(x=17)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(“in the true branch\n”);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(“in the false branch\n”);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 the else branch could be omitted: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	statement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example.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Oooops</a:t>
            </a:r>
            <a:r>
              <a:rPr lang="en-US" altLang="zh-CN" sz="2000" b="1" dirty="0">
                <a:latin typeface="Courier New" panose="02070309020205020404" pitchFamily="49" charset="0"/>
              </a:rPr>
              <a:t>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if(x=17)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(“in the true branch\n”);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Ambiguity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Ambiguity arises with nested if: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if(x&lt;17)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 (x&lt;10)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&lt; 10\n”);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&gt;= 17\n”);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however, this program will not behave as we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expect, to see this, try x with initial value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15.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reason is that C uses the rule called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“eager matching”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Cure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correct way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if(x&lt;17){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if(x&lt;10)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less than 10\n”);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greater or equal than 17\n”);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Cure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this: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if(x&lt;17)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if(x&lt;10)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less than 10\n”);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else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(“x greater or equal with 17\n”);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summary, it’s always a good style to: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1. use {…} in compounded statements;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2. write explicitly matching “else” branches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Else-If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generalization of if-else is the multiple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branch if statement: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else </a:t>
            </a:r>
            <a:r>
              <a:rPr lang="en-US" altLang="zh-CN" sz="2000" b="1" i="1" dirty="0">
                <a:solidFill>
                  <a:schemeClr val="folHlink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1a63ede-a1a3-4b08-9e0c-9dde76544af6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</TotalTime>
  <Words>877</Words>
  <Application>Microsoft Office PowerPoint</Application>
  <PresentationFormat>全屏显示(4:3)</PresentationFormat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Tahoma</vt:lpstr>
      <vt:lpstr>Wingdings</vt:lpstr>
      <vt:lpstr>Blends</vt:lpstr>
      <vt:lpstr>Control Flow</vt:lpstr>
      <vt:lpstr>Control-flow</vt:lpstr>
      <vt:lpstr>Statement and Block</vt:lpstr>
      <vt:lpstr>If-else</vt:lpstr>
      <vt:lpstr>If</vt:lpstr>
      <vt:lpstr>Ambiguity </vt:lpstr>
      <vt:lpstr>To Cure </vt:lpstr>
      <vt:lpstr>To Cure</vt:lpstr>
      <vt:lpstr>Else-If </vt:lpstr>
      <vt:lpstr>Else-If </vt:lpstr>
      <vt:lpstr>Switch</vt:lpstr>
      <vt:lpstr>Switch Example</vt:lpstr>
      <vt:lpstr>Loops</vt:lpstr>
      <vt:lpstr>Break and Continue</vt:lpstr>
      <vt:lpstr>Break</vt:lpstr>
      <vt:lpstr>Continue</vt:lpstr>
      <vt:lpstr>Goto</vt:lpstr>
      <vt:lpstr>Goto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</dc:title>
  <dc:subject>Baojian Hua</dc:subject>
  <dc:creator>admin</dc:creator>
  <cp:lastModifiedBy>admin</cp:lastModifiedBy>
  <cp:revision>1178</cp:revision>
  <cp:lastPrinted>2113-01-01T00:00:00Z</cp:lastPrinted>
  <dcterms:created xsi:type="dcterms:W3CDTF">2113-01-01T00:00:00Z</dcterms:created>
  <dcterms:modified xsi:type="dcterms:W3CDTF">2022-09-23T10:40:43Z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4DD87A9E3F9F43DB9B2A525279ACC49C</vt:lpwstr>
  </property>
  <property fmtid="{D5CDD505-2E9C-101B-9397-08002B2CF9AE}" pid="4" name="KSOProductBuildVer">
    <vt:lpwstr>2052-11.1.0.12358</vt:lpwstr>
  </property>
</Properties>
</file>