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8"/>
  </p:handoutMasterIdLst>
  <p:sldIdLst>
    <p:sldId id="256" r:id="rId3"/>
    <p:sldId id="258" r:id="rId5"/>
    <p:sldId id="265" r:id="rId6"/>
    <p:sldId id="263" r:id="rId7"/>
    <p:sldId id="260" r:id="rId8"/>
    <p:sldId id="299" r:id="rId9"/>
    <p:sldId id="300" r:id="rId10"/>
    <p:sldId id="302" r:id="rId11"/>
    <p:sldId id="303" r:id="rId12"/>
    <p:sldId id="305" r:id="rId13"/>
    <p:sldId id="304" r:id="rId14"/>
    <p:sldId id="306" r:id="rId15"/>
    <p:sldId id="307" r:id="rId16"/>
    <p:sldId id="338" r:id="rId17"/>
    <p:sldId id="275" r:id="rId18"/>
    <p:sldId id="339" r:id="rId19"/>
    <p:sldId id="278" r:id="rId20"/>
    <p:sldId id="340" r:id="rId21"/>
    <p:sldId id="341" r:id="rId22"/>
    <p:sldId id="342" r:id="rId23"/>
    <p:sldId id="343" r:id="rId24"/>
    <p:sldId id="344" r:id="rId25"/>
    <p:sldId id="345" r:id="rId26"/>
    <p:sldId id="298" r:id="rId2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26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handoutMaster" Target="handoutMasters/handoutMaster1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46.xml"/><Relationship Id="rId8" Type="http://schemas.openxmlformats.org/officeDocument/2006/relationships/tags" Target="../tags/tag45.xml"/><Relationship Id="rId7" Type="http://schemas.openxmlformats.org/officeDocument/2006/relationships/image" Target="../media/image17.png"/><Relationship Id="rId6" Type="http://schemas.openxmlformats.org/officeDocument/2006/relationships/tags" Target="../tags/tag44.xml"/><Relationship Id="rId5" Type="http://schemas.openxmlformats.org/officeDocument/2006/relationships/image" Target="../media/image16.png"/><Relationship Id="rId4" Type="http://schemas.openxmlformats.org/officeDocument/2006/relationships/tags" Target="../tags/tag43.xml"/><Relationship Id="rId3" Type="http://schemas.openxmlformats.org/officeDocument/2006/relationships/tags" Target="../tags/tag42.xml"/><Relationship Id="rId2" Type="http://schemas.openxmlformats.org/officeDocument/2006/relationships/image" Target="../media/image14.png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41.xml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tags" Target="../tags/tag50.xml"/><Relationship Id="rId4" Type="http://schemas.openxmlformats.org/officeDocument/2006/relationships/tags" Target="../tags/tag49.xml"/><Relationship Id="rId3" Type="http://schemas.openxmlformats.org/officeDocument/2006/relationships/image" Target="../media/image18.png"/><Relationship Id="rId2" Type="http://schemas.openxmlformats.org/officeDocument/2006/relationships/tags" Target="../tags/tag48.xml"/><Relationship Id="rId1" Type="http://schemas.openxmlformats.org/officeDocument/2006/relationships/tags" Target="../tags/tag47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.png"/><Relationship Id="rId8" Type="http://schemas.openxmlformats.org/officeDocument/2006/relationships/tags" Target="../tags/tag56.xml"/><Relationship Id="rId7" Type="http://schemas.openxmlformats.org/officeDocument/2006/relationships/image" Target="../media/image19.png"/><Relationship Id="rId6" Type="http://schemas.openxmlformats.org/officeDocument/2006/relationships/tags" Target="../tags/tag55.xml"/><Relationship Id="rId5" Type="http://schemas.openxmlformats.org/officeDocument/2006/relationships/tags" Target="../tags/tag54.xml"/><Relationship Id="rId4" Type="http://schemas.openxmlformats.org/officeDocument/2006/relationships/tags" Target="../tags/tag53.xml"/><Relationship Id="rId3" Type="http://schemas.openxmlformats.org/officeDocument/2006/relationships/image" Target="../media/image18.png"/><Relationship Id="rId2" Type="http://schemas.openxmlformats.org/officeDocument/2006/relationships/tags" Target="../tags/tag52.xml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5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5.png"/><Relationship Id="rId6" Type="http://schemas.openxmlformats.org/officeDocument/2006/relationships/tags" Target="../tags/tag61.xml"/><Relationship Id="rId5" Type="http://schemas.openxmlformats.org/officeDocument/2006/relationships/tags" Target="../tags/tag60.xml"/><Relationship Id="rId4" Type="http://schemas.openxmlformats.org/officeDocument/2006/relationships/image" Target="../media/image21.png"/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" Type="http://schemas.openxmlformats.org/officeDocument/2006/relationships/tags" Target="../tags/tag57.xml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tags" Target="../tags/tag65.xml"/><Relationship Id="rId4" Type="http://schemas.openxmlformats.org/officeDocument/2006/relationships/image" Target="../media/image21.png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tags" Target="../tags/tag6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tags" Target="../tags/tag74.xml"/><Relationship Id="rId8" Type="http://schemas.openxmlformats.org/officeDocument/2006/relationships/tags" Target="../tags/tag73.xml"/><Relationship Id="rId7" Type="http://schemas.openxmlformats.org/officeDocument/2006/relationships/tags" Target="../tags/tag72.xml"/><Relationship Id="rId6" Type="http://schemas.openxmlformats.org/officeDocument/2006/relationships/tags" Target="../tags/tag71.xml"/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1" Type="http://schemas.openxmlformats.org/officeDocument/2006/relationships/notesSlide" Target="../notesSlides/notesSlide2.xml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3.png"/><Relationship Id="rId3" Type="http://schemas.openxmlformats.org/officeDocument/2006/relationships/tags" Target="../tags/tag77.xml"/><Relationship Id="rId2" Type="http://schemas.openxmlformats.org/officeDocument/2006/relationships/tags" Target="../tags/tag76.xml"/><Relationship Id="rId1" Type="http://schemas.openxmlformats.org/officeDocument/2006/relationships/tags" Target="../tags/tag75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4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26.png"/><Relationship Id="rId6" Type="http://schemas.openxmlformats.org/officeDocument/2006/relationships/tags" Target="../tags/tag81.xml"/><Relationship Id="rId5" Type="http://schemas.openxmlformats.org/officeDocument/2006/relationships/image" Target="../media/image25.png"/><Relationship Id="rId4" Type="http://schemas.openxmlformats.org/officeDocument/2006/relationships/tags" Target="../tags/tag80.xml"/><Relationship Id="rId3" Type="http://schemas.openxmlformats.org/officeDocument/2006/relationships/image" Target="../media/image24.png"/><Relationship Id="rId2" Type="http://schemas.openxmlformats.org/officeDocument/2006/relationships/tags" Target="../tags/tag79.xml"/><Relationship Id="rId1" Type="http://schemas.openxmlformats.org/officeDocument/2006/relationships/tags" Target="../tags/tag78.xml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6.png"/><Relationship Id="rId3" Type="http://schemas.openxmlformats.org/officeDocument/2006/relationships/tags" Target="../tags/tag83.xml"/><Relationship Id="rId2" Type="http://schemas.openxmlformats.org/officeDocument/2006/relationships/image" Target="../media/image27.png"/><Relationship Id="rId1" Type="http://schemas.openxmlformats.org/officeDocument/2006/relationships/tags" Target="../tags/tag8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9.png"/><Relationship Id="rId3" Type="http://schemas.openxmlformats.org/officeDocument/2006/relationships/tags" Target="../tags/tag85.xml"/><Relationship Id="rId2" Type="http://schemas.openxmlformats.org/officeDocument/2006/relationships/image" Target="../media/image28.png"/><Relationship Id="rId1" Type="http://schemas.openxmlformats.org/officeDocument/2006/relationships/tags" Target="../tags/tag84.xml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88.xml"/><Relationship Id="rId2" Type="http://schemas.openxmlformats.org/officeDocument/2006/relationships/tags" Target="../tags/tag87.xml"/><Relationship Id="rId1" Type="http://schemas.openxmlformats.org/officeDocument/2006/relationships/tags" Target="../tags/tag86.xml"/></Relationships>
</file>

<file path=ppt/slides/_rels/slide2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91.xml"/><Relationship Id="rId4" Type="http://schemas.openxmlformats.org/officeDocument/2006/relationships/image" Target="../media/image31.png"/><Relationship Id="rId3" Type="http://schemas.openxmlformats.org/officeDocument/2006/relationships/image" Target="../media/image30.png"/><Relationship Id="rId2" Type="http://schemas.openxmlformats.org/officeDocument/2006/relationships/tags" Target="../tags/tag90.xml"/><Relationship Id="rId1" Type="http://schemas.openxmlformats.org/officeDocument/2006/relationships/tags" Target="../tags/tag89.xml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tags" Target="../tags/tag98.xml"/><Relationship Id="rId8" Type="http://schemas.openxmlformats.org/officeDocument/2006/relationships/image" Target="../media/image33.png"/><Relationship Id="rId7" Type="http://schemas.openxmlformats.org/officeDocument/2006/relationships/tags" Target="../tags/tag97.xml"/><Relationship Id="rId6" Type="http://schemas.openxmlformats.org/officeDocument/2006/relationships/tags" Target="../tags/tag96.xml"/><Relationship Id="rId5" Type="http://schemas.openxmlformats.org/officeDocument/2006/relationships/image" Target="../media/image32.png"/><Relationship Id="rId4" Type="http://schemas.openxmlformats.org/officeDocument/2006/relationships/tags" Target="../tags/tag95.xml"/><Relationship Id="rId3" Type="http://schemas.openxmlformats.org/officeDocument/2006/relationships/tags" Target="../tags/tag94.xml"/><Relationship Id="rId2" Type="http://schemas.openxmlformats.org/officeDocument/2006/relationships/tags" Target="../tags/tag93.xml"/><Relationship Id="rId11" Type="http://schemas.openxmlformats.org/officeDocument/2006/relationships/notesSlide" Target="../notesSlides/notesSlide9.xml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9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8" Type="http://schemas.openxmlformats.org/officeDocument/2006/relationships/slideLayout" Target="../slideLayouts/slideLayout2.xml"/><Relationship Id="rId27" Type="http://schemas.openxmlformats.org/officeDocument/2006/relationships/tags" Target="../tags/tag27.xml"/><Relationship Id="rId26" Type="http://schemas.openxmlformats.org/officeDocument/2006/relationships/tags" Target="../tags/tag26.xml"/><Relationship Id="rId25" Type="http://schemas.openxmlformats.org/officeDocument/2006/relationships/tags" Target="../tags/tag25.xml"/><Relationship Id="rId24" Type="http://schemas.openxmlformats.org/officeDocument/2006/relationships/tags" Target="../tags/tag24.xml"/><Relationship Id="rId23" Type="http://schemas.openxmlformats.org/officeDocument/2006/relationships/tags" Target="../tags/tag23.xml"/><Relationship Id="rId22" Type="http://schemas.openxmlformats.org/officeDocument/2006/relationships/tags" Target="../tags/tag22.xml"/><Relationship Id="rId21" Type="http://schemas.openxmlformats.org/officeDocument/2006/relationships/tags" Target="../tags/tag21.xml"/><Relationship Id="rId20" Type="http://schemas.openxmlformats.org/officeDocument/2006/relationships/tags" Target="../tags/tag20.xml"/><Relationship Id="rId2" Type="http://schemas.openxmlformats.org/officeDocument/2006/relationships/tags" Target="../tags/tag2.xml"/><Relationship Id="rId19" Type="http://schemas.openxmlformats.org/officeDocument/2006/relationships/tags" Target="../tags/tag19.xml"/><Relationship Id="rId18" Type="http://schemas.openxmlformats.org/officeDocument/2006/relationships/tags" Target="../tags/tag18.xml"/><Relationship Id="rId17" Type="http://schemas.openxmlformats.org/officeDocument/2006/relationships/tags" Target="../tags/tag17.xml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6.png"/><Relationship Id="rId8" Type="http://schemas.openxmlformats.org/officeDocument/2006/relationships/tags" Target="../tags/tag30.xml"/><Relationship Id="rId7" Type="http://schemas.openxmlformats.org/officeDocument/2006/relationships/image" Target="../media/image5.png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tags" Target="../tags/tag29.xml"/><Relationship Id="rId3" Type="http://schemas.openxmlformats.org/officeDocument/2006/relationships/image" Target="../media/image2.png"/><Relationship Id="rId2" Type="http://schemas.openxmlformats.org/officeDocument/2006/relationships/tags" Target="../tags/tag28.xml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7.png"/><Relationship Id="rId10" Type="http://schemas.openxmlformats.org/officeDocument/2006/relationships/tags" Target="../tags/tag31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tags" Target="../tags/tag34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tags" Target="../tags/tag33.xml"/><Relationship Id="rId1" Type="http://schemas.openxmlformats.org/officeDocument/2006/relationships/tags" Target="../tags/tag32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image" Target="../media/image14.png"/><Relationship Id="rId1" Type="http://schemas.openxmlformats.org/officeDocument/2006/relationships/tags" Target="../tags/tag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形式化方法回顾</a:t>
            </a:r>
            <a:r>
              <a:rPr lang="zh-CN" alt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+mn-ea"/>
              </a:rPr>
              <a:t>课（</a:t>
            </a:r>
            <a:r>
              <a:rPr lang="zh-CN" alt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+mn-ea"/>
              </a:rPr>
              <a:t>二）</a:t>
            </a:r>
            <a:endParaRPr lang="zh-CN" alt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ym typeface="+mn-ea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</a:rPr>
              <a:t>2025</a:t>
            </a:r>
            <a:r>
              <a:rPr lang="zh-CN" altLang="en-US" dirty="0">
                <a:latin typeface="+mn-lt"/>
              </a:rPr>
              <a:t>年</a:t>
            </a:r>
            <a:r>
              <a:rPr lang="zh-CN" altLang="en-US" dirty="0">
                <a:latin typeface="+mn-lt"/>
              </a:rPr>
              <a:t>春</a:t>
            </a:r>
            <a:endParaRPr lang="zh-CN" altLang="en-US" dirty="0">
              <a:latin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谓词</a:t>
            </a:r>
            <a:r>
              <a:rPr lang="zh-CN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逻辑</a:t>
            </a:r>
            <a:endParaRPr lang="zh-CN" altLang="en-US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5" name="图片 4" descr="/Users/lml/Library/Containers/com.kingsoft.wpsoffice.mac/Data/tmp/photoeditapp/20250408153333/temp.pngte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l="-512" b="4251"/>
          <a:stretch>
            <a:fillRect/>
          </a:stretch>
        </p:blipFill>
        <p:spPr>
          <a:xfrm>
            <a:off x="823278" y="1824355"/>
            <a:ext cx="3798570" cy="4934585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647700" y="1374140"/>
            <a:ext cx="3347085" cy="3549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绑定变量计算规则</a:t>
            </a:r>
            <a:endParaRPr lang="en-US" altLang="en-US" dirty="0"/>
          </a:p>
          <a:p>
            <a:endParaRPr lang="en-US" altLang="en-US" dirty="0"/>
          </a:p>
        </p:txBody>
      </p:sp>
      <p:pic>
        <p:nvPicPr>
          <p:cNvPr id="9" name="图片 8" descr="/Users/lml/Library/Containers/com.kingsoft.wpsoffice.mac/Data/tmp/photoeditapp/20250408154035/temp.pngtemp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5700395" y="1764665"/>
            <a:ext cx="4610100" cy="571500"/>
          </a:xfrm>
          <a:prstGeom prst="rect">
            <a:avLst/>
          </a:prstGeom>
        </p:spPr>
      </p:pic>
      <p:pic>
        <p:nvPicPr>
          <p:cNvPr id="10" name="图片 9" descr="/Users/lml/Library/Containers/com.kingsoft.wpsoffice.mac/Data/tmp/photoeditapp/20250408153913/temp.pngtemp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rcRect l="5505" r="13748"/>
          <a:stretch>
            <a:fillRect/>
          </a:stretch>
        </p:blipFill>
        <p:spPr>
          <a:xfrm>
            <a:off x="5700395" y="2760980"/>
            <a:ext cx="5691505" cy="3643630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custDataLst>
              <p:tags r:id="rId8"/>
            </p:custDataLst>
          </p:nvPr>
        </p:nvSpPr>
        <p:spPr>
          <a:xfrm>
            <a:off x="5700395" y="1229360"/>
            <a:ext cx="3347085" cy="3549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命题：</a:t>
            </a:r>
            <a:endParaRPr lang="zh-CN" alt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custDataLst>
              <p:tags r:id="rId9"/>
            </p:custDataLst>
          </p:nvPr>
        </p:nvSpPr>
        <p:spPr>
          <a:xfrm>
            <a:off x="5700395" y="2406015"/>
            <a:ext cx="3347085" cy="3549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计算</a:t>
            </a:r>
            <a:r>
              <a:rPr lang="zh-CN" altLang="en-US" dirty="0"/>
              <a:t>过程：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谓词</a:t>
            </a:r>
            <a:r>
              <a:rPr lang="zh-CN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逻辑</a:t>
            </a:r>
            <a:endParaRPr lang="zh-CN" altLang="en-US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647700" y="1374140"/>
            <a:ext cx="3347085" cy="3549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自由变量计算规则</a:t>
            </a:r>
            <a:endParaRPr lang="en-US" altLang="en-US" dirty="0"/>
          </a:p>
          <a:p>
            <a:endParaRPr lang="en-US" altLang="en-US" dirty="0"/>
          </a:p>
        </p:txBody>
      </p:sp>
      <p:pic>
        <p:nvPicPr>
          <p:cNvPr id="3" name="图片 2" descr="/Users/lml/Library/Containers/com.kingsoft.wpsoffice.mac/Data/tmp/photoeditapp/20250408154452/temp.pngte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47700" y="1887855"/>
            <a:ext cx="4239895" cy="479552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ontent Placeholder 2"/>
              <p:cNvSpPr>
                <a:spLocks noGrp="1"/>
              </p:cNvSpPr>
              <p:nvPr>
                <p:custDataLst>
                  <p:tags r:id="rId4"/>
                </p:custDataLst>
              </p:nvPr>
            </p:nvSpPr>
            <p:spPr>
              <a:xfrm>
                <a:off x="6515735" y="1504315"/>
                <a:ext cx="4526280" cy="487489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90204" pitchFamily="34" charset="0"/>
                  <a:buChar char="•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kumimoji="1" lang="en-US" altLang="zh-CN" dirty="0">
                    <a:solidFill>
                      <a:schemeClr val="tx1"/>
                    </a:solidFill>
                    <a:latin typeface="Cambria Math" panose="02040503050406030204" charset="0"/>
                    <a:ea typeface="Cambria Math" panose="02040503050406030204" charset="0"/>
                  </a:rPr>
                  <a:t>E</a:t>
                </a:r>
                <a:r>
                  <a:rPr kumimoji="1" lang="zh-CN" altLang="en-US" dirty="0">
                    <a:solidFill>
                      <a:schemeClr val="tx1"/>
                    </a:solidFill>
                    <a:latin typeface="Cambria Math" panose="02040503050406030204" charset="0"/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  <a:latin typeface="Cambria Math" panose="02040503050406030204" charset="0"/>
                    <a:ea typeface="Cambria Math" panose="02040503050406030204" charset="0"/>
                  </a:rPr>
                  <a:t>::=</a:t>
                </a:r>
                <a:r>
                  <a:rPr kumimoji="1" lang="zh-CN" altLang="en-US" dirty="0">
                    <a:solidFill>
                      <a:schemeClr val="tx1"/>
                    </a:solidFill>
                    <a:latin typeface="Cambria Math" panose="02040503050406030204" charset="0"/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  <a:latin typeface="Cambria Math" panose="02040503050406030204" charset="0"/>
                    <a:ea typeface="Cambria Math" panose="02040503050406030204" charset="0"/>
                  </a:rPr>
                  <a:t>x</a:t>
                </a:r>
                <a:r>
                  <a:rPr kumimoji="1" lang="zh-CN" altLang="en-US" dirty="0">
                    <a:solidFill>
                      <a:schemeClr val="tx1"/>
                    </a:solidFill>
                    <a:latin typeface="Cambria Math" panose="02040503050406030204" charset="0"/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  <a:latin typeface="Cambria Math" panose="02040503050406030204" charset="0"/>
                    <a:ea typeface="Cambria Math" panose="02040503050406030204" charset="0"/>
                  </a:rPr>
                  <a:t>|</a:t>
                </a:r>
                <a:r>
                  <a:rPr kumimoji="1" lang="zh-CN" altLang="en-US" dirty="0">
                    <a:solidFill>
                      <a:schemeClr val="tx1"/>
                    </a:solidFill>
                    <a:latin typeface="Cambria Math" panose="02040503050406030204" charset="0"/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  <a:latin typeface="Cambria Math" panose="02040503050406030204" charset="0"/>
                    <a:ea typeface="Cambria Math" panose="02040503050406030204" charset="0"/>
                  </a:rPr>
                  <a:t>c</a:t>
                </a:r>
                <a:r>
                  <a:rPr kumimoji="1" lang="zh-CN" altLang="en-US" dirty="0">
                    <a:solidFill>
                      <a:schemeClr val="tx1"/>
                    </a:solidFill>
                    <a:latin typeface="Cambria Math" panose="02040503050406030204" charset="0"/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  <a:latin typeface="Cambria Math" panose="02040503050406030204" charset="0"/>
                    <a:ea typeface="Cambria Math" panose="02040503050406030204" charset="0"/>
                  </a:rPr>
                  <a:t>|</a:t>
                </a:r>
                <a:r>
                  <a:rPr kumimoji="1" lang="zh-CN" altLang="en-US" dirty="0">
                    <a:solidFill>
                      <a:schemeClr val="tx1"/>
                    </a:solidFill>
                    <a:latin typeface="Cambria Math" panose="02040503050406030204" charset="0"/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  <a:latin typeface="Cambria Math" panose="02040503050406030204" charset="0"/>
                    <a:ea typeface="Cambria Math" panose="02040503050406030204" charset="0"/>
                  </a:rPr>
                  <a:t>f</a:t>
                </a:r>
                <a:r>
                  <a:rPr kumimoji="1" lang="zh-CN" altLang="en-US" dirty="0">
                    <a:solidFill>
                      <a:schemeClr val="tx1"/>
                    </a:solidFill>
                    <a:latin typeface="Cambria Math" panose="02040503050406030204" charset="0"/>
                    <a:ea typeface="Cambria Math" panose="02040503050406030204" charset="0"/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  <a:latin typeface="Cambria Math" panose="02040503050406030204" charset="0"/>
                    <a:ea typeface="Cambria Math" panose="02040503050406030204" charset="0"/>
                  </a:rPr>
                  <a:t>(E,</a:t>
                </a:r>
                <a:r>
                  <a:rPr kumimoji="1" lang="zh-CN" altLang="en-US" dirty="0">
                    <a:solidFill>
                      <a:schemeClr val="tx1"/>
                    </a:solidFill>
                    <a:latin typeface="Cambria Math" panose="02040503050406030204" charset="0"/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  <a:latin typeface="Cambria Math" panose="02040503050406030204" charset="0"/>
                    <a:ea typeface="Cambria Math" panose="02040503050406030204" charset="0"/>
                  </a:rPr>
                  <a:t>…,</a:t>
                </a:r>
                <a:r>
                  <a:rPr kumimoji="1" lang="zh-CN" altLang="en-US" dirty="0">
                    <a:solidFill>
                      <a:schemeClr val="tx1"/>
                    </a:solidFill>
                    <a:latin typeface="Cambria Math" panose="02040503050406030204" charset="0"/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  <a:latin typeface="Cambria Math" panose="02040503050406030204" charset="0"/>
                    <a:ea typeface="Cambria Math" panose="02040503050406030204" charset="0"/>
                  </a:rPr>
                  <a:t>E)</a:t>
                </a:r>
                <a:endParaRPr kumimoji="1" lang="en-US" altLang="zh-CN" dirty="0">
                  <a:solidFill>
                    <a:schemeClr val="tx1"/>
                  </a:solidFill>
                  <a:latin typeface="Cambria Math" panose="02040503050406030204" charset="0"/>
                  <a:ea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kumimoji="1" lang="en-US" altLang="zh-CN" dirty="0">
                    <a:solidFill>
                      <a:schemeClr val="tx1"/>
                    </a:solidFill>
                    <a:latin typeface="Cambria Math" panose="02040503050406030204" charset="0"/>
                    <a:ea typeface="Cambria Math" panose="02040503050406030204" charset="0"/>
                  </a:rPr>
                  <a:t>R</a:t>
                </a:r>
                <a:r>
                  <a:rPr kumimoji="1" lang="zh-CN" altLang="en-US" dirty="0">
                    <a:solidFill>
                      <a:schemeClr val="tx1"/>
                    </a:solidFill>
                    <a:latin typeface="Cambria Math" panose="02040503050406030204" charset="0"/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  <a:latin typeface="Cambria Math" panose="02040503050406030204" charset="0"/>
                    <a:ea typeface="Cambria Math" panose="02040503050406030204" charset="0"/>
                  </a:rPr>
                  <a:t>::=</a:t>
                </a:r>
                <a:r>
                  <a:rPr kumimoji="1" lang="zh-CN" altLang="en-US" dirty="0">
                    <a:solidFill>
                      <a:schemeClr val="tx1"/>
                    </a:solidFill>
                    <a:latin typeface="Cambria Math" panose="02040503050406030204" charset="0"/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  <a:latin typeface="Cambria Math" panose="02040503050406030204" charset="0"/>
                    <a:ea typeface="Cambria Math" panose="02040503050406030204" charset="0"/>
                  </a:rPr>
                  <a:t>r(E,</a:t>
                </a:r>
                <a:r>
                  <a:rPr kumimoji="1" lang="zh-CN" altLang="en-US" dirty="0">
                    <a:solidFill>
                      <a:schemeClr val="tx1"/>
                    </a:solidFill>
                    <a:latin typeface="Cambria Math" panose="02040503050406030204" charset="0"/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  <a:latin typeface="Cambria Math" panose="02040503050406030204" charset="0"/>
                    <a:ea typeface="Cambria Math" panose="02040503050406030204" charset="0"/>
                  </a:rPr>
                  <a:t>…,</a:t>
                </a:r>
                <a:r>
                  <a:rPr kumimoji="1" lang="zh-CN" altLang="en-US" dirty="0">
                    <a:solidFill>
                      <a:schemeClr val="tx1"/>
                    </a:solidFill>
                    <a:latin typeface="Cambria Math" panose="02040503050406030204" charset="0"/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  <a:latin typeface="Cambria Math" panose="02040503050406030204" charset="0"/>
                    <a:ea typeface="Cambria Math" panose="02040503050406030204" charset="0"/>
                  </a:rPr>
                  <a:t>E)</a:t>
                </a:r>
                <a:r>
                  <a:rPr kumimoji="1" lang="zh-CN" altLang="en-US" dirty="0">
                    <a:solidFill>
                      <a:schemeClr val="tx1"/>
                    </a:solidFill>
                    <a:latin typeface="Cambria Math" panose="02040503050406030204" charset="0"/>
                  </a:rPr>
                  <a:t>       </a:t>
                </a:r>
                <a:endParaRPr kumimoji="1" lang="en-US" altLang="zh-CN" dirty="0">
                  <a:solidFill>
                    <a:schemeClr val="tx1"/>
                  </a:solidFill>
                  <a:latin typeface="Cambria Math" panose="02040503050406030204" charset="0"/>
                  <a:ea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kumimoji="1" lang="en-US" altLang="zh-CN" i="1" dirty="0">
                    <a:solidFill>
                      <a:schemeClr val="tx1"/>
                    </a:solidFill>
                    <a:latin typeface="Cambria Math" panose="02040503050406030204" charset="0"/>
                    <a:ea typeface="Cambria Math" panose="02040503050406030204" charset="0"/>
                  </a:rPr>
                  <a:t>P</a:t>
                </a:r>
                <a:r>
                  <a:rPr kumimoji="1" lang="zh-CN" altLang="en-US" dirty="0">
                    <a:solidFill>
                      <a:schemeClr val="tx1"/>
                    </a:solidFill>
                    <a:latin typeface="Cambria Math" panose="02040503050406030204" charset="0"/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  <a:latin typeface="Cambria Math" panose="02040503050406030204" charset="0"/>
                    <a:ea typeface="Cambria Math" panose="02040503050406030204" charset="0"/>
                  </a:rPr>
                  <a:t>::=</a:t>
                </a:r>
                <a:r>
                  <a:rPr kumimoji="1" lang="zh-CN" altLang="en-US" dirty="0">
                    <a:solidFill>
                      <a:schemeClr val="tx1"/>
                    </a:solidFill>
                    <a:latin typeface="Cambria Math" panose="02040503050406030204" charset="0"/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  <a:latin typeface="Cambria Math" panose="02040503050406030204" charset="0"/>
                    <a:ea typeface="Cambria Math" panose="02040503050406030204" charset="0"/>
                  </a:rPr>
                  <a:t> R</a:t>
                </a:r>
                <a:endParaRPr kumimoji="1" lang="en-US" altLang="zh-CN" dirty="0">
                  <a:solidFill>
                    <a:schemeClr val="tx1"/>
                  </a:solidFill>
                  <a:latin typeface="Cambria Math" panose="02040503050406030204" charset="0"/>
                  <a:ea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kumimoji="1" lang="zh-CN" altLang="en-US" dirty="0">
                    <a:solidFill>
                      <a:schemeClr val="tx1"/>
                    </a:solidFill>
                    <a:latin typeface="Cambria Math" panose="02040503050406030204" charset="0"/>
                  </a:rPr>
                  <a:t>      </a:t>
                </a:r>
                <a:r>
                  <a:rPr kumimoji="1" lang="en-US" altLang="zh-CN" dirty="0">
                    <a:solidFill>
                      <a:schemeClr val="tx1"/>
                    </a:solidFill>
                    <a:latin typeface="Cambria Math" panose="02040503050406030204" charset="0"/>
                    <a:ea typeface="Cambria Math" panose="02040503050406030204" charset="0"/>
                  </a:rPr>
                  <a:t>|</a:t>
                </a:r>
                <a14:m>
                  <m:oMath xmlns:m="http://schemas.openxmlformats.org/officeDocument/2006/math">
                    <m:r>
                      <a:rPr kumimoji="1" lang="zh-CN" altLang="en-US">
                        <a:solidFill>
                          <a:schemeClr val="tx1"/>
                        </a:solidFill>
                        <a:latin typeface="Cambria Math" panose="02040503050406030204" charset="0"/>
                        <a:ea typeface="Cambria Math" panose="02040503050406030204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CN">
                        <a:solidFill>
                          <a:schemeClr val="tx1"/>
                        </a:solidFill>
                        <a:latin typeface="Cambria Math" panose="02040503050406030204" charset="0"/>
                        <a:ea typeface="Cambria Math" panose="02040503050406030204" charset="0"/>
                      </a:rPr>
                      <m:t>T</m:t>
                    </m:r>
                  </m:oMath>
                </a14:m>
                <a:endParaRPr kumimoji="1" lang="en-US" altLang="zh-CN" dirty="0">
                  <a:solidFill>
                    <a:schemeClr val="tx1"/>
                  </a:solidFill>
                  <a:latin typeface="Cambria Math" panose="02040503050406030204" charset="0"/>
                  <a:ea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kumimoji="1" lang="zh-CN" altLang="en-US" dirty="0">
                    <a:solidFill>
                      <a:schemeClr val="tx1"/>
                    </a:solidFill>
                    <a:latin typeface="Cambria Math" panose="02040503050406030204" charset="0"/>
                    <a:ea typeface="Cambria Math" panose="02040503050406030204" charset="0"/>
                  </a:rPr>
                  <a:t>      </a:t>
                </a:r>
                <a:r>
                  <a:rPr kumimoji="1" lang="en-US" altLang="zh-CN" dirty="0">
                    <a:solidFill>
                      <a:schemeClr val="tx1"/>
                    </a:solidFill>
                    <a:latin typeface="Cambria Math" panose="02040503050406030204" charset="0"/>
                    <a:ea typeface="Cambria Math" panose="02040503050406030204" charset="0"/>
                  </a:rPr>
                  <a:t>|</a:t>
                </a:r>
                <a:r>
                  <a:rPr kumimoji="1" lang="zh-CN" altLang="en-US" dirty="0">
                    <a:solidFill>
                      <a:schemeClr val="tx1"/>
                    </a:solidFill>
                    <a:latin typeface="Cambria Math" panose="02040503050406030204" charset="0"/>
                    <a:ea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Cambria Math" panose="02040503050406030204" charset="0"/>
                      </a:rPr>
                      <m:t>⊥</m:t>
                    </m:r>
                  </m:oMath>
                </a14:m>
                <a:endParaRPr kumimoji="1" lang="en-US" altLang="zh-CN" dirty="0">
                  <a:solidFill>
                    <a:schemeClr val="tx1"/>
                  </a:solidFill>
                  <a:latin typeface="Cambria Math" panose="02040503050406030204" charset="0"/>
                  <a:ea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kumimoji="1" lang="zh-CN" altLang="en-US" dirty="0">
                    <a:solidFill>
                      <a:schemeClr val="tx1"/>
                    </a:solidFill>
                    <a:latin typeface="Cambria Math" panose="02040503050406030204" charset="0"/>
                  </a:rPr>
                  <a:t>      </a:t>
                </a:r>
                <a:r>
                  <a:rPr kumimoji="1" lang="en-US" altLang="zh-CN" dirty="0">
                    <a:solidFill>
                      <a:schemeClr val="tx1"/>
                    </a:solidFill>
                    <a:latin typeface="Cambria Math" panose="02040503050406030204" charset="0"/>
                    <a:ea typeface="Cambria Math" panose="02040503050406030204" charset="0"/>
                  </a:rPr>
                  <a:t>|</a:t>
                </a:r>
                <a:r>
                  <a:rPr kumimoji="1" lang="zh-CN" altLang="en-US" dirty="0">
                    <a:solidFill>
                      <a:schemeClr val="tx1"/>
                    </a:solidFill>
                    <a:latin typeface="Cambria Math" panose="02040503050406030204" charset="0"/>
                  </a:rPr>
                  <a:t> </a:t>
                </a:r>
                <a:r>
                  <a:rPr kumimoji="1" lang="en-US" altLang="zh-CN" i="1" dirty="0">
                    <a:solidFill>
                      <a:schemeClr val="tx1"/>
                    </a:solidFill>
                    <a:latin typeface="Cambria Math" panose="02040503050406030204" charset="0"/>
                    <a:ea typeface="Cambria Math" panose="02040503050406030204" charset="0"/>
                  </a:rPr>
                  <a:t>P</a:t>
                </a:r>
                <a:r>
                  <a:rPr kumimoji="1" lang="zh-CN" altLang="en-US" dirty="0">
                    <a:solidFill>
                      <a:schemeClr val="tx1"/>
                    </a:solidFill>
                    <a:latin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solidFill>
                          <a:schemeClr val="tx1"/>
                        </a:solidFill>
                        <a:latin typeface="Cambria Math" panose="02040503050406030204" charset="0"/>
                      </a:rPr>
                      <m:t>∨</m:t>
                    </m:r>
                  </m:oMath>
                </a14:m>
                <a:r>
                  <a:rPr kumimoji="1" lang="zh-CN" altLang="en-US" i="1" dirty="0">
                    <a:solidFill>
                      <a:schemeClr val="tx1"/>
                    </a:solidFill>
                    <a:latin typeface="Cambria Math" panose="02040503050406030204" charset="0"/>
                  </a:rPr>
                  <a:t> </a:t>
                </a:r>
                <a:r>
                  <a:rPr kumimoji="1" lang="en-US" altLang="zh-CN" i="1" dirty="0">
                    <a:solidFill>
                      <a:schemeClr val="tx1"/>
                    </a:solidFill>
                    <a:latin typeface="Cambria Math" panose="02040503050406030204" charset="0"/>
                    <a:ea typeface="Cambria Math" panose="02040503050406030204" charset="0"/>
                  </a:rPr>
                  <a:t>P</a:t>
                </a:r>
                <a:endParaRPr kumimoji="1" lang="en-US" altLang="zh-CN" i="1" dirty="0">
                  <a:solidFill>
                    <a:schemeClr val="tx1"/>
                  </a:solidFill>
                  <a:latin typeface="Cambria Math" panose="02040503050406030204" charset="0"/>
                  <a:ea typeface="Cambria Math" panose="0204050305040603020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zh-CN" altLang="en-US" dirty="0">
                          <a:solidFill>
                            <a:schemeClr val="tx1"/>
                          </a:solidFill>
                          <a:latin typeface="Cambria Math" panose="02040503050406030204" charset="0"/>
                        </a:rPr>
                        <m:t>      </m:t>
                      </m:r>
                      <m:r>
                        <m:rPr>
                          <m:nor/>
                        </m:rPr>
                        <a:rPr kumimoji="1" lang="en-US" altLang="zh-CN" dirty="0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Cambria Math" panose="02040503050406030204" charset="0"/>
                        </a:rPr>
                        <m:t>|</m:t>
                      </m:r>
                      <m:r>
                        <m:rPr>
                          <m:nor/>
                        </m:rPr>
                        <a:rPr kumimoji="1" lang="zh-CN" altLang="en-US" dirty="0">
                          <a:solidFill>
                            <a:schemeClr val="tx1"/>
                          </a:solidFill>
                          <a:latin typeface="Cambria Math" panose="02040503050406030204" charset="0"/>
                        </a:rPr>
                        <m:t> </m:t>
                      </m:r>
                      <m:r>
                        <m:rPr>
                          <m:nor/>
                        </m:rPr>
                        <a:rPr kumimoji="1" lang="en-US" altLang="zh-CN" i="1" dirty="0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Cambria Math" panose="02040503050406030204" charset="0"/>
                        </a:rPr>
                        <m:t>P</m:t>
                      </m:r>
                      <m:r>
                        <a:rPr kumimoji="1" lang="zh-CN" altLang="en-US" i="1">
                          <a:solidFill>
                            <a:schemeClr val="tx1"/>
                          </a:solidFill>
                          <a:latin typeface="Cambria Math" panose="02040503050406030204" charset="0"/>
                        </a:rPr>
                        <m:t>∧</m:t>
                      </m:r>
                      <m:r>
                        <m:rPr>
                          <m:nor/>
                        </m:rPr>
                        <a:rPr kumimoji="1" lang="en-US" altLang="zh-CN" i="1" dirty="0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Cambria Math" panose="02040503050406030204" charset="0"/>
                        </a:rPr>
                        <m:t>P</m:t>
                      </m:r>
                    </m:oMath>
                  </m:oMathPara>
                </a14:m>
                <a:endParaRPr kumimoji="1" lang="en-US" altLang="zh-CN" i="1" dirty="0">
                  <a:solidFill>
                    <a:schemeClr val="tx1"/>
                  </a:solidFill>
                  <a:latin typeface="Cambria Math" panose="02040503050406030204" charset="0"/>
                  <a:ea typeface="Cambria Math" panose="0204050305040603020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zh-CN" altLang="en-US" dirty="0">
                          <a:solidFill>
                            <a:schemeClr val="tx1"/>
                          </a:solidFill>
                          <a:latin typeface="Cambria Math" panose="02040503050406030204" charset="0"/>
                        </a:rPr>
                        <m:t>      </m:t>
                      </m:r>
                      <m:r>
                        <m:rPr>
                          <m:nor/>
                        </m:rPr>
                        <a:rPr kumimoji="1" lang="en-US" altLang="zh-CN" dirty="0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Cambria Math" panose="02040503050406030204" charset="0"/>
                        </a:rPr>
                        <m:t>|</m:t>
                      </m:r>
                      <m:r>
                        <m:rPr>
                          <m:nor/>
                        </m:rPr>
                        <a:rPr kumimoji="1" lang="zh-CN" altLang="en-US" dirty="0">
                          <a:solidFill>
                            <a:schemeClr val="tx1"/>
                          </a:solidFill>
                          <a:latin typeface="Cambria Math" panose="02040503050406030204" charset="0"/>
                        </a:rPr>
                        <m:t> </m:t>
                      </m:r>
                      <m:r>
                        <m:rPr>
                          <m:nor/>
                        </m:rPr>
                        <a:rPr kumimoji="1" lang="en-US" altLang="zh-CN" i="1" dirty="0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Cambria Math" panose="02040503050406030204" charset="0"/>
                        </a:rPr>
                        <m:t>P</m:t>
                      </m:r>
                      <m:r>
                        <a:rPr kumimoji="1" lang="zh-CN" altLang="en-US" i="1">
                          <a:solidFill>
                            <a:schemeClr val="tx1"/>
                          </a:solidFill>
                          <a:latin typeface="Cambria Math" panose="02040503050406030204" charset="0"/>
                        </a:rPr>
                        <m:t>→</m:t>
                      </m:r>
                      <m:r>
                        <m:rPr>
                          <m:nor/>
                        </m:rPr>
                        <a:rPr kumimoji="1" lang="en-US" altLang="zh-CN" i="1" dirty="0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Cambria Math" panose="02040503050406030204" charset="0"/>
                        </a:rPr>
                        <m:t>P</m:t>
                      </m:r>
                    </m:oMath>
                  </m:oMathPara>
                </a14:m>
                <a:endParaRPr kumimoji="1" lang="en-US" altLang="zh-CN" i="1" dirty="0">
                  <a:solidFill>
                    <a:schemeClr val="tx1"/>
                  </a:solidFill>
                  <a:latin typeface="Cambria Math" panose="02040503050406030204" charset="0"/>
                  <a:ea typeface="Cambria Math" panose="0204050305040603020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zh-CN" altLang="en-US" dirty="0">
                          <a:solidFill>
                            <a:schemeClr val="tx1"/>
                          </a:solidFill>
                          <a:latin typeface="Cambria Math" panose="02040503050406030204" charset="0"/>
                        </a:rPr>
                        <m:t>      </m:t>
                      </m:r>
                      <m:r>
                        <m:rPr>
                          <m:nor/>
                        </m:rPr>
                        <a:rPr kumimoji="1" lang="en-US" altLang="zh-CN" dirty="0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Cambria Math" panose="02040503050406030204" charset="0"/>
                        </a:rPr>
                        <m:t>|</m:t>
                      </m:r>
                      <m:r>
                        <a:rPr kumimoji="1" lang="zh-CN" altLang="en-US" i="1" dirty="0">
                          <a:solidFill>
                            <a:schemeClr val="tx1"/>
                          </a:solidFill>
                          <a:latin typeface="Cambria Math" panose="02040503050406030204" charset="0"/>
                        </a:rPr>
                        <m:t> </m:t>
                      </m:r>
                      <m:r>
                        <a:rPr kumimoji="1"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Cambria Math" panose="02040503050406030204" charset="0"/>
                        </a:rPr>
                        <m:t>¬</m:t>
                      </m:r>
                      <m:r>
                        <m:rPr>
                          <m:nor/>
                        </m:rPr>
                        <a:rPr kumimoji="1" lang="en-US" altLang="zh-CN" i="1" dirty="0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Cambria Math" panose="02040503050406030204" charset="0"/>
                        </a:rPr>
                        <m:t>P</m:t>
                      </m:r>
                    </m:oMath>
                  </m:oMathPara>
                </a14:m>
                <a:endParaRPr kumimoji="1" lang="en-US" altLang="zh-CN" i="1" dirty="0">
                  <a:solidFill>
                    <a:schemeClr val="tx1"/>
                  </a:solidFill>
                  <a:latin typeface="Cambria Math" panose="02040503050406030204" charset="0"/>
                  <a:ea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kumimoji="1" lang="zh-CN" altLang="en-US" dirty="0">
                    <a:solidFill>
                      <a:schemeClr val="tx1"/>
                    </a:solidFill>
                    <a:latin typeface="Cambria Math" panose="02040503050406030204" charset="0"/>
                  </a:rPr>
                  <a:t>      </a:t>
                </a:r>
                <a:r>
                  <a:rPr kumimoji="1" lang="en-US" altLang="zh-CN" dirty="0">
                    <a:solidFill>
                      <a:schemeClr val="tx1"/>
                    </a:solidFill>
                    <a:latin typeface="Cambria Math" panose="02040503050406030204" charset="0"/>
                    <a:ea typeface="Cambria Math" panose="02040503050406030204" charset="0"/>
                  </a:rPr>
                  <a:t>|</a:t>
                </a:r>
                <a:r>
                  <a:rPr kumimoji="1" lang="zh-CN" altLang="en-US" dirty="0">
                    <a:solidFill>
                      <a:schemeClr val="tx1"/>
                    </a:solidFill>
                    <a:latin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solidFill>
                          <a:schemeClr val="tx1"/>
                        </a:solidFill>
                        <a:latin typeface="Cambria Math" panose="02040503050406030204" charset="0"/>
                        <a:ea typeface="Cambria Math" panose="02040503050406030204" charset="0"/>
                      </a:rPr>
                      <m:t>∀</m:t>
                    </m:r>
                    <m:r>
                      <a:rPr kumimoji="1" lang="en-US" altLang="zh-CN" i="1" dirty="0">
                        <a:solidFill>
                          <a:schemeClr val="tx1"/>
                        </a:solidFill>
                        <a:latin typeface="Cambria Math" panose="02040503050406030204" charset="0"/>
                        <a:ea typeface="Cambria Math" panose="02040503050406030204" charset="0"/>
                      </a:rPr>
                      <m:t>𝑥</m:t>
                    </m:r>
                    <m:r>
                      <a:rPr kumimoji="1" lang="en-US" altLang="zh-CN" i="1" dirty="0">
                        <a:solidFill>
                          <a:schemeClr val="tx1"/>
                        </a:solidFill>
                        <a:latin typeface="Cambria Math" panose="02040503050406030204" charset="0"/>
                        <a:ea typeface="Cambria Math" panose="02040503050406030204" charset="0"/>
                      </a:rPr>
                      <m:t>.</m:t>
                    </m:r>
                    <m:r>
                      <a:rPr kumimoji="1" lang="en-US" altLang="zh-CN" i="1" dirty="0">
                        <a:solidFill>
                          <a:schemeClr val="tx1"/>
                        </a:solidFill>
                        <a:latin typeface="Cambria Math" panose="02040503050406030204" charset="0"/>
                        <a:ea typeface="Cambria Math" panose="02040503050406030204" charset="0"/>
                      </a:rPr>
                      <m:t>𝑃</m:t>
                    </m:r>
                  </m:oMath>
                </a14:m>
                <a:endParaRPr kumimoji="1" lang="en-US" altLang="zh-CN" dirty="0">
                  <a:solidFill>
                    <a:schemeClr val="tx1"/>
                  </a:solidFill>
                  <a:latin typeface="Cambria Math" panose="02040503050406030204" charset="0"/>
                  <a:ea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kumimoji="1" lang="zh-CN" altLang="en-US" dirty="0">
                    <a:solidFill>
                      <a:schemeClr val="tx1"/>
                    </a:solidFill>
                    <a:latin typeface="Cambria Math" panose="02040503050406030204" charset="0"/>
                  </a:rPr>
                  <a:t>      </a:t>
                </a:r>
                <a:r>
                  <a:rPr kumimoji="1" lang="en-US" altLang="zh-CN" dirty="0">
                    <a:solidFill>
                      <a:schemeClr val="tx1"/>
                    </a:solidFill>
                    <a:latin typeface="Cambria Math" panose="02040503050406030204" charset="0"/>
                    <a:ea typeface="Cambria Math" panose="02040503050406030204" charset="0"/>
                  </a:rPr>
                  <a:t>|</a:t>
                </a:r>
                <a:r>
                  <a:rPr kumimoji="1" lang="zh-CN" altLang="en-US" dirty="0">
                    <a:solidFill>
                      <a:schemeClr val="tx1"/>
                    </a:solidFill>
                    <a:latin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solidFill>
                          <a:schemeClr val="tx1"/>
                        </a:solidFill>
                        <a:latin typeface="Cambria Math" panose="02040503050406030204" charset="0"/>
                        <a:ea typeface="Cambria Math" panose="02040503050406030204" charset="0"/>
                      </a:rPr>
                      <m:t>∃</m:t>
                    </m:r>
                    <m:r>
                      <a:rPr kumimoji="1" lang="en-US" altLang="zh-CN" i="1" dirty="0">
                        <a:solidFill>
                          <a:schemeClr val="tx1"/>
                        </a:solidFill>
                        <a:latin typeface="Cambria Math" panose="02040503050406030204" charset="0"/>
                        <a:ea typeface="Cambria Math" panose="02040503050406030204" charset="0"/>
                      </a:rPr>
                      <m:t>𝑥</m:t>
                    </m:r>
                    <m:r>
                      <a:rPr kumimoji="1" lang="en-US" altLang="zh-CN" i="1" dirty="0">
                        <a:solidFill>
                          <a:schemeClr val="tx1"/>
                        </a:solidFill>
                        <a:latin typeface="Cambria Math" panose="02040503050406030204" charset="0"/>
                        <a:ea typeface="Cambria Math" panose="02040503050406030204" charset="0"/>
                      </a:rPr>
                      <m:t>.</m:t>
                    </m:r>
                    <m:r>
                      <m:rPr>
                        <m:nor/>
                      </m:rPr>
                      <a:rPr kumimoji="1" lang="en-US" altLang="zh-CN" i="1" dirty="0">
                        <a:solidFill>
                          <a:schemeClr val="tx1"/>
                        </a:solidFill>
                        <a:latin typeface="Cambria Math" panose="02040503050406030204" charset="0"/>
                        <a:ea typeface="Cambria Math" panose="02040503050406030204" charset="0"/>
                      </a:rPr>
                      <m:t>P</m:t>
                    </m:r>
                  </m:oMath>
                </a14:m>
                <a:endParaRPr lang="en-US" altLang="en-US" sz="1800" dirty="0">
                  <a:solidFill>
                    <a:schemeClr val="tx1"/>
                  </a:solidFill>
                  <a:latin typeface="Cambria Math" panose="02040503050406030204" charset="0"/>
                  <a:ea typeface="Cambria Math" panose="02040503050406030204" charset="0"/>
                </a:endParaRPr>
              </a:p>
              <a:p>
                <a:pPr lvl="1"/>
                <a:endParaRPr lang="en-US" altLang="en-US" sz="1800" dirty="0">
                  <a:solidFill>
                    <a:schemeClr val="tx1"/>
                  </a:solidFill>
                </a:endParaRPr>
              </a:p>
              <a:p>
                <a:endParaRPr lang="en-US" altLang="en-US" sz="1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5"/>
                </p:custDataLst>
              </p:nvPr>
            </p:nvSpPr>
            <p:spPr>
              <a:xfrm>
                <a:off x="6515735" y="1504315"/>
                <a:ext cx="4526280" cy="4874895"/>
              </a:xfrm>
              <a:prstGeom prst="rect">
                <a:avLst/>
              </a:prstGeom>
              <a:blipFill rotWithShape="1">
                <a:blip r:embed="rId6"/>
                <a:stretch>
                  <a:fillRect b="-28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谓词</a:t>
            </a:r>
            <a:r>
              <a:rPr lang="zh-CN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逻辑</a:t>
            </a:r>
            <a:endParaRPr lang="zh-CN" altLang="en-US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647700" y="1374140"/>
            <a:ext cx="3347085" cy="3549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自由变量计算规则</a:t>
            </a:r>
            <a:endParaRPr lang="en-US" altLang="en-US" dirty="0"/>
          </a:p>
          <a:p>
            <a:endParaRPr lang="en-US" altLang="en-US" dirty="0"/>
          </a:p>
        </p:txBody>
      </p:sp>
      <p:pic>
        <p:nvPicPr>
          <p:cNvPr id="3" name="图片 2" descr="/Users/lml/Library/Containers/com.kingsoft.wpsoffice.mac/Data/tmp/photoeditapp/20250408154452/temp.pngte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47700" y="1887855"/>
            <a:ext cx="4239895" cy="4795520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5700395" y="1229360"/>
            <a:ext cx="3347085" cy="3549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命题：</a:t>
            </a:r>
            <a:endParaRPr lang="zh-CN" alt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5700395" y="2406015"/>
            <a:ext cx="3347085" cy="3549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计算</a:t>
            </a:r>
            <a:r>
              <a:rPr lang="zh-CN" altLang="en-US" dirty="0"/>
              <a:t>过程：</a:t>
            </a:r>
            <a:endParaRPr lang="zh-CN" altLang="en-US" dirty="0"/>
          </a:p>
        </p:txBody>
      </p:sp>
      <p:pic>
        <p:nvPicPr>
          <p:cNvPr id="4" name="图片 3" descr="/Users/lml/Library/Containers/com.kingsoft.wpsoffice.mac/Data/tmp/photoeditapp/20250408155246/temp.pngtemp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5700395" y="1791335"/>
            <a:ext cx="4572000" cy="495300"/>
          </a:xfrm>
          <a:prstGeom prst="rect">
            <a:avLst/>
          </a:prstGeom>
        </p:spPr>
      </p:pic>
      <p:pic>
        <p:nvPicPr>
          <p:cNvPr id="5" name="图片 4" descr="/Users/lml/Library/Containers/com.kingsoft.wpsoffice.mac/Data/tmp/photoeditapp/20250408155237/temp.pngtemp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5700395" y="2761298"/>
            <a:ext cx="5362575" cy="39846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谓词</a:t>
            </a:r>
            <a:r>
              <a:rPr lang="zh-CN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逻辑</a:t>
            </a:r>
            <a:endParaRPr lang="zh-CN" altLang="en-US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647700" y="1374140"/>
            <a:ext cx="3347085" cy="3549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替换规则，只针对</a:t>
            </a:r>
            <a:r>
              <a:rPr lang="zh-CN" altLang="en-US" dirty="0"/>
              <a:t>自由变量</a:t>
            </a:r>
            <a:endParaRPr lang="zh-CN" alt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5700395" y="2406015"/>
            <a:ext cx="3347085" cy="3549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计算</a:t>
            </a:r>
            <a:r>
              <a:rPr lang="zh-CN" altLang="en-US" dirty="0"/>
              <a:t>过程：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78460" y="2078990"/>
            <a:ext cx="6727825" cy="406654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ontent Placeholder 2"/>
              <p:cNvSpPr>
                <a:spLocks noGrp="1"/>
              </p:cNvSpPr>
              <p:nvPr>
                <p:custDataLst>
                  <p:tags r:id="rId5"/>
                </p:custDataLst>
              </p:nvPr>
            </p:nvSpPr>
            <p:spPr>
              <a:xfrm>
                <a:off x="7585710" y="1184275"/>
                <a:ext cx="4526280" cy="487489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90204" pitchFamily="34" charset="0"/>
                  <a:buChar char="•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kumimoji="1" lang="en-US" altLang="zh-CN" dirty="0">
                    <a:solidFill>
                      <a:schemeClr val="tx1"/>
                    </a:solidFill>
                    <a:latin typeface="Cambria Math" panose="02040503050406030204" charset="0"/>
                    <a:ea typeface="Cambria Math" panose="02040503050406030204" charset="0"/>
                  </a:rPr>
                  <a:t>E</a:t>
                </a:r>
                <a:r>
                  <a:rPr kumimoji="1" lang="zh-CN" altLang="en-US" dirty="0">
                    <a:solidFill>
                      <a:schemeClr val="tx1"/>
                    </a:solidFill>
                    <a:latin typeface="Cambria Math" panose="02040503050406030204" charset="0"/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  <a:latin typeface="Cambria Math" panose="02040503050406030204" charset="0"/>
                    <a:ea typeface="Cambria Math" panose="02040503050406030204" charset="0"/>
                  </a:rPr>
                  <a:t>::=</a:t>
                </a:r>
                <a:r>
                  <a:rPr kumimoji="1" lang="zh-CN" altLang="en-US" dirty="0">
                    <a:solidFill>
                      <a:schemeClr val="tx1"/>
                    </a:solidFill>
                    <a:latin typeface="Cambria Math" panose="02040503050406030204" charset="0"/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  <a:latin typeface="Cambria Math" panose="02040503050406030204" charset="0"/>
                    <a:ea typeface="Cambria Math" panose="02040503050406030204" charset="0"/>
                  </a:rPr>
                  <a:t>x</a:t>
                </a:r>
                <a:r>
                  <a:rPr kumimoji="1" lang="zh-CN" altLang="en-US" dirty="0">
                    <a:solidFill>
                      <a:schemeClr val="tx1"/>
                    </a:solidFill>
                    <a:latin typeface="Cambria Math" panose="02040503050406030204" charset="0"/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  <a:latin typeface="Cambria Math" panose="02040503050406030204" charset="0"/>
                    <a:ea typeface="Cambria Math" panose="02040503050406030204" charset="0"/>
                  </a:rPr>
                  <a:t>|</a:t>
                </a:r>
                <a:r>
                  <a:rPr kumimoji="1" lang="zh-CN" altLang="en-US" dirty="0">
                    <a:solidFill>
                      <a:schemeClr val="tx1"/>
                    </a:solidFill>
                    <a:latin typeface="Cambria Math" panose="02040503050406030204" charset="0"/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  <a:latin typeface="Cambria Math" panose="02040503050406030204" charset="0"/>
                    <a:ea typeface="Cambria Math" panose="02040503050406030204" charset="0"/>
                  </a:rPr>
                  <a:t>c</a:t>
                </a:r>
                <a:r>
                  <a:rPr kumimoji="1" lang="zh-CN" altLang="en-US" dirty="0">
                    <a:solidFill>
                      <a:schemeClr val="tx1"/>
                    </a:solidFill>
                    <a:latin typeface="Cambria Math" panose="02040503050406030204" charset="0"/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  <a:latin typeface="Cambria Math" panose="02040503050406030204" charset="0"/>
                    <a:ea typeface="Cambria Math" panose="02040503050406030204" charset="0"/>
                  </a:rPr>
                  <a:t>|</a:t>
                </a:r>
                <a:r>
                  <a:rPr kumimoji="1" lang="zh-CN" altLang="en-US" dirty="0">
                    <a:solidFill>
                      <a:schemeClr val="tx1"/>
                    </a:solidFill>
                    <a:latin typeface="Cambria Math" panose="02040503050406030204" charset="0"/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  <a:latin typeface="Cambria Math" panose="02040503050406030204" charset="0"/>
                    <a:ea typeface="Cambria Math" panose="02040503050406030204" charset="0"/>
                  </a:rPr>
                  <a:t>f</a:t>
                </a:r>
                <a:r>
                  <a:rPr kumimoji="1" lang="zh-CN" altLang="en-US" dirty="0">
                    <a:solidFill>
                      <a:schemeClr val="tx1"/>
                    </a:solidFill>
                    <a:latin typeface="Cambria Math" panose="02040503050406030204" charset="0"/>
                    <a:ea typeface="Cambria Math" panose="02040503050406030204" charset="0"/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  <a:latin typeface="Cambria Math" panose="02040503050406030204" charset="0"/>
                    <a:ea typeface="Cambria Math" panose="02040503050406030204" charset="0"/>
                  </a:rPr>
                  <a:t>(E,</a:t>
                </a:r>
                <a:r>
                  <a:rPr kumimoji="1" lang="zh-CN" altLang="en-US" dirty="0">
                    <a:solidFill>
                      <a:schemeClr val="tx1"/>
                    </a:solidFill>
                    <a:latin typeface="Cambria Math" panose="02040503050406030204" charset="0"/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  <a:latin typeface="Cambria Math" panose="02040503050406030204" charset="0"/>
                    <a:ea typeface="Cambria Math" panose="02040503050406030204" charset="0"/>
                  </a:rPr>
                  <a:t>…,</a:t>
                </a:r>
                <a:r>
                  <a:rPr kumimoji="1" lang="zh-CN" altLang="en-US" dirty="0">
                    <a:solidFill>
                      <a:schemeClr val="tx1"/>
                    </a:solidFill>
                    <a:latin typeface="Cambria Math" panose="02040503050406030204" charset="0"/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  <a:latin typeface="Cambria Math" panose="02040503050406030204" charset="0"/>
                    <a:ea typeface="Cambria Math" panose="02040503050406030204" charset="0"/>
                  </a:rPr>
                  <a:t>E)</a:t>
                </a:r>
                <a:endParaRPr kumimoji="1" lang="en-US" altLang="zh-CN" dirty="0">
                  <a:solidFill>
                    <a:schemeClr val="tx1"/>
                  </a:solidFill>
                  <a:latin typeface="Cambria Math" panose="02040503050406030204" charset="0"/>
                  <a:ea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kumimoji="1" lang="en-US" altLang="zh-CN" dirty="0">
                    <a:solidFill>
                      <a:schemeClr val="tx1"/>
                    </a:solidFill>
                    <a:latin typeface="Cambria Math" panose="02040503050406030204" charset="0"/>
                    <a:ea typeface="Cambria Math" panose="02040503050406030204" charset="0"/>
                  </a:rPr>
                  <a:t>R</a:t>
                </a:r>
                <a:r>
                  <a:rPr kumimoji="1" lang="zh-CN" altLang="en-US" dirty="0">
                    <a:solidFill>
                      <a:schemeClr val="tx1"/>
                    </a:solidFill>
                    <a:latin typeface="Cambria Math" panose="02040503050406030204" charset="0"/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  <a:latin typeface="Cambria Math" panose="02040503050406030204" charset="0"/>
                    <a:ea typeface="Cambria Math" panose="02040503050406030204" charset="0"/>
                  </a:rPr>
                  <a:t>::=</a:t>
                </a:r>
                <a:r>
                  <a:rPr kumimoji="1" lang="zh-CN" altLang="en-US" dirty="0">
                    <a:solidFill>
                      <a:schemeClr val="tx1"/>
                    </a:solidFill>
                    <a:latin typeface="Cambria Math" panose="02040503050406030204" charset="0"/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  <a:latin typeface="Cambria Math" panose="02040503050406030204" charset="0"/>
                    <a:ea typeface="Cambria Math" panose="02040503050406030204" charset="0"/>
                  </a:rPr>
                  <a:t>r(E,</a:t>
                </a:r>
                <a:r>
                  <a:rPr kumimoji="1" lang="zh-CN" altLang="en-US" dirty="0">
                    <a:solidFill>
                      <a:schemeClr val="tx1"/>
                    </a:solidFill>
                    <a:latin typeface="Cambria Math" panose="02040503050406030204" charset="0"/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  <a:latin typeface="Cambria Math" panose="02040503050406030204" charset="0"/>
                    <a:ea typeface="Cambria Math" panose="02040503050406030204" charset="0"/>
                  </a:rPr>
                  <a:t>…,</a:t>
                </a:r>
                <a:r>
                  <a:rPr kumimoji="1" lang="zh-CN" altLang="en-US" dirty="0">
                    <a:solidFill>
                      <a:schemeClr val="tx1"/>
                    </a:solidFill>
                    <a:latin typeface="Cambria Math" panose="02040503050406030204" charset="0"/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  <a:latin typeface="Cambria Math" panose="02040503050406030204" charset="0"/>
                    <a:ea typeface="Cambria Math" panose="02040503050406030204" charset="0"/>
                  </a:rPr>
                  <a:t>E)</a:t>
                </a:r>
                <a:r>
                  <a:rPr kumimoji="1" lang="zh-CN" altLang="en-US" dirty="0">
                    <a:solidFill>
                      <a:schemeClr val="tx1"/>
                    </a:solidFill>
                    <a:latin typeface="Cambria Math" panose="02040503050406030204" charset="0"/>
                  </a:rPr>
                  <a:t>       </a:t>
                </a:r>
                <a:endParaRPr kumimoji="1" lang="en-US" altLang="zh-CN" dirty="0">
                  <a:solidFill>
                    <a:schemeClr val="tx1"/>
                  </a:solidFill>
                  <a:latin typeface="Cambria Math" panose="02040503050406030204" charset="0"/>
                  <a:ea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kumimoji="1" lang="en-US" altLang="zh-CN" i="1" dirty="0">
                    <a:solidFill>
                      <a:schemeClr val="tx1"/>
                    </a:solidFill>
                    <a:latin typeface="Cambria Math" panose="02040503050406030204" charset="0"/>
                    <a:ea typeface="Cambria Math" panose="02040503050406030204" charset="0"/>
                  </a:rPr>
                  <a:t>P</a:t>
                </a:r>
                <a:r>
                  <a:rPr kumimoji="1" lang="zh-CN" altLang="en-US" dirty="0">
                    <a:solidFill>
                      <a:schemeClr val="tx1"/>
                    </a:solidFill>
                    <a:latin typeface="Cambria Math" panose="02040503050406030204" charset="0"/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  <a:latin typeface="Cambria Math" panose="02040503050406030204" charset="0"/>
                    <a:ea typeface="Cambria Math" panose="02040503050406030204" charset="0"/>
                  </a:rPr>
                  <a:t>::=</a:t>
                </a:r>
                <a:r>
                  <a:rPr kumimoji="1" lang="zh-CN" altLang="en-US" dirty="0">
                    <a:solidFill>
                      <a:schemeClr val="tx1"/>
                    </a:solidFill>
                    <a:latin typeface="Cambria Math" panose="02040503050406030204" charset="0"/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  <a:latin typeface="Cambria Math" panose="02040503050406030204" charset="0"/>
                    <a:ea typeface="Cambria Math" panose="02040503050406030204" charset="0"/>
                  </a:rPr>
                  <a:t> R</a:t>
                </a:r>
                <a:endParaRPr kumimoji="1" lang="en-US" altLang="zh-CN" dirty="0">
                  <a:solidFill>
                    <a:schemeClr val="tx1"/>
                  </a:solidFill>
                  <a:latin typeface="Cambria Math" panose="02040503050406030204" charset="0"/>
                  <a:ea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kumimoji="1" lang="zh-CN" altLang="en-US" dirty="0">
                    <a:solidFill>
                      <a:schemeClr val="tx1"/>
                    </a:solidFill>
                    <a:latin typeface="Cambria Math" panose="02040503050406030204" charset="0"/>
                  </a:rPr>
                  <a:t>      </a:t>
                </a:r>
                <a:r>
                  <a:rPr kumimoji="1" lang="en-US" altLang="zh-CN" dirty="0">
                    <a:solidFill>
                      <a:schemeClr val="tx1"/>
                    </a:solidFill>
                    <a:latin typeface="Cambria Math" panose="02040503050406030204" charset="0"/>
                    <a:ea typeface="Cambria Math" panose="02040503050406030204" charset="0"/>
                  </a:rPr>
                  <a:t>|</a:t>
                </a:r>
                <a14:m>
                  <m:oMath xmlns:m="http://schemas.openxmlformats.org/officeDocument/2006/math">
                    <m:r>
                      <a:rPr kumimoji="1" lang="zh-CN" altLang="en-US">
                        <a:solidFill>
                          <a:schemeClr val="tx1"/>
                        </a:solidFill>
                        <a:latin typeface="Cambria Math" panose="02040503050406030204" charset="0"/>
                        <a:ea typeface="Cambria Math" panose="02040503050406030204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CN">
                        <a:solidFill>
                          <a:schemeClr val="tx1"/>
                        </a:solidFill>
                        <a:latin typeface="Cambria Math" panose="02040503050406030204" charset="0"/>
                        <a:ea typeface="Cambria Math" panose="02040503050406030204" charset="0"/>
                      </a:rPr>
                      <m:t>T</m:t>
                    </m:r>
                  </m:oMath>
                </a14:m>
                <a:endParaRPr kumimoji="1" lang="en-US" altLang="zh-CN" dirty="0">
                  <a:solidFill>
                    <a:schemeClr val="tx1"/>
                  </a:solidFill>
                  <a:latin typeface="Cambria Math" panose="02040503050406030204" charset="0"/>
                  <a:ea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kumimoji="1" lang="zh-CN" altLang="en-US" dirty="0">
                    <a:solidFill>
                      <a:schemeClr val="tx1"/>
                    </a:solidFill>
                    <a:latin typeface="Cambria Math" panose="02040503050406030204" charset="0"/>
                    <a:ea typeface="Cambria Math" panose="02040503050406030204" charset="0"/>
                  </a:rPr>
                  <a:t>      </a:t>
                </a:r>
                <a:r>
                  <a:rPr kumimoji="1" lang="en-US" altLang="zh-CN" dirty="0">
                    <a:solidFill>
                      <a:schemeClr val="tx1"/>
                    </a:solidFill>
                    <a:latin typeface="Cambria Math" panose="02040503050406030204" charset="0"/>
                    <a:ea typeface="Cambria Math" panose="02040503050406030204" charset="0"/>
                  </a:rPr>
                  <a:t>|</a:t>
                </a:r>
                <a:r>
                  <a:rPr kumimoji="1" lang="zh-CN" altLang="en-US" dirty="0">
                    <a:solidFill>
                      <a:schemeClr val="tx1"/>
                    </a:solidFill>
                    <a:latin typeface="Cambria Math" panose="02040503050406030204" charset="0"/>
                    <a:ea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Cambria Math" panose="02040503050406030204" charset="0"/>
                      </a:rPr>
                      <m:t>⊥</m:t>
                    </m:r>
                  </m:oMath>
                </a14:m>
                <a:endParaRPr kumimoji="1" lang="en-US" altLang="zh-CN" dirty="0">
                  <a:solidFill>
                    <a:schemeClr val="tx1"/>
                  </a:solidFill>
                  <a:latin typeface="Cambria Math" panose="02040503050406030204" charset="0"/>
                  <a:ea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kumimoji="1" lang="zh-CN" altLang="en-US" dirty="0">
                    <a:solidFill>
                      <a:schemeClr val="tx1"/>
                    </a:solidFill>
                    <a:latin typeface="Cambria Math" panose="02040503050406030204" charset="0"/>
                  </a:rPr>
                  <a:t>      </a:t>
                </a:r>
                <a:r>
                  <a:rPr kumimoji="1" lang="en-US" altLang="zh-CN" dirty="0">
                    <a:solidFill>
                      <a:schemeClr val="tx1"/>
                    </a:solidFill>
                    <a:latin typeface="Cambria Math" panose="02040503050406030204" charset="0"/>
                    <a:ea typeface="Cambria Math" panose="02040503050406030204" charset="0"/>
                  </a:rPr>
                  <a:t>|</a:t>
                </a:r>
                <a:r>
                  <a:rPr kumimoji="1" lang="zh-CN" altLang="en-US" dirty="0">
                    <a:solidFill>
                      <a:schemeClr val="tx1"/>
                    </a:solidFill>
                    <a:latin typeface="Cambria Math" panose="02040503050406030204" charset="0"/>
                  </a:rPr>
                  <a:t> </a:t>
                </a:r>
                <a:r>
                  <a:rPr kumimoji="1" lang="en-US" altLang="zh-CN" i="1" dirty="0">
                    <a:solidFill>
                      <a:schemeClr val="tx1"/>
                    </a:solidFill>
                    <a:latin typeface="Cambria Math" panose="02040503050406030204" charset="0"/>
                    <a:ea typeface="Cambria Math" panose="02040503050406030204" charset="0"/>
                  </a:rPr>
                  <a:t>P</a:t>
                </a:r>
                <a:r>
                  <a:rPr kumimoji="1" lang="zh-CN" altLang="en-US" dirty="0">
                    <a:solidFill>
                      <a:schemeClr val="tx1"/>
                    </a:solidFill>
                    <a:latin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solidFill>
                          <a:schemeClr val="tx1"/>
                        </a:solidFill>
                        <a:latin typeface="Cambria Math" panose="02040503050406030204" charset="0"/>
                      </a:rPr>
                      <m:t>∨</m:t>
                    </m:r>
                  </m:oMath>
                </a14:m>
                <a:r>
                  <a:rPr kumimoji="1" lang="zh-CN" altLang="en-US" i="1" dirty="0">
                    <a:solidFill>
                      <a:schemeClr val="tx1"/>
                    </a:solidFill>
                    <a:latin typeface="Cambria Math" panose="02040503050406030204" charset="0"/>
                  </a:rPr>
                  <a:t> </a:t>
                </a:r>
                <a:r>
                  <a:rPr kumimoji="1" lang="en-US" altLang="zh-CN" i="1" dirty="0">
                    <a:solidFill>
                      <a:schemeClr val="tx1"/>
                    </a:solidFill>
                    <a:latin typeface="Cambria Math" panose="02040503050406030204" charset="0"/>
                    <a:ea typeface="Cambria Math" panose="02040503050406030204" charset="0"/>
                  </a:rPr>
                  <a:t>P</a:t>
                </a:r>
                <a:endParaRPr kumimoji="1" lang="en-US" altLang="zh-CN" i="1" dirty="0">
                  <a:solidFill>
                    <a:schemeClr val="tx1"/>
                  </a:solidFill>
                  <a:latin typeface="Cambria Math" panose="02040503050406030204" charset="0"/>
                  <a:ea typeface="Cambria Math" panose="0204050305040603020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zh-CN" altLang="en-US" dirty="0">
                          <a:solidFill>
                            <a:schemeClr val="tx1"/>
                          </a:solidFill>
                          <a:latin typeface="Cambria Math" panose="02040503050406030204" charset="0"/>
                        </a:rPr>
                        <m:t>      </m:t>
                      </m:r>
                      <m:r>
                        <m:rPr>
                          <m:nor/>
                        </m:rPr>
                        <a:rPr kumimoji="1" lang="en-US" altLang="zh-CN" dirty="0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Cambria Math" panose="02040503050406030204" charset="0"/>
                        </a:rPr>
                        <m:t>|</m:t>
                      </m:r>
                      <m:r>
                        <m:rPr>
                          <m:nor/>
                        </m:rPr>
                        <a:rPr kumimoji="1" lang="zh-CN" altLang="en-US" dirty="0">
                          <a:solidFill>
                            <a:schemeClr val="tx1"/>
                          </a:solidFill>
                          <a:latin typeface="Cambria Math" panose="02040503050406030204" charset="0"/>
                        </a:rPr>
                        <m:t> </m:t>
                      </m:r>
                      <m:r>
                        <m:rPr>
                          <m:nor/>
                        </m:rPr>
                        <a:rPr kumimoji="1" lang="en-US" altLang="zh-CN" i="1" dirty="0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Cambria Math" panose="02040503050406030204" charset="0"/>
                        </a:rPr>
                        <m:t>P</m:t>
                      </m:r>
                      <m:r>
                        <a:rPr kumimoji="1" lang="zh-CN" altLang="en-US" i="1">
                          <a:solidFill>
                            <a:schemeClr val="tx1"/>
                          </a:solidFill>
                          <a:latin typeface="Cambria Math" panose="02040503050406030204" charset="0"/>
                        </a:rPr>
                        <m:t>∧</m:t>
                      </m:r>
                      <m:r>
                        <m:rPr>
                          <m:nor/>
                        </m:rPr>
                        <a:rPr kumimoji="1" lang="en-US" altLang="zh-CN" i="1" dirty="0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Cambria Math" panose="02040503050406030204" charset="0"/>
                        </a:rPr>
                        <m:t>P</m:t>
                      </m:r>
                    </m:oMath>
                  </m:oMathPara>
                </a14:m>
                <a:endParaRPr kumimoji="1" lang="en-US" altLang="zh-CN" i="1" dirty="0">
                  <a:solidFill>
                    <a:schemeClr val="tx1"/>
                  </a:solidFill>
                  <a:latin typeface="Cambria Math" panose="02040503050406030204" charset="0"/>
                  <a:ea typeface="Cambria Math" panose="0204050305040603020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zh-CN" altLang="en-US" dirty="0">
                          <a:solidFill>
                            <a:schemeClr val="tx1"/>
                          </a:solidFill>
                          <a:latin typeface="Cambria Math" panose="02040503050406030204" charset="0"/>
                        </a:rPr>
                        <m:t>      </m:t>
                      </m:r>
                      <m:r>
                        <m:rPr>
                          <m:nor/>
                        </m:rPr>
                        <a:rPr kumimoji="1" lang="en-US" altLang="zh-CN" dirty="0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Cambria Math" panose="02040503050406030204" charset="0"/>
                        </a:rPr>
                        <m:t>|</m:t>
                      </m:r>
                      <m:r>
                        <m:rPr>
                          <m:nor/>
                        </m:rPr>
                        <a:rPr kumimoji="1" lang="zh-CN" altLang="en-US" dirty="0">
                          <a:solidFill>
                            <a:schemeClr val="tx1"/>
                          </a:solidFill>
                          <a:latin typeface="Cambria Math" panose="02040503050406030204" charset="0"/>
                        </a:rPr>
                        <m:t> </m:t>
                      </m:r>
                      <m:r>
                        <m:rPr>
                          <m:nor/>
                        </m:rPr>
                        <a:rPr kumimoji="1" lang="en-US" altLang="zh-CN" i="1" dirty="0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Cambria Math" panose="02040503050406030204" charset="0"/>
                        </a:rPr>
                        <m:t>P</m:t>
                      </m:r>
                      <m:r>
                        <a:rPr kumimoji="1" lang="zh-CN" altLang="en-US" i="1">
                          <a:solidFill>
                            <a:schemeClr val="tx1"/>
                          </a:solidFill>
                          <a:latin typeface="Cambria Math" panose="02040503050406030204" charset="0"/>
                        </a:rPr>
                        <m:t>→</m:t>
                      </m:r>
                      <m:r>
                        <m:rPr>
                          <m:nor/>
                        </m:rPr>
                        <a:rPr kumimoji="1" lang="en-US" altLang="zh-CN" i="1" dirty="0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Cambria Math" panose="02040503050406030204" charset="0"/>
                        </a:rPr>
                        <m:t>P</m:t>
                      </m:r>
                    </m:oMath>
                  </m:oMathPara>
                </a14:m>
                <a:endParaRPr kumimoji="1" lang="en-US" altLang="zh-CN" i="1" dirty="0">
                  <a:solidFill>
                    <a:schemeClr val="tx1"/>
                  </a:solidFill>
                  <a:latin typeface="Cambria Math" panose="02040503050406030204" charset="0"/>
                  <a:ea typeface="Cambria Math" panose="0204050305040603020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zh-CN" altLang="en-US" dirty="0">
                          <a:solidFill>
                            <a:schemeClr val="tx1"/>
                          </a:solidFill>
                          <a:latin typeface="Cambria Math" panose="02040503050406030204" charset="0"/>
                        </a:rPr>
                        <m:t>      </m:t>
                      </m:r>
                      <m:r>
                        <m:rPr>
                          <m:nor/>
                        </m:rPr>
                        <a:rPr kumimoji="1" lang="en-US" altLang="zh-CN" dirty="0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Cambria Math" panose="02040503050406030204" charset="0"/>
                        </a:rPr>
                        <m:t>|</m:t>
                      </m:r>
                      <m:r>
                        <a:rPr kumimoji="1" lang="zh-CN" altLang="en-US" i="1" dirty="0">
                          <a:solidFill>
                            <a:schemeClr val="tx1"/>
                          </a:solidFill>
                          <a:latin typeface="Cambria Math" panose="02040503050406030204" charset="0"/>
                        </a:rPr>
                        <m:t> </m:t>
                      </m:r>
                      <m:r>
                        <a:rPr kumimoji="1"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Cambria Math" panose="02040503050406030204" charset="0"/>
                        </a:rPr>
                        <m:t>¬</m:t>
                      </m:r>
                      <m:r>
                        <m:rPr>
                          <m:nor/>
                        </m:rPr>
                        <a:rPr kumimoji="1" lang="en-US" altLang="zh-CN" i="1" dirty="0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Cambria Math" panose="02040503050406030204" charset="0"/>
                        </a:rPr>
                        <m:t>P</m:t>
                      </m:r>
                    </m:oMath>
                  </m:oMathPara>
                </a14:m>
                <a:endParaRPr kumimoji="1" lang="en-US" altLang="zh-CN" i="1" dirty="0">
                  <a:solidFill>
                    <a:schemeClr val="tx1"/>
                  </a:solidFill>
                  <a:latin typeface="Cambria Math" panose="02040503050406030204" charset="0"/>
                  <a:ea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kumimoji="1" lang="zh-CN" altLang="en-US" dirty="0">
                    <a:solidFill>
                      <a:schemeClr val="tx1"/>
                    </a:solidFill>
                    <a:latin typeface="Cambria Math" panose="02040503050406030204" charset="0"/>
                  </a:rPr>
                  <a:t>      </a:t>
                </a:r>
                <a:r>
                  <a:rPr kumimoji="1" lang="en-US" altLang="zh-CN" dirty="0">
                    <a:solidFill>
                      <a:schemeClr val="tx1"/>
                    </a:solidFill>
                    <a:latin typeface="Cambria Math" panose="02040503050406030204" charset="0"/>
                    <a:ea typeface="Cambria Math" panose="02040503050406030204" charset="0"/>
                  </a:rPr>
                  <a:t>|</a:t>
                </a:r>
                <a:r>
                  <a:rPr kumimoji="1" lang="zh-CN" altLang="en-US" dirty="0">
                    <a:solidFill>
                      <a:schemeClr val="tx1"/>
                    </a:solidFill>
                    <a:latin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solidFill>
                          <a:schemeClr val="tx1"/>
                        </a:solidFill>
                        <a:latin typeface="Cambria Math" panose="02040503050406030204" charset="0"/>
                        <a:ea typeface="Cambria Math" panose="02040503050406030204" charset="0"/>
                      </a:rPr>
                      <m:t>∀</m:t>
                    </m:r>
                    <m:r>
                      <a:rPr kumimoji="1" lang="en-US" altLang="zh-CN" i="1" dirty="0">
                        <a:solidFill>
                          <a:schemeClr val="tx1"/>
                        </a:solidFill>
                        <a:latin typeface="Cambria Math" panose="02040503050406030204" charset="0"/>
                        <a:ea typeface="Cambria Math" panose="02040503050406030204" charset="0"/>
                      </a:rPr>
                      <m:t>𝑥</m:t>
                    </m:r>
                    <m:r>
                      <a:rPr kumimoji="1" lang="en-US" altLang="zh-CN" i="1" dirty="0">
                        <a:solidFill>
                          <a:schemeClr val="tx1"/>
                        </a:solidFill>
                        <a:latin typeface="Cambria Math" panose="02040503050406030204" charset="0"/>
                        <a:ea typeface="Cambria Math" panose="02040503050406030204" charset="0"/>
                      </a:rPr>
                      <m:t>.</m:t>
                    </m:r>
                    <m:r>
                      <a:rPr kumimoji="1" lang="en-US" altLang="zh-CN" i="1" dirty="0">
                        <a:solidFill>
                          <a:schemeClr val="tx1"/>
                        </a:solidFill>
                        <a:latin typeface="Cambria Math" panose="02040503050406030204" charset="0"/>
                        <a:ea typeface="Cambria Math" panose="02040503050406030204" charset="0"/>
                      </a:rPr>
                      <m:t>𝑃</m:t>
                    </m:r>
                  </m:oMath>
                </a14:m>
                <a:endParaRPr kumimoji="1" lang="en-US" altLang="zh-CN" dirty="0">
                  <a:solidFill>
                    <a:schemeClr val="tx1"/>
                  </a:solidFill>
                  <a:latin typeface="Cambria Math" panose="02040503050406030204" charset="0"/>
                  <a:ea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kumimoji="1" lang="zh-CN" altLang="en-US" dirty="0">
                    <a:solidFill>
                      <a:schemeClr val="tx1"/>
                    </a:solidFill>
                    <a:latin typeface="Cambria Math" panose="02040503050406030204" charset="0"/>
                  </a:rPr>
                  <a:t>      </a:t>
                </a:r>
                <a:r>
                  <a:rPr kumimoji="1" lang="en-US" altLang="zh-CN" dirty="0">
                    <a:solidFill>
                      <a:schemeClr val="tx1"/>
                    </a:solidFill>
                    <a:latin typeface="Cambria Math" panose="02040503050406030204" charset="0"/>
                    <a:ea typeface="Cambria Math" panose="02040503050406030204" charset="0"/>
                  </a:rPr>
                  <a:t>|</a:t>
                </a:r>
                <a:r>
                  <a:rPr kumimoji="1" lang="zh-CN" altLang="en-US" dirty="0">
                    <a:solidFill>
                      <a:schemeClr val="tx1"/>
                    </a:solidFill>
                    <a:latin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solidFill>
                          <a:schemeClr val="tx1"/>
                        </a:solidFill>
                        <a:latin typeface="Cambria Math" panose="02040503050406030204" charset="0"/>
                        <a:ea typeface="Cambria Math" panose="02040503050406030204" charset="0"/>
                      </a:rPr>
                      <m:t>∃</m:t>
                    </m:r>
                    <m:r>
                      <a:rPr kumimoji="1" lang="en-US" altLang="zh-CN" i="1" dirty="0">
                        <a:solidFill>
                          <a:schemeClr val="tx1"/>
                        </a:solidFill>
                        <a:latin typeface="Cambria Math" panose="02040503050406030204" charset="0"/>
                        <a:ea typeface="Cambria Math" panose="02040503050406030204" charset="0"/>
                      </a:rPr>
                      <m:t>𝑥</m:t>
                    </m:r>
                    <m:r>
                      <a:rPr kumimoji="1" lang="en-US" altLang="zh-CN" i="1" dirty="0">
                        <a:solidFill>
                          <a:schemeClr val="tx1"/>
                        </a:solidFill>
                        <a:latin typeface="Cambria Math" panose="02040503050406030204" charset="0"/>
                        <a:ea typeface="Cambria Math" panose="02040503050406030204" charset="0"/>
                      </a:rPr>
                      <m:t>.</m:t>
                    </m:r>
                    <m:r>
                      <m:rPr>
                        <m:nor/>
                      </m:rPr>
                      <a:rPr kumimoji="1" lang="en-US" altLang="zh-CN" i="1" dirty="0">
                        <a:solidFill>
                          <a:schemeClr val="tx1"/>
                        </a:solidFill>
                        <a:latin typeface="Cambria Math" panose="02040503050406030204" charset="0"/>
                        <a:ea typeface="Cambria Math" panose="02040503050406030204" charset="0"/>
                      </a:rPr>
                      <m:t>P</m:t>
                    </m:r>
                  </m:oMath>
                </a14:m>
                <a:endParaRPr lang="en-US" altLang="en-US" sz="1800" dirty="0">
                  <a:solidFill>
                    <a:schemeClr val="tx1"/>
                  </a:solidFill>
                  <a:latin typeface="Cambria Math" panose="02040503050406030204" charset="0"/>
                  <a:ea typeface="Cambria Math" panose="02040503050406030204" charset="0"/>
                </a:endParaRPr>
              </a:p>
              <a:p>
                <a:pPr lvl="1"/>
                <a:endParaRPr lang="en-US" altLang="en-US" sz="1800" dirty="0">
                  <a:solidFill>
                    <a:schemeClr val="tx1"/>
                  </a:solidFill>
                </a:endParaRPr>
              </a:p>
              <a:p>
                <a:endParaRPr lang="en-US" altLang="en-US" sz="1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6"/>
                </p:custDataLst>
              </p:nvPr>
            </p:nvSpPr>
            <p:spPr>
              <a:xfrm>
                <a:off x="7585710" y="1184275"/>
                <a:ext cx="4526280" cy="4874895"/>
              </a:xfrm>
              <a:prstGeom prst="rect">
                <a:avLst/>
              </a:prstGeom>
              <a:blipFill rotWithShape="1">
                <a:blip r:embed="rId7"/>
                <a:stretch>
                  <a:fillRect b="-28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谓词</a:t>
            </a:r>
            <a:r>
              <a:rPr lang="zh-CN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逻辑</a:t>
            </a:r>
            <a:endParaRPr lang="zh-CN" altLang="en-US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647700" y="1374140"/>
            <a:ext cx="3347085" cy="3549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替换规则，只针对</a:t>
            </a:r>
            <a:r>
              <a:rPr lang="zh-CN" altLang="en-US" dirty="0"/>
              <a:t>自由变量</a:t>
            </a:r>
            <a:endParaRPr lang="zh-CN" alt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5700395" y="2406015"/>
            <a:ext cx="3347085" cy="3549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计算</a:t>
            </a:r>
            <a:r>
              <a:rPr lang="zh-CN" altLang="en-US" dirty="0"/>
              <a:t>过程：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78460" y="2078990"/>
            <a:ext cx="6727825" cy="4066540"/>
          </a:xfrm>
          <a:prstGeom prst="rect">
            <a:avLst/>
          </a:prstGeom>
        </p:spPr>
      </p:pic>
      <p:pic>
        <p:nvPicPr>
          <p:cNvPr id="3" name="图片 2" descr="/Users/lml/Library/Containers/com.kingsoft.wpsoffice.mac/Data/tmp/photoeditapp/20250408164423/temp.pngtemp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578918" y="368300"/>
            <a:ext cx="5612765" cy="6121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课程</a:t>
            </a:r>
            <a:r>
              <a:rPr lang="zh-CN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大纲</a:t>
            </a:r>
            <a:endParaRPr lang="zh-CN" altLang="en-US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584325"/>
            <a:ext cx="10720070" cy="4780915"/>
          </a:xfrm>
        </p:spPr>
        <p:txBody>
          <a:bodyPr>
            <a:noAutofit/>
          </a:bodyPr>
          <a:p>
            <a:pPr algn="l">
              <a:buClrTx/>
              <a:buSzTx/>
            </a:pPr>
            <a:r>
              <a:rPr lang="zh-CN" altLang="en-US" sz="2200"/>
              <a:t>知识基础 (集合、关系与映射、上下文无关文法、基于结构的归纳法)</a:t>
            </a:r>
            <a:endParaRPr lang="zh-CN" altLang="en-US" sz="2200"/>
          </a:p>
          <a:p>
            <a:pPr algn="l">
              <a:buClrTx/>
              <a:buSzTx/>
            </a:pPr>
            <a:r>
              <a:rPr lang="zh-CN" altLang="en-US" sz="2200"/>
              <a:t>命题逻辑 (语法、自然演绎系统、构造逻辑、语义系统、可靠性与完备性、可判断性)</a:t>
            </a:r>
            <a:endParaRPr lang="zh-CN" altLang="en-US" sz="2200"/>
          </a:p>
          <a:p>
            <a:pPr algn="l">
              <a:buClrTx/>
              <a:buSzTx/>
            </a:pPr>
            <a:r>
              <a:rPr lang="zh-CN" altLang="en-US" sz="2200"/>
              <a:t>布尔可满足性 (合取范式、解析与传播、DPLL算法)</a:t>
            </a:r>
            <a:endParaRPr lang="zh-CN" altLang="en-US" sz="2200"/>
          </a:p>
          <a:p>
            <a:pPr algn="l">
              <a:buClrTx/>
              <a:buSzTx/>
            </a:pPr>
            <a:r>
              <a:rPr lang="zh-CN" altLang="en-US" sz="2200"/>
              <a:t>谓词逻辑(语法、自然演绎系统、构造逻辑、语义系统、可靠性与完备性、可判断性)</a:t>
            </a:r>
            <a:endParaRPr lang="zh-CN" altLang="en-US" sz="2200"/>
          </a:p>
          <a:p>
            <a:pPr algn="l">
              <a:buClrTx/>
              <a:buSzTx/>
            </a:pPr>
            <a:r>
              <a:rPr lang="zh-CN" altLang="en-US" sz="2200">
                <a:solidFill>
                  <a:schemeClr val="accent1"/>
                </a:solidFill>
              </a:rPr>
              <a:t>等式与未解释函数理论 (可满足性模理论、等式理论、并查集与等价类、未解释函数)</a:t>
            </a:r>
            <a:endParaRPr lang="zh-CN" altLang="en-US" sz="2200">
              <a:solidFill>
                <a:schemeClr val="accent1"/>
              </a:solidFill>
            </a:endParaRPr>
          </a:p>
          <a:p>
            <a:r>
              <a:rPr lang="zh-CN" altLang="en-US" sz="2200"/>
              <a:t>线性算术(语法、Fourier-Motzkin消元法、单纯形法、分支定界法)</a:t>
            </a:r>
            <a:endParaRPr lang="zh-CN" altLang="en-US" sz="2200"/>
          </a:p>
          <a:p>
            <a:r>
              <a:rPr lang="zh-CN" altLang="en-US" sz="2200"/>
              <a:t>数据结构理论 (比特向量、数组、指针、字符串)</a:t>
            </a:r>
            <a:endParaRPr lang="zh-CN" altLang="en-US" sz="2200"/>
          </a:p>
          <a:p>
            <a:r>
              <a:rPr lang="zh-CN" altLang="en-US" sz="2200"/>
              <a:t>理论组合 (Nelson-Oppen、理论凸性、DPLL(T)算法)</a:t>
            </a:r>
            <a:endParaRPr lang="zh-CN" altLang="en-US" sz="2200"/>
          </a:p>
          <a:p>
            <a:r>
              <a:rPr lang="zh-CN" altLang="en-US" sz="2200"/>
              <a:t>符号执行 (机器抽象模型、操作语义、简单命令式语言、路径条件、混合执行等)</a:t>
            </a:r>
            <a:endParaRPr lang="zh-CN" altLang="en-US" sz="2200"/>
          </a:p>
          <a:p>
            <a:r>
              <a:rPr lang="zh-CN" altLang="en-US" sz="2200"/>
              <a:t>程序验证 (霍尔三元、最弱前条件、验证条件等)</a:t>
            </a:r>
            <a:endParaRPr lang="zh-CN" altLang="en-US" sz="2200"/>
          </a:p>
          <a:p>
            <a:r>
              <a:rPr lang="zh-CN" altLang="en-US" sz="2200"/>
              <a:t>程序合成 (基于语法的合成、公理化合成等)</a:t>
            </a:r>
            <a:endParaRPr lang="zh-CN" altLang="en-US" sz="2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>
              <a:buClrTx/>
              <a:buSzTx/>
              <a:buFontTx/>
            </a:pPr>
            <a:r>
              <a:rPr lang="zh-CN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等式与未解释</a:t>
            </a:r>
            <a:r>
              <a:rPr lang="zh-CN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函数</a:t>
            </a:r>
            <a:endParaRPr lang="zh-CN" altLang="en-US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黑体" panose="02010609060101010101" charset="-122"/>
              <a:ea typeface="黑体" panose="02010609060101010101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335405" y="2758440"/>
            <a:ext cx="9520555" cy="3093085"/>
            <a:chOff x="2454" y="4082"/>
            <a:chExt cx="16078" cy="5848"/>
          </a:xfrm>
        </p:grpSpPr>
        <p:sp>
          <p:nvSpPr>
            <p:cNvPr id="12" name="椭圆 11"/>
            <p:cNvSpPr/>
            <p:nvPr>
              <p:custDataLst>
                <p:tags r:id="rId1"/>
              </p:custDataLst>
            </p:nvPr>
          </p:nvSpPr>
          <p:spPr>
            <a:xfrm>
              <a:off x="2454" y="4082"/>
              <a:ext cx="9777" cy="584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50196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kumimoji="1" lang="zh-CN" altLang="en-US" dirty="0"/>
            </a:p>
          </p:txBody>
        </p:sp>
        <p:sp>
          <p:nvSpPr>
            <p:cNvPr id="13" name="椭圆 12"/>
            <p:cNvSpPr/>
            <p:nvPr>
              <p:custDataLst>
                <p:tags r:id="rId2"/>
              </p:custDataLst>
            </p:nvPr>
          </p:nvSpPr>
          <p:spPr>
            <a:xfrm>
              <a:off x="9066" y="4082"/>
              <a:ext cx="9466" cy="5754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50196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kumimoji="1" lang="zh-CN" altLang="en-US" dirty="0"/>
            </a:p>
          </p:txBody>
        </p:sp>
        <p:sp>
          <p:nvSpPr>
            <p:cNvPr id="14" name="文本框 13"/>
            <p:cNvSpPr txBox="1"/>
            <p:nvPr>
              <p:custDataLst>
                <p:tags r:id="rId3"/>
              </p:custDataLst>
            </p:nvPr>
          </p:nvSpPr>
          <p:spPr>
            <a:xfrm>
              <a:off x="14238" y="5849"/>
              <a:ext cx="3187" cy="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kumimoji="1" lang="zh-CN" altLang="en-US" dirty="0"/>
                <a:t>不可判断问题</a:t>
              </a:r>
              <a:endParaRPr kumimoji="1" lang="en-US" altLang="zh-CN" dirty="0"/>
            </a:p>
            <a:p>
              <a:r>
                <a:rPr kumimoji="1" lang="zh-CN" altLang="en-US" dirty="0"/>
                <a:t>（</a:t>
              </a:r>
              <a:r>
                <a:rPr kumimoji="1" lang="en-US" altLang="zh-CN" dirty="0"/>
                <a:t>Undecidable</a:t>
              </a:r>
              <a:r>
                <a:rPr kumimoji="1" lang="zh-CN" altLang="en-US" dirty="0"/>
                <a:t>）</a:t>
              </a:r>
              <a:endParaRPr kumimoji="1" lang="en-US" altLang="zh-CN" dirty="0"/>
            </a:p>
            <a:p>
              <a:pPr marL="285750" indent="-285750">
                <a:buFontTx/>
                <a:buChar char="-"/>
              </a:pPr>
              <a:r>
                <a:rPr lang="zh-CN" altLang="en-US" sz="1400" dirty="0">
                  <a:sym typeface="+mn-ea"/>
                </a:rPr>
                <a:t>停机问题</a:t>
              </a:r>
              <a:endParaRPr lang="en-US" altLang="zh-CN" sz="1400" dirty="0">
                <a:sym typeface="+mn-ea"/>
              </a:endParaRPr>
            </a:p>
            <a:p>
              <a:pPr marL="285750" indent="-285750">
                <a:buFontTx/>
                <a:buChar char="-"/>
              </a:pPr>
              <a:r>
                <a:rPr kumimoji="1" lang="zh-CN" altLang="en-US" sz="1400" b="1" dirty="0">
                  <a:solidFill>
                    <a:srgbClr val="FF0000"/>
                  </a:solidFill>
                </a:rPr>
                <a:t>谓词逻辑的可满足性问题</a:t>
              </a:r>
              <a:endParaRPr kumimoji="1" lang="zh-CN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16" name="文本框 15"/>
            <p:cNvSpPr txBox="1"/>
            <p:nvPr>
              <p:custDataLst>
                <p:tags r:id="rId4"/>
              </p:custDataLst>
            </p:nvPr>
          </p:nvSpPr>
          <p:spPr>
            <a:xfrm>
              <a:off x="12201" y="4198"/>
              <a:ext cx="4084" cy="8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kumimoji="1" lang="zh-CN" altLang="en-US" dirty="0"/>
                <a:t> </a:t>
              </a:r>
              <a:r>
                <a:rPr kumimoji="1" lang="en-US" altLang="zh-CN" sz="2400" dirty="0"/>
                <a:t>NP</a:t>
              </a:r>
              <a:r>
                <a:rPr kumimoji="1" lang="zh-CN" altLang="en-US" sz="2400" dirty="0"/>
                <a:t> </a:t>
              </a:r>
              <a:r>
                <a:rPr kumimoji="1" lang="en-US" altLang="zh-CN" sz="2400" dirty="0"/>
                <a:t>Hard</a:t>
              </a:r>
              <a:r>
                <a:rPr kumimoji="1" lang="zh-CN" altLang="en-US" sz="2400" dirty="0"/>
                <a:t> 问题</a:t>
              </a:r>
              <a:endParaRPr kumimoji="1" lang="zh-CN" altLang="en-US" dirty="0"/>
            </a:p>
          </p:txBody>
        </p:sp>
        <p:sp>
          <p:nvSpPr>
            <p:cNvPr id="18" name="文本框 17"/>
            <p:cNvSpPr txBox="1"/>
            <p:nvPr>
              <p:custDataLst>
                <p:tags r:id="rId5"/>
              </p:custDataLst>
            </p:nvPr>
          </p:nvSpPr>
          <p:spPr>
            <a:xfrm>
              <a:off x="6507" y="4173"/>
              <a:ext cx="2761" cy="8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kumimoji="1" lang="en-US" altLang="zh-CN" sz="2400" dirty="0"/>
                <a:t>NP</a:t>
              </a:r>
              <a:r>
                <a:rPr kumimoji="1" lang="zh-CN" altLang="en-US" sz="2400" dirty="0"/>
                <a:t> 问题</a:t>
              </a:r>
              <a:endParaRPr kumimoji="1" lang="zh-CN" altLang="en-US" sz="2400" dirty="0"/>
            </a:p>
          </p:txBody>
        </p:sp>
        <p:sp>
          <p:nvSpPr>
            <p:cNvPr id="19" name="文本框 18"/>
            <p:cNvSpPr txBox="1"/>
            <p:nvPr>
              <p:custDataLst>
                <p:tags r:id="rId6"/>
              </p:custDataLst>
            </p:nvPr>
          </p:nvSpPr>
          <p:spPr>
            <a:xfrm>
              <a:off x="9812" y="6512"/>
              <a:ext cx="2761" cy="6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kumimoji="1" lang="en-US" altLang="zh-CN" dirty="0"/>
                <a:t>NPC</a:t>
              </a:r>
              <a:r>
                <a:rPr kumimoji="1" lang="zh-CN" altLang="en-US" dirty="0"/>
                <a:t>问题</a:t>
              </a:r>
              <a:endParaRPr kumimoji="1" lang="zh-CN" altLang="en-US" dirty="0"/>
            </a:p>
          </p:txBody>
        </p:sp>
        <p:sp>
          <p:nvSpPr>
            <p:cNvPr id="20" name="椭圆 19"/>
            <p:cNvSpPr/>
            <p:nvPr>
              <p:custDataLst>
                <p:tags r:id="rId7"/>
              </p:custDataLst>
            </p:nvPr>
          </p:nvSpPr>
          <p:spPr>
            <a:xfrm>
              <a:off x="3335" y="5893"/>
              <a:ext cx="2776" cy="2697"/>
            </a:xfrm>
            <a:prstGeom prst="ellipse">
              <a:avLst/>
            </a:prstGeom>
            <a:solidFill>
              <a:srgbClr val="2E75B6">
                <a:alpha val="50196"/>
              </a:srgbClr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kumimoji="1" lang="zh-CN" altLang="en-US"/>
            </a:p>
          </p:txBody>
        </p:sp>
        <p:sp>
          <p:nvSpPr>
            <p:cNvPr id="21" name="文本框 20"/>
            <p:cNvSpPr txBox="1"/>
            <p:nvPr>
              <p:custDataLst>
                <p:tags r:id="rId8"/>
              </p:custDataLst>
            </p:nvPr>
          </p:nvSpPr>
          <p:spPr>
            <a:xfrm>
              <a:off x="4075" y="6827"/>
              <a:ext cx="1353" cy="6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kumimoji="1" lang="en-US" altLang="zh-CN" dirty="0"/>
                <a:t>P</a:t>
              </a:r>
              <a:r>
                <a:rPr kumimoji="1" lang="zh-CN" altLang="en-US" dirty="0"/>
                <a:t>问题</a:t>
              </a:r>
              <a:endParaRPr kumimoji="1" lang="zh-CN" altLang="en-US" dirty="0"/>
            </a:p>
          </p:txBody>
        </p:sp>
      </p:grpSp>
      <p:sp>
        <p:nvSpPr>
          <p:cNvPr id="22" name="文本框 21"/>
          <p:cNvSpPr txBox="1"/>
          <p:nvPr>
            <p:custDataLst>
              <p:tags r:id="rId9"/>
            </p:custDataLst>
          </p:nvPr>
        </p:nvSpPr>
        <p:spPr>
          <a:xfrm>
            <a:off x="647700" y="1584325"/>
            <a:ext cx="8935720" cy="8394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/>
              <a:t>NP Hard</a:t>
            </a:r>
            <a:r>
              <a:rPr lang="zh-CN" altLang="en-US" sz="2400"/>
              <a:t>问题：即使验证答案也可能无法在多项式时间内完成。</a:t>
            </a:r>
            <a:endParaRPr lang="zh-CN" altLang="en-US" sz="2400"/>
          </a:p>
          <a:p>
            <a:endParaRPr lang="zh-CN" altLang="en-US"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>
              <a:buClrTx/>
              <a:buSzTx/>
              <a:buFontTx/>
            </a:pPr>
            <a:r>
              <a:rPr lang="zh-CN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等式与未解释</a:t>
            </a:r>
            <a:r>
              <a:rPr lang="zh-CN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函数</a:t>
            </a:r>
            <a:endParaRPr lang="zh-CN" altLang="en-US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732178" y="1558502"/>
            <a:ext cx="4201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lang="zh-CN" altLang="en-US" sz="2800" dirty="0"/>
              <a:t>一般性模理论概念：</a:t>
            </a:r>
            <a:endParaRPr kumimoji="1" lang="zh-CN" altLang="en-US" sz="2800" dirty="0"/>
          </a:p>
        </p:txBody>
      </p: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732155" y="2244090"/>
            <a:ext cx="1090866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kumimoji="1" lang="zh-CN" altLang="en-GB" sz="2000" dirty="0"/>
              <a:t>因为</a:t>
            </a:r>
            <a:r>
              <a:rPr kumimoji="1" lang="en-GB" altLang="zh-CN" sz="2000" dirty="0"/>
              <a:t>SAT</a:t>
            </a:r>
            <a:r>
              <a:rPr kumimoji="1" lang="zh-CN" altLang="en-US" sz="2000" dirty="0"/>
              <a:t>问题在实际问题的表达能力上局限性比较大，所以对</a:t>
            </a:r>
            <a:r>
              <a:rPr kumimoji="1" lang="en-GB" altLang="zh-CN" sz="2000" dirty="0"/>
              <a:t>SAT</a:t>
            </a:r>
            <a:r>
              <a:rPr kumimoji="1" lang="zh-CN" altLang="en-US" sz="2000" dirty="0"/>
              <a:t>问题进行了扩展，通过把</a:t>
            </a:r>
            <a:r>
              <a:rPr kumimoji="1" lang="en-GB" altLang="zh-CN" sz="2000" dirty="0"/>
              <a:t>SAT</a:t>
            </a:r>
            <a:r>
              <a:rPr kumimoji="1" lang="zh-CN" altLang="en-US" sz="2000" dirty="0"/>
              <a:t>问题与谓词逻辑的</a:t>
            </a:r>
            <a:r>
              <a:rPr kumimoji="1" lang="zh-CN" altLang="en-US" sz="2000" b="1" dirty="0"/>
              <a:t>子集</a:t>
            </a:r>
            <a:r>
              <a:rPr kumimoji="1" lang="zh-CN" altLang="en-US" sz="2000" dirty="0"/>
              <a:t>，生成了一个新的理论，即可满足性模理论</a:t>
            </a:r>
            <a:r>
              <a:rPr kumimoji="1" lang="en-US" altLang="zh-CN" sz="2000" dirty="0"/>
              <a:t>(</a:t>
            </a:r>
            <a:r>
              <a:rPr kumimoji="1" lang="en-GB" altLang="zh-CN" sz="2000" dirty="0" err="1"/>
              <a:t>satisfiablity</a:t>
            </a:r>
            <a:r>
              <a:rPr kumimoji="1" lang="en-GB" altLang="zh-CN" sz="2000" dirty="0"/>
              <a:t> modulo theory), </a:t>
            </a:r>
            <a:r>
              <a:rPr kumimoji="1" lang="zh-CN" altLang="en-US" sz="2000" dirty="0"/>
              <a:t>简称</a:t>
            </a:r>
            <a:r>
              <a:rPr kumimoji="1" lang="en-GB" altLang="zh-CN" sz="2000" dirty="0"/>
              <a:t>SMT</a:t>
            </a:r>
            <a:r>
              <a:rPr kumimoji="1" lang="zh-CN" altLang="en-GB" sz="2000" dirty="0"/>
              <a:t>。</a:t>
            </a:r>
            <a:r>
              <a:rPr kumimoji="1" lang="zh-CN" altLang="en-US" sz="2000" dirty="0"/>
              <a:t>而</a:t>
            </a:r>
            <a:r>
              <a:rPr kumimoji="1" lang="en-GB" altLang="zh-CN" sz="2000" dirty="0"/>
              <a:t>SMT</a:t>
            </a:r>
            <a:r>
              <a:rPr kumimoji="1" lang="zh-CN" altLang="en-US" sz="2000" dirty="0"/>
              <a:t>问题即是判断</a:t>
            </a:r>
            <a:r>
              <a:rPr kumimoji="1" lang="en-GB" altLang="zh-CN" sz="2000" dirty="0"/>
              <a:t>SMT</a:t>
            </a:r>
            <a:r>
              <a:rPr kumimoji="1" lang="zh-CN" altLang="en-US" sz="2000" dirty="0"/>
              <a:t>是否可满足问题。</a:t>
            </a:r>
            <a:endParaRPr kumimoji="1" lang="zh-CN" altLang="en-US" sz="2000" dirty="0"/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114688" y="4431141"/>
            <a:ext cx="6740324" cy="1757487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>
              <a:buClrTx/>
              <a:buSzTx/>
              <a:buFontTx/>
            </a:pPr>
            <a:r>
              <a:rPr lang="zh-CN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等式与未解释</a:t>
            </a:r>
            <a:r>
              <a:rPr lang="zh-CN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函数</a:t>
            </a:r>
            <a:endParaRPr lang="zh-CN" altLang="en-US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黑体" panose="02010609060101010101" charset="-122"/>
              <a:ea typeface="黑体" panose="02010609060101010101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custDataLst>
                  <p:tags r:id="rId1"/>
                </p:custDataLst>
              </p:nvPr>
            </p:nvSpPr>
            <p:spPr>
              <a:xfrm>
                <a:off x="7003415" y="1513840"/>
                <a:ext cx="4526280" cy="487489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90204" pitchFamily="34" charset="0"/>
                  <a:buChar char="•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en-US" b="1" dirty="0" err="1">
                    <a:solidFill>
                      <a:schemeClr val="tx1"/>
                    </a:solidFill>
                    <a:latin typeface="+mj-ea"/>
                    <a:ea typeface="+mj-ea"/>
                    <a:cs typeface="+mj-ea"/>
                    <a:sym typeface="+mn-ea"/>
                  </a:rPr>
                  <a:t>谓词</a:t>
                </a:r>
                <a:r>
                  <a:rPr lang="en-US" altLang="en-US" b="1" dirty="0" err="1">
                    <a:solidFill>
                      <a:schemeClr val="tx1"/>
                    </a:solidFill>
                    <a:latin typeface="+mj-ea"/>
                    <a:ea typeface="+mj-ea"/>
                    <a:cs typeface="+mj-ea"/>
                  </a:rPr>
                  <a:t>逻辑</a:t>
                </a:r>
                <a:r>
                  <a:rPr lang="en-US" altLang="en-US" b="1" dirty="0">
                    <a:solidFill>
                      <a:schemeClr val="tx1"/>
                    </a:solidFill>
                    <a:latin typeface="+mj-ea"/>
                    <a:ea typeface="+mj-ea"/>
                    <a:cs typeface="+mj-ea"/>
                  </a:rPr>
                  <a:t> ( Predicate Logic) </a:t>
                </a:r>
                <a:r>
                  <a:rPr lang="en-US" altLang="en-US" b="1" dirty="0" err="1">
                    <a:solidFill>
                      <a:schemeClr val="tx1"/>
                    </a:solidFill>
                    <a:latin typeface="+mj-ea"/>
                    <a:ea typeface="+mj-ea"/>
                    <a:cs typeface="+mj-ea"/>
                  </a:rPr>
                  <a:t>语法</a:t>
                </a:r>
                <a:endParaRPr lang="en-US" altLang="en-US" b="1" dirty="0">
                  <a:solidFill>
                    <a:schemeClr val="tx1"/>
                  </a:solidFill>
                  <a:latin typeface="+mj-ea"/>
                  <a:ea typeface="+mj-ea"/>
                  <a:cs typeface="+mj-ea"/>
                </a:endParaRPr>
              </a:p>
              <a:p>
                <a:pPr marL="0" indent="0">
                  <a:buNone/>
                </a:pPr>
                <a:r>
                  <a:rPr kumimoji="1" lang="en-US" altLang="zh-CN" dirty="0">
                    <a:solidFill>
                      <a:schemeClr val="tx1"/>
                    </a:solidFill>
                    <a:latin typeface="Cambria Math" panose="02040503050406030204" charset="0"/>
                    <a:ea typeface="Cambria Math" panose="02040503050406030204" charset="0"/>
                  </a:rPr>
                  <a:t>E</a:t>
                </a:r>
                <a:r>
                  <a:rPr kumimoji="1" lang="zh-CN" altLang="en-US" dirty="0">
                    <a:solidFill>
                      <a:schemeClr val="tx1"/>
                    </a:solidFill>
                    <a:latin typeface="Cambria Math" panose="02040503050406030204" charset="0"/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  <a:latin typeface="Cambria Math" panose="02040503050406030204" charset="0"/>
                    <a:ea typeface="Cambria Math" panose="02040503050406030204" charset="0"/>
                  </a:rPr>
                  <a:t>::=</a:t>
                </a:r>
                <a:r>
                  <a:rPr kumimoji="1" lang="zh-CN" altLang="en-US" dirty="0">
                    <a:solidFill>
                      <a:schemeClr val="tx1"/>
                    </a:solidFill>
                    <a:latin typeface="Cambria Math" panose="02040503050406030204" charset="0"/>
                  </a:rPr>
                  <a:t> </a:t>
                </a:r>
                <a:r>
                  <a:rPr kumimoji="1" lang="en-US" altLang="zh-CN" dirty="0">
                    <a:solidFill>
                      <a:srgbClr val="FF0000"/>
                    </a:solidFill>
                    <a:latin typeface="Cambria Math" panose="02040503050406030204" charset="0"/>
                    <a:ea typeface="Cambria Math" panose="02040503050406030204" charset="0"/>
                  </a:rPr>
                  <a:t>x</a:t>
                </a:r>
                <a:r>
                  <a:rPr kumimoji="1" lang="zh-CN" altLang="en-US" dirty="0">
                    <a:solidFill>
                      <a:srgbClr val="FF0000"/>
                    </a:solidFill>
                    <a:latin typeface="Cambria Math" panose="02040503050406030204" charset="0"/>
                  </a:rPr>
                  <a:t> </a:t>
                </a:r>
                <a:r>
                  <a:rPr kumimoji="1" lang="en-US" altLang="zh-CN" dirty="0">
                    <a:solidFill>
                      <a:srgbClr val="FF0000"/>
                    </a:solidFill>
                    <a:latin typeface="Cambria Math" panose="02040503050406030204" charset="0"/>
                    <a:ea typeface="Cambria Math" panose="02040503050406030204" charset="0"/>
                  </a:rPr>
                  <a:t>|</a:t>
                </a:r>
                <a:r>
                  <a:rPr kumimoji="1" lang="zh-CN" altLang="en-US" dirty="0">
                    <a:solidFill>
                      <a:srgbClr val="FF0000"/>
                    </a:solidFill>
                    <a:latin typeface="Cambria Math" panose="02040503050406030204" charset="0"/>
                  </a:rPr>
                  <a:t> </a:t>
                </a:r>
                <a:r>
                  <a:rPr kumimoji="1" lang="en-US" altLang="zh-CN" dirty="0">
                    <a:solidFill>
                      <a:srgbClr val="FF0000"/>
                    </a:solidFill>
                    <a:latin typeface="Cambria Math" panose="02040503050406030204" charset="0"/>
                    <a:ea typeface="Cambria Math" panose="02040503050406030204" charset="0"/>
                  </a:rPr>
                  <a:t>c</a:t>
                </a:r>
                <a:r>
                  <a:rPr kumimoji="1" lang="zh-CN" altLang="en-US" dirty="0">
                    <a:solidFill>
                      <a:srgbClr val="FF0000"/>
                    </a:solidFill>
                    <a:latin typeface="Cambria Math" panose="02040503050406030204" charset="0"/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  <a:latin typeface="Cambria Math" panose="02040503050406030204" charset="0"/>
                    <a:ea typeface="Cambria Math" panose="02040503050406030204" charset="0"/>
                  </a:rPr>
                  <a:t>|</a:t>
                </a:r>
                <a:r>
                  <a:rPr kumimoji="1" lang="zh-CN" altLang="en-US" dirty="0">
                    <a:solidFill>
                      <a:schemeClr val="tx1"/>
                    </a:solidFill>
                    <a:latin typeface="Cambria Math" panose="02040503050406030204" charset="0"/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  <a:latin typeface="Cambria Math" panose="02040503050406030204" charset="0"/>
                    <a:ea typeface="Cambria Math" panose="02040503050406030204" charset="0"/>
                  </a:rPr>
                  <a:t>f</a:t>
                </a:r>
                <a:r>
                  <a:rPr kumimoji="1" lang="zh-CN" altLang="en-US" dirty="0">
                    <a:solidFill>
                      <a:schemeClr val="tx1"/>
                    </a:solidFill>
                    <a:latin typeface="Cambria Math" panose="02040503050406030204" charset="0"/>
                    <a:ea typeface="Cambria Math" panose="02040503050406030204" charset="0"/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  <a:latin typeface="Cambria Math" panose="02040503050406030204" charset="0"/>
                    <a:ea typeface="Cambria Math" panose="02040503050406030204" charset="0"/>
                  </a:rPr>
                  <a:t>(E,</a:t>
                </a:r>
                <a:r>
                  <a:rPr kumimoji="1" lang="zh-CN" altLang="en-US" dirty="0">
                    <a:solidFill>
                      <a:schemeClr val="tx1"/>
                    </a:solidFill>
                    <a:latin typeface="Cambria Math" panose="02040503050406030204" charset="0"/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  <a:latin typeface="Cambria Math" panose="02040503050406030204" charset="0"/>
                    <a:ea typeface="Cambria Math" panose="02040503050406030204" charset="0"/>
                  </a:rPr>
                  <a:t>…,</a:t>
                </a:r>
                <a:r>
                  <a:rPr kumimoji="1" lang="zh-CN" altLang="en-US" dirty="0">
                    <a:solidFill>
                      <a:schemeClr val="tx1"/>
                    </a:solidFill>
                    <a:latin typeface="Cambria Math" panose="02040503050406030204" charset="0"/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  <a:latin typeface="Cambria Math" panose="02040503050406030204" charset="0"/>
                    <a:ea typeface="Cambria Math" panose="02040503050406030204" charset="0"/>
                  </a:rPr>
                  <a:t>E)</a:t>
                </a:r>
                <a:endParaRPr kumimoji="1" lang="en-US" altLang="zh-CN" dirty="0">
                  <a:solidFill>
                    <a:schemeClr val="tx1"/>
                  </a:solidFill>
                  <a:latin typeface="Cambria Math" panose="02040503050406030204" charset="0"/>
                  <a:ea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kumimoji="1" lang="en-US" altLang="zh-CN" dirty="0">
                    <a:solidFill>
                      <a:schemeClr val="tx1"/>
                    </a:solidFill>
                    <a:latin typeface="Cambria Math" panose="02040503050406030204" charset="0"/>
                    <a:ea typeface="Cambria Math" panose="02040503050406030204" charset="0"/>
                  </a:rPr>
                  <a:t>R</a:t>
                </a:r>
                <a:r>
                  <a:rPr kumimoji="1" lang="zh-CN" altLang="en-US" dirty="0">
                    <a:solidFill>
                      <a:schemeClr val="tx1"/>
                    </a:solidFill>
                    <a:latin typeface="Cambria Math" panose="02040503050406030204" charset="0"/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  <a:latin typeface="Cambria Math" panose="02040503050406030204" charset="0"/>
                    <a:ea typeface="Cambria Math" panose="02040503050406030204" charset="0"/>
                  </a:rPr>
                  <a:t>::=</a:t>
                </a:r>
                <a:r>
                  <a:rPr kumimoji="1" lang="zh-CN" altLang="en-US" dirty="0">
                    <a:solidFill>
                      <a:schemeClr val="tx1"/>
                    </a:solidFill>
                    <a:latin typeface="Cambria Math" panose="02040503050406030204" charset="0"/>
                  </a:rPr>
                  <a:t> </a:t>
                </a:r>
                <a:r>
                  <a:rPr kumimoji="1" lang="en-US" altLang="zh-CN" dirty="0">
                    <a:solidFill>
                      <a:srgbClr val="FF0000"/>
                    </a:solidFill>
                    <a:latin typeface="Cambria Math" panose="02040503050406030204" charset="0"/>
                    <a:ea typeface="Cambria Math" panose="02040503050406030204" charset="0"/>
                  </a:rPr>
                  <a:t>r(E,</a:t>
                </a:r>
                <a:r>
                  <a:rPr kumimoji="1" lang="zh-CN" altLang="en-US" dirty="0">
                    <a:solidFill>
                      <a:srgbClr val="FF0000"/>
                    </a:solidFill>
                    <a:latin typeface="Cambria Math" panose="02040503050406030204" charset="0"/>
                  </a:rPr>
                  <a:t> </a:t>
                </a:r>
                <a:r>
                  <a:rPr kumimoji="1" lang="en-US" altLang="zh-CN" dirty="0">
                    <a:solidFill>
                      <a:srgbClr val="FF0000"/>
                    </a:solidFill>
                    <a:latin typeface="Cambria Math" panose="02040503050406030204" charset="0"/>
                    <a:ea typeface="Cambria Math" panose="02040503050406030204" charset="0"/>
                  </a:rPr>
                  <a:t>…,</a:t>
                </a:r>
                <a:r>
                  <a:rPr kumimoji="1" lang="zh-CN" altLang="en-US" dirty="0">
                    <a:solidFill>
                      <a:srgbClr val="FF0000"/>
                    </a:solidFill>
                    <a:latin typeface="Cambria Math" panose="02040503050406030204" charset="0"/>
                  </a:rPr>
                  <a:t> </a:t>
                </a:r>
                <a:r>
                  <a:rPr kumimoji="1" lang="en-US" altLang="zh-CN" dirty="0">
                    <a:solidFill>
                      <a:srgbClr val="FF0000"/>
                    </a:solidFill>
                    <a:latin typeface="Cambria Math" panose="02040503050406030204" charset="0"/>
                    <a:ea typeface="Cambria Math" panose="02040503050406030204" charset="0"/>
                  </a:rPr>
                  <a:t>E)</a:t>
                </a:r>
                <a:r>
                  <a:rPr kumimoji="1" lang="zh-CN" altLang="en-US" dirty="0">
                    <a:solidFill>
                      <a:srgbClr val="FF0000"/>
                    </a:solidFill>
                    <a:latin typeface="Cambria Math" panose="02040503050406030204" charset="0"/>
                  </a:rPr>
                  <a:t> </a:t>
                </a:r>
                <a:r>
                  <a:rPr kumimoji="1" lang="zh-CN" altLang="en-US" dirty="0">
                    <a:solidFill>
                      <a:schemeClr val="tx1"/>
                    </a:solidFill>
                    <a:latin typeface="Cambria Math" panose="02040503050406030204" charset="0"/>
                  </a:rPr>
                  <a:t>      </a:t>
                </a:r>
                <a:endParaRPr kumimoji="1" lang="en-US" altLang="zh-CN" dirty="0">
                  <a:solidFill>
                    <a:schemeClr val="tx1"/>
                  </a:solidFill>
                  <a:latin typeface="Cambria Math" panose="02040503050406030204" charset="0"/>
                  <a:ea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kumimoji="1" lang="en-US" altLang="zh-CN" i="1" dirty="0">
                    <a:solidFill>
                      <a:schemeClr val="tx1"/>
                    </a:solidFill>
                    <a:latin typeface="Cambria Math" panose="02040503050406030204" charset="0"/>
                    <a:ea typeface="Cambria Math" panose="02040503050406030204" charset="0"/>
                  </a:rPr>
                  <a:t>P</a:t>
                </a:r>
                <a:r>
                  <a:rPr kumimoji="1" lang="zh-CN" altLang="en-US" dirty="0">
                    <a:solidFill>
                      <a:schemeClr val="tx1"/>
                    </a:solidFill>
                    <a:latin typeface="Cambria Math" panose="02040503050406030204" charset="0"/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  <a:latin typeface="Cambria Math" panose="02040503050406030204" charset="0"/>
                    <a:ea typeface="Cambria Math" panose="02040503050406030204" charset="0"/>
                  </a:rPr>
                  <a:t>::=</a:t>
                </a:r>
                <a:r>
                  <a:rPr kumimoji="1" lang="zh-CN" altLang="en-US" dirty="0">
                    <a:solidFill>
                      <a:schemeClr val="tx1"/>
                    </a:solidFill>
                    <a:latin typeface="Cambria Math" panose="02040503050406030204" charset="0"/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  <a:latin typeface="Cambria Math" panose="02040503050406030204" charset="0"/>
                    <a:ea typeface="Cambria Math" panose="02040503050406030204" charset="0"/>
                  </a:rPr>
                  <a:t> R</a:t>
                </a:r>
                <a:endParaRPr kumimoji="1" lang="en-US" altLang="zh-CN" dirty="0">
                  <a:solidFill>
                    <a:schemeClr val="tx1"/>
                  </a:solidFill>
                  <a:latin typeface="Cambria Math" panose="02040503050406030204" charset="0"/>
                  <a:ea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kumimoji="1" lang="zh-CN" altLang="en-US" dirty="0">
                    <a:solidFill>
                      <a:schemeClr val="tx1"/>
                    </a:solidFill>
                    <a:latin typeface="Cambria Math" panose="02040503050406030204" charset="0"/>
                  </a:rPr>
                  <a:t>      </a:t>
                </a:r>
                <a:r>
                  <a:rPr kumimoji="1" lang="en-US" altLang="zh-CN" dirty="0">
                    <a:solidFill>
                      <a:schemeClr val="tx1"/>
                    </a:solidFill>
                    <a:latin typeface="Cambria Math" panose="02040503050406030204" charset="0"/>
                    <a:ea typeface="Cambria Math" panose="02040503050406030204" charset="0"/>
                  </a:rPr>
                  <a:t>|</a:t>
                </a:r>
                <a14:m>
                  <m:oMath xmlns:m="http://schemas.openxmlformats.org/officeDocument/2006/math">
                    <m:r>
                      <a:rPr kumimoji="1" lang="zh-CN" altLang="en-US">
                        <a:solidFill>
                          <a:schemeClr val="tx1"/>
                        </a:solidFill>
                        <a:latin typeface="Cambria Math" panose="02040503050406030204" charset="0"/>
                        <a:ea typeface="Cambria Math" panose="02040503050406030204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CN">
                        <a:solidFill>
                          <a:schemeClr val="tx1"/>
                        </a:solidFill>
                        <a:latin typeface="Cambria Math" panose="02040503050406030204" charset="0"/>
                        <a:ea typeface="Cambria Math" panose="02040503050406030204" charset="0"/>
                      </a:rPr>
                      <m:t>T</m:t>
                    </m:r>
                  </m:oMath>
                </a14:m>
                <a:endParaRPr kumimoji="1" lang="en-US" altLang="zh-CN" dirty="0">
                  <a:solidFill>
                    <a:schemeClr val="tx1"/>
                  </a:solidFill>
                  <a:latin typeface="Cambria Math" panose="02040503050406030204" charset="0"/>
                  <a:ea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kumimoji="1" lang="zh-CN" altLang="en-US" dirty="0">
                    <a:solidFill>
                      <a:schemeClr val="tx1"/>
                    </a:solidFill>
                    <a:latin typeface="Cambria Math" panose="02040503050406030204" charset="0"/>
                    <a:ea typeface="Cambria Math" panose="02040503050406030204" charset="0"/>
                  </a:rPr>
                  <a:t>      </a:t>
                </a:r>
                <a:r>
                  <a:rPr kumimoji="1" lang="en-US" altLang="zh-CN" dirty="0">
                    <a:solidFill>
                      <a:schemeClr val="tx1"/>
                    </a:solidFill>
                    <a:latin typeface="Cambria Math" panose="02040503050406030204" charset="0"/>
                    <a:ea typeface="Cambria Math" panose="02040503050406030204" charset="0"/>
                  </a:rPr>
                  <a:t>|</a:t>
                </a:r>
                <a:r>
                  <a:rPr kumimoji="1" lang="zh-CN" altLang="en-US" dirty="0">
                    <a:solidFill>
                      <a:schemeClr val="tx1"/>
                    </a:solidFill>
                    <a:latin typeface="Cambria Math" panose="02040503050406030204" charset="0"/>
                    <a:ea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Cambria Math" panose="02040503050406030204" charset="0"/>
                      </a:rPr>
                      <m:t>⊥</m:t>
                    </m:r>
                  </m:oMath>
                </a14:m>
                <a:endParaRPr kumimoji="1" lang="en-US" altLang="zh-CN" dirty="0">
                  <a:solidFill>
                    <a:schemeClr val="tx1"/>
                  </a:solidFill>
                  <a:latin typeface="Cambria Math" panose="02040503050406030204" charset="0"/>
                  <a:ea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kumimoji="1" lang="zh-CN" altLang="en-US" dirty="0">
                    <a:solidFill>
                      <a:schemeClr val="tx1"/>
                    </a:solidFill>
                    <a:latin typeface="Cambria Math" panose="02040503050406030204" charset="0"/>
                  </a:rPr>
                  <a:t>      </a:t>
                </a:r>
                <a:r>
                  <a:rPr kumimoji="1" lang="en-US" altLang="zh-CN" dirty="0">
                    <a:solidFill>
                      <a:schemeClr val="tx1"/>
                    </a:solidFill>
                    <a:latin typeface="Cambria Math" panose="02040503050406030204" charset="0"/>
                    <a:ea typeface="Cambria Math" panose="02040503050406030204" charset="0"/>
                  </a:rPr>
                  <a:t>|</a:t>
                </a:r>
                <a:r>
                  <a:rPr kumimoji="1" lang="zh-CN" altLang="en-US" dirty="0">
                    <a:solidFill>
                      <a:schemeClr val="tx1"/>
                    </a:solidFill>
                    <a:latin typeface="Cambria Math" panose="02040503050406030204" charset="0"/>
                  </a:rPr>
                  <a:t> </a:t>
                </a:r>
                <a:r>
                  <a:rPr kumimoji="1" lang="en-US" altLang="zh-CN" i="1" dirty="0">
                    <a:solidFill>
                      <a:schemeClr val="tx1"/>
                    </a:solidFill>
                    <a:latin typeface="Cambria Math" panose="02040503050406030204" charset="0"/>
                    <a:ea typeface="Cambria Math" panose="02040503050406030204" charset="0"/>
                  </a:rPr>
                  <a:t>P</a:t>
                </a:r>
                <a:r>
                  <a:rPr kumimoji="1" lang="zh-CN" altLang="en-US" dirty="0">
                    <a:solidFill>
                      <a:schemeClr val="tx1"/>
                    </a:solidFill>
                    <a:latin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solidFill>
                          <a:schemeClr val="tx1"/>
                        </a:solidFill>
                        <a:latin typeface="Cambria Math" panose="02040503050406030204" charset="0"/>
                      </a:rPr>
                      <m:t>∨</m:t>
                    </m:r>
                  </m:oMath>
                </a14:m>
                <a:r>
                  <a:rPr kumimoji="1" lang="zh-CN" altLang="en-US" i="1" dirty="0">
                    <a:solidFill>
                      <a:schemeClr val="tx1"/>
                    </a:solidFill>
                    <a:latin typeface="Cambria Math" panose="02040503050406030204" charset="0"/>
                  </a:rPr>
                  <a:t> </a:t>
                </a:r>
                <a:r>
                  <a:rPr kumimoji="1" lang="en-US" altLang="zh-CN" i="1" dirty="0">
                    <a:solidFill>
                      <a:schemeClr val="tx1"/>
                    </a:solidFill>
                    <a:latin typeface="Cambria Math" panose="02040503050406030204" charset="0"/>
                    <a:ea typeface="Cambria Math" panose="02040503050406030204" charset="0"/>
                  </a:rPr>
                  <a:t>P</a:t>
                </a:r>
                <a:endParaRPr kumimoji="1" lang="en-US" altLang="zh-CN" i="1" dirty="0">
                  <a:solidFill>
                    <a:schemeClr val="tx1"/>
                  </a:solidFill>
                  <a:latin typeface="Cambria Math" panose="02040503050406030204" charset="0"/>
                  <a:ea typeface="Cambria Math" panose="0204050305040603020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zh-CN" altLang="en-US" dirty="0">
                          <a:solidFill>
                            <a:schemeClr val="tx1"/>
                          </a:solidFill>
                          <a:latin typeface="Cambria Math" panose="02040503050406030204" charset="0"/>
                        </a:rPr>
                        <m:t>      </m:t>
                      </m:r>
                      <m:r>
                        <m:rPr>
                          <m:nor/>
                        </m:rPr>
                        <a:rPr kumimoji="1" lang="en-US" altLang="zh-CN" dirty="0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Cambria Math" panose="02040503050406030204" charset="0"/>
                        </a:rPr>
                        <m:t>|</m:t>
                      </m:r>
                      <m:r>
                        <m:rPr>
                          <m:nor/>
                        </m:rPr>
                        <a:rPr kumimoji="1" lang="zh-CN" altLang="en-US" dirty="0">
                          <a:solidFill>
                            <a:schemeClr val="tx1"/>
                          </a:solidFill>
                          <a:latin typeface="Cambria Math" panose="02040503050406030204" charset="0"/>
                        </a:rPr>
                        <m:t> </m:t>
                      </m:r>
                      <m:r>
                        <m:rPr>
                          <m:nor/>
                        </m:rPr>
                        <a:rPr kumimoji="1" lang="en-US" altLang="zh-CN" i="1" dirty="0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Cambria Math" panose="02040503050406030204" charset="0"/>
                        </a:rPr>
                        <m:t>P</m:t>
                      </m:r>
                      <m:r>
                        <a:rPr kumimoji="1" lang="zh-CN" altLang="en-US" i="1">
                          <a:solidFill>
                            <a:srgbClr val="FF0000"/>
                          </a:solidFill>
                          <a:latin typeface="Cambria Math" panose="02040503050406030204" charset="0"/>
                        </a:rPr>
                        <m:t>∧</m:t>
                      </m:r>
                      <m:r>
                        <m:rPr>
                          <m:nor/>
                        </m:rPr>
                        <a:rPr kumimoji="1" lang="en-US" altLang="zh-CN" i="1" dirty="0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Cambria Math" panose="02040503050406030204" charset="0"/>
                        </a:rPr>
                        <m:t>P</m:t>
                      </m:r>
                    </m:oMath>
                  </m:oMathPara>
                </a14:m>
                <a:endParaRPr kumimoji="1" lang="en-US" altLang="zh-CN" i="1" dirty="0">
                  <a:solidFill>
                    <a:schemeClr val="tx1"/>
                  </a:solidFill>
                  <a:latin typeface="Cambria Math" panose="02040503050406030204" charset="0"/>
                  <a:ea typeface="Cambria Math" panose="0204050305040603020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zh-CN" altLang="en-US" dirty="0">
                          <a:solidFill>
                            <a:schemeClr val="tx1"/>
                          </a:solidFill>
                          <a:latin typeface="Cambria Math" panose="02040503050406030204" charset="0"/>
                        </a:rPr>
                        <m:t>      </m:t>
                      </m:r>
                      <m:r>
                        <m:rPr>
                          <m:nor/>
                        </m:rPr>
                        <a:rPr kumimoji="1" lang="en-US" altLang="zh-CN" dirty="0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Cambria Math" panose="02040503050406030204" charset="0"/>
                        </a:rPr>
                        <m:t>|</m:t>
                      </m:r>
                      <m:r>
                        <m:rPr>
                          <m:nor/>
                        </m:rPr>
                        <a:rPr kumimoji="1" lang="zh-CN" altLang="en-US" dirty="0">
                          <a:solidFill>
                            <a:schemeClr val="tx1"/>
                          </a:solidFill>
                          <a:latin typeface="Cambria Math" panose="02040503050406030204" charset="0"/>
                        </a:rPr>
                        <m:t> </m:t>
                      </m:r>
                      <m:r>
                        <m:rPr>
                          <m:nor/>
                        </m:rPr>
                        <a:rPr kumimoji="1" lang="en-US" altLang="zh-CN" i="1" dirty="0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Cambria Math" panose="02040503050406030204" charset="0"/>
                        </a:rPr>
                        <m:t>P</m:t>
                      </m:r>
                      <m:r>
                        <a:rPr kumimoji="1" lang="zh-CN" altLang="en-US" i="1">
                          <a:solidFill>
                            <a:schemeClr val="tx1"/>
                          </a:solidFill>
                          <a:latin typeface="Cambria Math" panose="02040503050406030204" charset="0"/>
                        </a:rPr>
                        <m:t>→</m:t>
                      </m:r>
                      <m:r>
                        <m:rPr>
                          <m:nor/>
                        </m:rPr>
                        <a:rPr kumimoji="1" lang="en-US" altLang="zh-CN" i="1" dirty="0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Cambria Math" panose="02040503050406030204" charset="0"/>
                        </a:rPr>
                        <m:t>P</m:t>
                      </m:r>
                    </m:oMath>
                  </m:oMathPara>
                </a14:m>
                <a:endParaRPr kumimoji="1" lang="en-US" altLang="zh-CN" i="1" dirty="0">
                  <a:solidFill>
                    <a:schemeClr val="tx1"/>
                  </a:solidFill>
                  <a:latin typeface="Cambria Math" panose="02040503050406030204" charset="0"/>
                  <a:ea typeface="Cambria Math" panose="0204050305040603020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zh-CN" altLang="en-US" dirty="0">
                          <a:solidFill>
                            <a:schemeClr val="tx1"/>
                          </a:solidFill>
                          <a:latin typeface="Cambria Math" panose="02040503050406030204" charset="0"/>
                        </a:rPr>
                        <m:t>      </m:t>
                      </m:r>
                      <m:r>
                        <m:rPr>
                          <m:nor/>
                        </m:rPr>
                        <a:rPr kumimoji="1" lang="en-US" altLang="zh-CN" dirty="0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Cambria Math" panose="02040503050406030204" charset="0"/>
                        </a:rPr>
                        <m:t>|</m:t>
                      </m:r>
                      <m:r>
                        <a:rPr kumimoji="1" lang="zh-CN" altLang="en-US" i="1" dirty="0">
                          <a:solidFill>
                            <a:schemeClr val="tx1"/>
                          </a:solidFill>
                          <a:latin typeface="Cambria Math" panose="02040503050406030204" charset="0"/>
                        </a:rPr>
                        <m:t> </m:t>
                      </m:r>
                      <m:r>
                        <a:rPr kumimoji="1"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Cambria Math" panose="02040503050406030204" charset="0"/>
                        </a:rPr>
                        <m:t>¬</m:t>
                      </m:r>
                      <m:r>
                        <m:rPr>
                          <m:nor/>
                        </m:rPr>
                        <a:rPr kumimoji="1" lang="en-US" altLang="zh-CN" i="1" dirty="0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Cambria Math" panose="02040503050406030204" charset="0"/>
                        </a:rPr>
                        <m:t>P</m:t>
                      </m:r>
                    </m:oMath>
                  </m:oMathPara>
                </a14:m>
                <a:endParaRPr kumimoji="1" lang="en-US" altLang="zh-CN" i="1" dirty="0">
                  <a:solidFill>
                    <a:schemeClr val="tx1"/>
                  </a:solidFill>
                  <a:latin typeface="Cambria Math" panose="02040503050406030204" charset="0"/>
                  <a:ea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kumimoji="1" lang="zh-CN" altLang="en-US" dirty="0">
                    <a:solidFill>
                      <a:schemeClr val="tx1"/>
                    </a:solidFill>
                    <a:latin typeface="Cambria Math" panose="02040503050406030204" charset="0"/>
                  </a:rPr>
                  <a:t>      </a:t>
                </a:r>
                <a:r>
                  <a:rPr kumimoji="1" lang="en-US" altLang="zh-CN" dirty="0">
                    <a:solidFill>
                      <a:schemeClr val="tx1"/>
                    </a:solidFill>
                    <a:latin typeface="Cambria Math" panose="02040503050406030204" charset="0"/>
                    <a:ea typeface="Cambria Math" panose="02040503050406030204" charset="0"/>
                  </a:rPr>
                  <a:t>|</a:t>
                </a:r>
                <a:r>
                  <a:rPr kumimoji="1" lang="zh-CN" altLang="en-US" dirty="0">
                    <a:solidFill>
                      <a:schemeClr val="tx1"/>
                    </a:solidFill>
                    <a:latin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solidFill>
                          <a:schemeClr val="tx1"/>
                        </a:solidFill>
                        <a:latin typeface="Cambria Math" panose="02040503050406030204" charset="0"/>
                        <a:ea typeface="Cambria Math" panose="02040503050406030204" charset="0"/>
                      </a:rPr>
                      <m:t>∀</m:t>
                    </m:r>
                    <m:r>
                      <a:rPr kumimoji="1" lang="en-US" altLang="zh-CN" i="1" dirty="0">
                        <a:solidFill>
                          <a:schemeClr val="tx1"/>
                        </a:solidFill>
                        <a:latin typeface="Cambria Math" panose="02040503050406030204" charset="0"/>
                        <a:ea typeface="Cambria Math" panose="02040503050406030204" charset="0"/>
                      </a:rPr>
                      <m:t>𝑥</m:t>
                    </m:r>
                    <m:r>
                      <a:rPr kumimoji="1" lang="en-US" altLang="zh-CN" i="1" dirty="0">
                        <a:solidFill>
                          <a:schemeClr val="tx1"/>
                        </a:solidFill>
                        <a:latin typeface="Cambria Math" panose="02040503050406030204" charset="0"/>
                        <a:ea typeface="Cambria Math" panose="02040503050406030204" charset="0"/>
                      </a:rPr>
                      <m:t>.</m:t>
                    </m:r>
                    <m:r>
                      <a:rPr kumimoji="1" lang="en-US" altLang="zh-CN" i="1" dirty="0">
                        <a:solidFill>
                          <a:schemeClr val="tx1"/>
                        </a:solidFill>
                        <a:latin typeface="Cambria Math" panose="02040503050406030204" charset="0"/>
                        <a:ea typeface="Cambria Math" panose="02040503050406030204" charset="0"/>
                      </a:rPr>
                      <m:t>𝑃</m:t>
                    </m:r>
                  </m:oMath>
                </a14:m>
                <a:endParaRPr kumimoji="1" lang="en-US" altLang="zh-CN" dirty="0">
                  <a:solidFill>
                    <a:schemeClr val="tx1"/>
                  </a:solidFill>
                  <a:latin typeface="Cambria Math" panose="02040503050406030204" charset="0"/>
                  <a:ea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kumimoji="1" lang="zh-CN" altLang="en-US" dirty="0">
                    <a:solidFill>
                      <a:schemeClr val="tx1"/>
                    </a:solidFill>
                    <a:latin typeface="Cambria Math" panose="02040503050406030204" charset="0"/>
                  </a:rPr>
                  <a:t>      </a:t>
                </a:r>
                <a:r>
                  <a:rPr kumimoji="1" lang="en-US" altLang="zh-CN" dirty="0">
                    <a:solidFill>
                      <a:schemeClr val="tx1"/>
                    </a:solidFill>
                    <a:latin typeface="Cambria Math" panose="02040503050406030204" charset="0"/>
                    <a:ea typeface="Cambria Math" panose="02040503050406030204" charset="0"/>
                  </a:rPr>
                  <a:t>|</a:t>
                </a:r>
                <a:r>
                  <a:rPr kumimoji="1" lang="zh-CN" altLang="en-US" dirty="0">
                    <a:solidFill>
                      <a:schemeClr val="tx1"/>
                    </a:solidFill>
                    <a:latin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solidFill>
                          <a:schemeClr val="tx1"/>
                        </a:solidFill>
                        <a:latin typeface="Cambria Math" panose="02040503050406030204" charset="0"/>
                        <a:ea typeface="Cambria Math" panose="02040503050406030204" charset="0"/>
                      </a:rPr>
                      <m:t>∃</m:t>
                    </m:r>
                    <m:r>
                      <a:rPr kumimoji="1" lang="en-US" altLang="zh-CN" i="1" dirty="0">
                        <a:solidFill>
                          <a:schemeClr val="tx1"/>
                        </a:solidFill>
                        <a:latin typeface="Cambria Math" panose="02040503050406030204" charset="0"/>
                        <a:ea typeface="Cambria Math" panose="02040503050406030204" charset="0"/>
                      </a:rPr>
                      <m:t>𝑥</m:t>
                    </m:r>
                    <m:r>
                      <a:rPr kumimoji="1" lang="en-US" altLang="zh-CN" i="1" dirty="0">
                        <a:solidFill>
                          <a:schemeClr val="tx1"/>
                        </a:solidFill>
                        <a:latin typeface="Cambria Math" panose="02040503050406030204" charset="0"/>
                        <a:ea typeface="Cambria Math" panose="02040503050406030204" charset="0"/>
                      </a:rPr>
                      <m:t>.</m:t>
                    </m:r>
                    <m:r>
                      <m:rPr>
                        <m:nor/>
                      </m:rPr>
                      <a:rPr kumimoji="1" lang="en-US" altLang="zh-CN" i="1" dirty="0">
                        <a:solidFill>
                          <a:schemeClr val="tx1"/>
                        </a:solidFill>
                        <a:latin typeface="Cambria Math" panose="02040503050406030204" charset="0"/>
                        <a:ea typeface="Cambria Math" panose="02040503050406030204" charset="0"/>
                      </a:rPr>
                      <m:t>P</m:t>
                    </m:r>
                  </m:oMath>
                </a14:m>
                <a:endParaRPr lang="en-US" altLang="en-US" sz="1800" dirty="0">
                  <a:solidFill>
                    <a:schemeClr val="tx1"/>
                  </a:solidFill>
                  <a:latin typeface="Cambria Math" panose="02040503050406030204" charset="0"/>
                  <a:ea typeface="Cambria Math" panose="02040503050406030204" charset="0"/>
                </a:endParaRPr>
              </a:p>
              <a:p>
                <a:pPr lvl="1"/>
                <a:endParaRPr lang="en-US" altLang="en-US" sz="1800" dirty="0">
                  <a:solidFill>
                    <a:schemeClr val="tx1"/>
                  </a:solidFill>
                </a:endParaRPr>
              </a:p>
              <a:p>
                <a:endParaRPr lang="en-US" altLang="en-US" sz="1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"/>
                </p:custDataLst>
              </p:nvPr>
            </p:nvSpPr>
            <p:spPr>
              <a:xfrm>
                <a:off x="7003415" y="1513840"/>
                <a:ext cx="4526280" cy="4874895"/>
              </a:xfrm>
              <a:prstGeom prst="rect">
                <a:avLst/>
              </a:prstGeom>
              <a:blipFill rotWithShape="1">
                <a:blip r:embed="rId3"/>
                <a:stretch>
                  <a:fillRect b="-110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/>
          <p:cNvSpPr txBox="1"/>
          <p:nvPr/>
        </p:nvSpPr>
        <p:spPr>
          <a:xfrm>
            <a:off x="709295" y="1791970"/>
            <a:ext cx="4064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等式理论语法规则</a:t>
            </a:r>
            <a:endParaRPr lang="zh-CN" altLang="en-US" sz="2000"/>
          </a:p>
        </p:txBody>
      </p:sp>
      <p:pic>
        <p:nvPicPr>
          <p:cNvPr id="6" name="图片 5" descr="/Users/lml/Library/Containers/com.kingsoft.wpsoffice.mac/Data/tmp/photoeditapp/20250408170509/temp.pngtemp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668145" y="5273675"/>
            <a:ext cx="3314700" cy="444500"/>
          </a:xfrm>
          <a:prstGeom prst="rect">
            <a:avLst/>
          </a:prstGeom>
        </p:spPr>
      </p:pic>
      <p:pic>
        <p:nvPicPr>
          <p:cNvPr id="7" name="图片 6" descr="/Users/lml/Library/Containers/com.kingsoft.wpsoffice.mac/Data/tmp/photoeditapp/20250408170615/temp.pngtemp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427480" y="2310448"/>
            <a:ext cx="3796030" cy="213042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>
              <a:buClrTx/>
              <a:buSzTx/>
              <a:buFontTx/>
            </a:pPr>
            <a:r>
              <a:rPr lang="zh-CN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等式与未解释</a:t>
            </a:r>
            <a:r>
              <a:rPr lang="zh-CN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函数</a:t>
            </a:r>
            <a:endParaRPr lang="zh-CN" altLang="en-US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09295" y="1791970"/>
            <a:ext cx="4064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等式理论语法规则</a:t>
            </a:r>
            <a:endParaRPr lang="zh-CN" altLang="en-US" sz="2000"/>
          </a:p>
        </p:txBody>
      </p:sp>
      <p:pic>
        <p:nvPicPr>
          <p:cNvPr id="11" name="图片 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724525" y="1791970"/>
            <a:ext cx="6328410" cy="2432685"/>
          </a:xfrm>
          <a:prstGeom prst="rect">
            <a:avLst/>
          </a:prstGeom>
        </p:spPr>
      </p:pic>
      <p:pic>
        <p:nvPicPr>
          <p:cNvPr id="7" name="图片 6" descr="/Users/lml/Library/Containers/com.kingsoft.wpsoffice.mac/Data/tmp/photoeditapp/20250408170615/temp.pngtem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427480" y="2310448"/>
            <a:ext cx="3796030" cy="21304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回顾课课程</a:t>
            </a:r>
            <a:r>
              <a:rPr lang="zh-CN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内容</a:t>
            </a:r>
            <a:endParaRPr lang="zh-CN" altLang="en-US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584325"/>
            <a:ext cx="10720070" cy="2014220"/>
          </a:xfrm>
        </p:spPr>
        <p:txBody>
          <a:bodyPr>
            <a:noAutofit/>
          </a:bodyPr>
          <a:p>
            <a:pPr>
              <a:lnSpc>
                <a:spcPct val="150000"/>
              </a:lnSpc>
            </a:pPr>
            <a:r>
              <a:rPr lang="zh-CN" altLang="en-US" b="1"/>
              <a:t>课程内容回顾</a:t>
            </a:r>
            <a:endParaRPr lang="zh-CN" altLang="en-US" b="1"/>
          </a:p>
          <a:p>
            <a:pPr>
              <a:lnSpc>
                <a:spcPct val="150000"/>
              </a:lnSpc>
            </a:pPr>
            <a:r>
              <a:rPr lang="zh-CN" altLang="en-US" b="1"/>
              <a:t>实验讲解</a:t>
            </a:r>
            <a:endParaRPr lang="zh-CN" altLang="en-US" b="1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>
              <a:buClrTx/>
              <a:buSzTx/>
              <a:buFontTx/>
            </a:pPr>
            <a:r>
              <a:rPr lang="zh-CN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等式与未解释</a:t>
            </a:r>
            <a:r>
              <a:rPr lang="zh-CN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函数</a:t>
            </a:r>
            <a:endParaRPr lang="zh-CN" altLang="en-US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09295" y="1791970"/>
            <a:ext cx="4064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等式与未解释函数</a:t>
            </a:r>
            <a:r>
              <a:rPr lang="zh-CN" altLang="en-US" sz="2000"/>
              <a:t>定义</a:t>
            </a:r>
            <a:endParaRPr lang="zh-CN" altLang="en-US" sz="2000"/>
          </a:p>
        </p:txBody>
      </p:sp>
      <p:pic>
        <p:nvPicPr>
          <p:cNvPr id="12" name="图片 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322705" y="2766695"/>
            <a:ext cx="4329430" cy="192532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773295" y="4232275"/>
            <a:ext cx="6864985" cy="14605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>
              <a:buClrTx/>
              <a:buSzTx/>
              <a:buFontTx/>
            </a:pPr>
            <a:r>
              <a:rPr lang="zh-CN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等式与未解释</a:t>
            </a:r>
            <a:r>
              <a:rPr lang="zh-CN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函数</a:t>
            </a:r>
            <a:endParaRPr lang="zh-CN" altLang="en-US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09295" y="1584325"/>
            <a:ext cx="4064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lang="en-US" altLang="zh-CN" sz="2000" dirty="0">
                <a:sym typeface="+mn-ea"/>
              </a:rPr>
              <a:t>#1: Program equivalence</a:t>
            </a:r>
            <a:endParaRPr lang="zh-CN" altLang="en-US" sz="2000"/>
          </a:p>
        </p:txBody>
      </p:sp>
      <p:sp>
        <p:nvSpPr>
          <p:cNvPr id="6" name="内容占位符 4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1201420" y="2757170"/>
            <a:ext cx="4267200" cy="2763520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int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power3(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int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in){</a:t>
            </a:r>
            <a:endParaRPr lang="en-US" altLang="zh-CN" sz="2000" b="1" dirty="0">
              <a:solidFill>
                <a:srgbClr val="0432FF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int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,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out_a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;</a:t>
            </a:r>
            <a:endParaRPr lang="en-US" altLang="zh-CN" sz="2000" b="1" dirty="0">
              <a:solidFill>
                <a:srgbClr val="0432FF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out_a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= in;</a:t>
            </a:r>
            <a:endParaRPr lang="en-US" altLang="zh-CN" sz="2000" b="1" dirty="0">
              <a:solidFill>
                <a:srgbClr val="0432FF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for(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= 0;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&lt; 2;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++)</a:t>
            </a:r>
            <a:endParaRPr lang="en-US" altLang="zh-CN" sz="2000" b="1" dirty="0">
              <a:solidFill>
                <a:srgbClr val="0432FF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out_a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=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out_a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* in;</a:t>
            </a:r>
            <a:endParaRPr lang="en-US" altLang="zh-CN" sz="2000" b="1" dirty="0">
              <a:solidFill>
                <a:srgbClr val="0432FF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return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out_a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;</a:t>
            </a:r>
            <a:endParaRPr lang="en-US" altLang="zh-CN" sz="2000" b="1" dirty="0">
              <a:solidFill>
                <a:srgbClr val="0432FF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}</a:t>
            </a:r>
            <a:endParaRPr lang="en-US" altLang="zh-CN" sz="2000" b="1" dirty="0">
              <a:solidFill>
                <a:srgbClr val="0432FF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7" name="内容占位符 4"/>
          <p:cNvSpPr txBox="1"/>
          <p:nvPr>
            <p:custDataLst>
              <p:tags r:id="rId2"/>
            </p:custDataLst>
          </p:nvPr>
        </p:nvSpPr>
        <p:spPr bwMode="auto">
          <a:xfrm>
            <a:off x="6398895" y="2757170"/>
            <a:ext cx="4267200" cy="228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sz="2000" b="1" kern="0" dirty="0" err="1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int</a:t>
            </a:r>
            <a:r>
              <a:rPr lang="en-US" altLang="zh-CN" sz="2000" b="1" kern="0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power3_new(</a:t>
            </a:r>
            <a:r>
              <a:rPr lang="en-US" altLang="zh-CN" sz="2000" b="1" kern="0" dirty="0" err="1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int</a:t>
            </a:r>
            <a:r>
              <a:rPr lang="en-US" altLang="zh-CN" sz="2000" b="1" kern="0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in){</a:t>
            </a:r>
            <a:endParaRPr lang="en-US" altLang="zh-CN" sz="2000" b="1" kern="0" dirty="0">
              <a:solidFill>
                <a:srgbClr val="0432FF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 marL="0" indent="0">
              <a:buNone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</a:t>
            </a:r>
            <a:r>
              <a:rPr lang="en-US" altLang="zh-CN" sz="2000" b="1" kern="0" dirty="0" err="1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int</a:t>
            </a:r>
            <a:r>
              <a:rPr lang="en-US" altLang="zh-CN" sz="2000" b="1" kern="0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</a:t>
            </a:r>
            <a:r>
              <a:rPr lang="en-US" altLang="zh-CN" sz="2000" b="1" kern="0" dirty="0" err="1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out_b</a:t>
            </a:r>
            <a:r>
              <a:rPr lang="en-US" altLang="zh-CN" sz="2000" b="1" kern="0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;</a:t>
            </a:r>
            <a:endParaRPr lang="en-US" altLang="zh-CN" sz="2000" b="1" kern="0" dirty="0">
              <a:solidFill>
                <a:srgbClr val="0432FF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 marL="0" indent="0">
              <a:buNone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</a:t>
            </a:r>
            <a:r>
              <a:rPr lang="en-US" altLang="zh-CN" sz="2000" b="1" kern="0" dirty="0" err="1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out_b</a:t>
            </a:r>
            <a:r>
              <a:rPr lang="en-US" altLang="zh-CN" sz="2000" b="1" kern="0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= (in*in)*in;</a:t>
            </a:r>
            <a:endParaRPr lang="en-US" altLang="zh-CN" sz="2000" b="1" kern="0" dirty="0">
              <a:solidFill>
                <a:srgbClr val="0432FF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 marL="0" indent="0">
              <a:buNone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return </a:t>
            </a:r>
            <a:r>
              <a:rPr lang="en-US" altLang="zh-CN" sz="2000" b="1" kern="0" dirty="0" err="1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out_b</a:t>
            </a:r>
            <a:r>
              <a:rPr lang="en-US" altLang="zh-CN" sz="2000" b="1" kern="0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;</a:t>
            </a:r>
            <a:endParaRPr lang="en-US" altLang="zh-CN" sz="2000" b="1" kern="0" dirty="0">
              <a:solidFill>
                <a:srgbClr val="0432FF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 marL="0" indent="0">
              <a:buNone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}</a:t>
            </a:r>
            <a:endParaRPr lang="en-US" altLang="zh-CN" sz="2000" b="1" kern="0" dirty="0">
              <a:solidFill>
                <a:srgbClr val="0432FF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11" name="文本框 10"/>
          <p:cNvSpPr txBox="1"/>
          <p:nvPr>
            <p:custDataLst>
              <p:tags r:id="rId3"/>
            </p:custDataLst>
          </p:nvPr>
        </p:nvSpPr>
        <p:spPr>
          <a:xfrm>
            <a:off x="3948430" y="5393003"/>
            <a:ext cx="429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 dirty="0">
                <a:latin typeface="Courier New" panose="02070409020205090404" pitchFamily="49" charset="0"/>
                <a:cs typeface="Courier New" panose="02070409020205090404" pitchFamily="49" charset="0"/>
              </a:rPr>
              <a:t>P1/\ P2 -&gt; out_a_2=</a:t>
            </a:r>
            <a:r>
              <a:rPr lang="en-US" altLang="zh-CN" b="1" dirty="0" err="1">
                <a:latin typeface="Courier New" panose="02070409020205090404" pitchFamily="49" charset="0"/>
                <a:cs typeface="Courier New" panose="02070409020205090404" pitchFamily="49" charset="0"/>
              </a:rPr>
              <a:t>out_b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>
              <a:buClrTx/>
              <a:buSzTx/>
              <a:buFontTx/>
            </a:pPr>
            <a:r>
              <a:rPr lang="zh-CN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等式与未解释</a:t>
            </a:r>
            <a:r>
              <a:rPr lang="zh-CN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函数</a:t>
            </a:r>
            <a:endParaRPr lang="zh-CN" altLang="en-US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09295" y="1652270"/>
            <a:ext cx="4064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lang="en-US" altLang="zh-CN" sz="2000" dirty="0">
                <a:sym typeface="+mn-ea"/>
              </a:rPr>
              <a:t>#1: Program equivalence</a:t>
            </a:r>
            <a:endParaRPr lang="zh-CN" altLang="en-US" sz="2000"/>
          </a:p>
        </p:txBody>
      </p:sp>
      <p:sp>
        <p:nvSpPr>
          <p:cNvPr id="4" name="内容占位符 4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781050" y="2118995"/>
            <a:ext cx="4267200" cy="41148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int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power3(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int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in){</a:t>
            </a:r>
            <a:endParaRPr lang="en-US" altLang="zh-CN" sz="2000" b="1" dirty="0">
              <a:solidFill>
                <a:srgbClr val="0432FF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int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,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out_a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;</a:t>
            </a:r>
            <a:endParaRPr lang="en-US" altLang="zh-CN" sz="2000" b="1" dirty="0">
              <a:solidFill>
                <a:srgbClr val="0432FF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out_a_0 = in;</a:t>
            </a:r>
            <a:endParaRPr lang="en-US" altLang="zh-CN" sz="2000" b="1" dirty="0">
              <a:solidFill>
                <a:srgbClr val="0432FF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 marL="0" indent="0">
              <a:buNone/>
            </a:pPr>
            <a:r>
              <a:rPr lang="en-US" altLang="zh-CN" sz="2000" b="1" dirty="0">
                <a:latin typeface="Courier New" panose="02070409020205090404" pitchFamily="49" charset="0"/>
                <a:cs typeface="Courier New" panose="02070409020205090404" pitchFamily="49" charset="0"/>
              </a:rPr>
              <a:t>  // loop </a:t>
            </a:r>
            <a:r>
              <a:rPr lang="en-US" altLang="zh-CN" sz="2000" b="1" dirty="0" err="1">
                <a:latin typeface="Courier New" panose="02070409020205090404" pitchFamily="49" charset="0"/>
                <a:cs typeface="Courier New" panose="02070409020205090404" pitchFamily="49" charset="0"/>
              </a:rPr>
              <a:t>unrool</a:t>
            </a:r>
            <a:r>
              <a:rPr lang="en-US" altLang="zh-CN" sz="2000" b="1" dirty="0">
                <a:latin typeface="Courier New" panose="02070409020205090404" pitchFamily="49" charset="0"/>
                <a:cs typeface="Courier New" panose="02070409020205090404" pitchFamily="49" charset="0"/>
              </a:rPr>
              <a:t> and SSA</a:t>
            </a:r>
            <a:endParaRPr lang="en-US" altLang="zh-CN" sz="2000" b="1" dirty="0"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out_a_1 = out_a_0 * in;</a:t>
            </a:r>
            <a:endParaRPr lang="en-US" altLang="zh-CN" sz="2000" b="1" dirty="0">
              <a:solidFill>
                <a:srgbClr val="0432FF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out_a_2 = out_a_1 * in;</a:t>
            </a:r>
            <a:endParaRPr lang="en-US" altLang="zh-CN" sz="2000" b="1" dirty="0">
              <a:solidFill>
                <a:srgbClr val="0432FF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return out_a_2;</a:t>
            </a:r>
            <a:endParaRPr lang="en-US" altLang="zh-CN" sz="2000" b="1" dirty="0">
              <a:solidFill>
                <a:srgbClr val="0432FF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}</a:t>
            </a:r>
            <a:endParaRPr lang="en-US" altLang="zh-CN" sz="2000" b="1" dirty="0">
              <a:solidFill>
                <a:srgbClr val="0432FF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8" name="内容占位符 4"/>
          <p:cNvSpPr txBox="1"/>
          <p:nvPr>
            <p:custDataLst>
              <p:tags r:id="rId2"/>
            </p:custDataLst>
          </p:nvPr>
        </p:nvSpPr>
        <p:spPr bwMode="auto">
          <a:xfrm>
            <a:off x="6128385" y="2239010"/>
            <a:ext cx="4419600" cy="2134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sz="2000" b="1" kern="0" dirty="0" err="1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int</a:t>
            </a:r>
            <a:r>
              <a:rPr lang="en-US" altLang="zh-CN" sz="2000" b="1" kern="0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power3_new(</a:t>
            </a:r>
            <a:r>
              <a:rPr lang="en-US" altLang="zh-CN" sz="2000" b="1" kern="0" dirty="0" err="1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int</a:t>
            </a:r>
            <a:r>
              <a:rPr lang="en-US" altLang="zh-CN" sz="2000" b="1" kern="0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in){</a:t>
            </a:r>
            <a:endParaRPr lang="en-US" altLang="zh-CN" sz="2000" b="1" kern="0" dirty="0">
              <a:solidFill>
                <a:srgbClr val="0432FF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 marL="0" indent="0">
              <a:buNone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</a:t>
            </a:r>
            <a:r>
              <a:rPr lang="en-US" altLang="zh-CN" sz="2000" b="1" kern="0" dirty="0" err="1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int</a:t>
            </a:r>
            <a:r>
              <a:rPr lang="en-US" altLang="zh-CN" sz="2000" b="1" kern="0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</a:t>
            </a:r>
            <a:r>
              <a:rPr lang="en-US" altLang="zh-CN" sz="2000" b="1" kern="0" dirty="0" err="1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out_b</a:t>
            </a:r>
            <a:r>
              <a:rPr lang="en-US" altLang="zh-CN" sz="2000" b="1" kern="0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;</a:t>
            </a:r>
            <a:endParaRPr lang="en-US" altLang="zh-CN" sz="2000" b="1" kern="0" dirty="0">
              <a:solidFill>
                <a:srgbClr val="0432FF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 marL="0" indent="0">
              <a:buNone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</a:t>
            </a:r>
            <a:r>
              <a:rPr lang="en-US" altLang="zh-CN" sz="2000" b="1" kern="0" dirty="0" err="1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out_b</a:t>
            </a:r>
            <a:r>
              <a:rPr lang="en-US" altLang="zh-CN" sz="2000" b="1" kern="0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= (in*in)*in;</a:t>
            </a:r>
            <a:endParaRPr lang="en-US" altLang="zh-CN" sz="2000" b="1" kern="0" dirty="0">
              <a:solidFill>
                <a:srgbClr val="0432FF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 marL="0" indent="0">
              <a:buNone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return </a:t>
            </a:r>
            <a:r>
              <a:rPr lang="en-US" altLang="zh-CN" sz="2000" b="1" kern="0" dirty="0" err="1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out_b</a:t>
            </a:r>
            <a:r>
              <a:rPr lang="en-US" altLang="zh-CN" sz="2000" b="1" kern="0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;</a:t>
            </a:r>
            <a:endParaRPr lang="en-US" altLang="zh-CN" sz="2000" b="1" kern="0" dirty="0">
              <a:solidFill>
                <a:srgbClr val="0432FF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 marL="0" indent="0">
              <a:buNone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}</a:t>
            </a:r>
            <a:endParaRPr lang="en-US" altLang="zh-CN" sz="2000" b="1" kern="0" dirty="0">
              <a:solidFill>
                <a:srgbClr val="0432FF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857250" y="5310803"/>
                <a:ext cx="47244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P1 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latin typeface="Cambria Math" panose="02040503050406030204" charset="0"/>
                        <a:ea typeface="Cambria Math" panose="02040503050406030204" charset="0"/>
                        <a:cs typeface="Courier New" panose="02070409020205090404" pitchFamily="49" charset="0"/>
                      </a:rPr>
                      <m:t>≜</m:t>
                    </m:r>
                  </m:oMath>
                </a14:m>
                <a:r>
                  <a:rPr lang="en-US" altLang="zh-CN" b="1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 out_a_0 = in /\</a:t>
                </a:r>
                <a:endParaRPr lang="en-US" altLang="zh-CN" b="1" dirty="0"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  <a:p>
                <a:r>
                  <a:rPr lang="en-US" altLang="zh-CN" b="1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     out_a_1 = f(out_a_0, in) /\</a:t>
                </a:r>
                <a:endParaRPr lang="en-US" altLang="zh-CN" b="1" dirty="0"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  <a:p>
                <a:r>
                  <a:rPr lang="en-US" altLang="zh-CN" b="1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     out_a_2 = f(out_a_1, in)</a:t>
                </a:r>
                <a:endParaRPr kumimoji="1" lang="zh-CN" altLang="en-US" dirty="0"/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250" y="5310803"/>
                <a:ext cx="4724400" cy="923330"/>
              </a:xfrm>
              <a:prstGeom prst="rect">
                <a:avLst/>
              </a:prstGeom>
              <a:blipFill rotWithShape="1">
                <a:blip r:embed="rId3"/>
                <a:stretch>
                  <a:fillRect t="-32" b="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6448425" y="4567178"/>
                <a:ext cx="42957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P2 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latin typeface="Cambria Math" panose="02040503050406030204" charset="0"/>
                        <a:ea typeface="Cambria Math" panose="02040503050406030204" charset="0"/>
                        <a:cs typeface="Courier New" panose="02070409020205090404" pitchFamily="49" charset="0"/>
                      </a:rPr>
                      <m:t>≜</m:t>
                    </m:r>
                  </m:oMath>
                </a14:m>
                <a:r>
                  <a:rPr lang="en-US" altLang="zh-CN" b="1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 </a:t>
                </a:r>
                <a:r>
                  <a:rPr lang="en-US" altLang="zh-CN" b="1" dirty="0" err="1">
                    <a:latin typeface="Courier New" panose="02070409020205090404" pitchFamily="49" charset="0"/>
                    <a:cs typeface="Courier New" panose="02070409020205090404" pitchFamily="49" charset="0"/>
                  </a:rPr>
                  <a:t>out_b</a:t>
                </a:r>
                <a:r>
                  <a:rPr lang="en-US" altLang="zh-CN" b="1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 = f(f(in, in), in)</a:t>
                </a:r>
                <a:endParaRPr kumimoji="1" lang="zh-CN" altLang="en-US" dirty="0"/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8425" y="4567178"/>
                <a:ext cx="4295775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70" b="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/>
          <p:cNvSpPr txBox="1"/>
          <p:nvPr>
            <p:custDataLst>
              <p:tags r:id="rId5"/>
            </p:custDataLst>
          </p:nvPr>
        </p:nvSpPr>
        <p:spPr>
          <a:xfrm>
            <a:off x="5697855" y="6233743"/>
            <a:ext cx="429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Courier New" panose="02070409020205090404" pitchFamily="49" charset="0"/>
                <a:cs typeface="Courier New" panose="02070409020205090404" pitchFamily="49" charset="0"/>
              </a:rPr>
              <a:t>P1/\ P2 -&gt; out_a_2=</a:t>
            </a:r>
            <a:r>
              <a:rPr lang="en-US" altLang="zh-CN" b="1" dirty="0" err="1">
                <a:latin typeface="Courier New" panose="02070409020205090404" pitchFamily="49" charset="0"/>
                <a:cs typeface="Courier New" panose="02070409020205090404" pitchFamily="49" charset="0"/>
              </a:rPr>
              <a:t>out_b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  <p:bldP spid="9" grpId="1"/>
      <p:bldP spid="10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>
              <a:buClrTx/>
              <a:buSzTx/>
              <a:buFontTx/>
            </a:pPr>
            <a:r>
              <a:rPr lang="zh-CN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等式与未解释</a:t>
            </a:r>
            <a:r>
              <a:rPr lang="zh-CN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函数</a:t>
            </a:r>
            <a:endParaRPr lang="zh-CN" altLang="en-US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09295" y="1652270"/>
            <a:ext cx="4064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lang="en-US" altLang="zh-CN" sz="2000">
                <a:sym typeface="+mn-ea"/>
              </a:rPr>
              <a:t>#2: Translation </a:t>
            </a:r>
            <a:r>
              <a:rPr kumimoji="1" lang="en-US" altLang="zh-CN" sz="2000" dirty="0">
                <a:sym typeface="+mn-ea"/>
              </a:rPr>
              <a:t>validation</a:t>
            </a:r>
            <a:endParaRPr lang="zh-CN" altLang="en-US" sz="2000"/>
          </a:p>
        </p:txBody>
      </p:sp>
      <p:sp>
        <p:nvSpPr>
          <p:cNvPr id="6" name="内容占位符 4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1570990" y="2134870"/>
            <a:ext cx="4267200" cy="41148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b="1" dirty="0">
                <a:latin typeface="Courier New" panose="02070409020205090404" pitchFamily="49" charset="0"/>
                <a:cs typeface="Courier New" panose="02070409020205090404" pitchFamily="49" charset="0"/>
              </a:rPr>
              <a:t>// source code:</a:t>
            </a:r>
            <a:endParaRPr lang="en-US" altLang="zh-CN" sz="2000" b="1" dirty="0"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z = (x1 + y1)*(x2 + y2);</a:t>
            </a:r>
            <a:endParaRPr lang="en-US" altLang="zh-CN" sz="2000" b="1" dirty="0">
              <a:solidFill>
                <a:srgbClr val="0432FF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7" name="内容占位符 4"/>
          <p:cNvSpPr txBox="1"/>
          <p:nvPr>
            <p:custDataLst>
              <p:tags r:id="rId2"/>
            </p:custDataLst>
          </p:nvPr>
        </p:nvSpPr>
        <p:spPr bwMode="auto">
          <a:xfrm>
            <a:off x="5838190" y="2134870"/>
            <a:ext cx="4267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sz="2000" b="1" dirty="0">
                <a:latin typeface="Courier New" panose="02070409020205090404" pitchFamily="49" charset="0"/>
                <a:cs typeface="Courier New" panose="02070409020205090404" pitchFamily="49" charset="0"/>
              </a:rPr>
              <a:t>// generated 3-address </a:t>
            </a:r>
            <a:endParaRPr lang="en-US" altLang="zh-CN" sz="2000" b="1" dirty="0"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 marL="0" indent="0">
              <a:buNone/>
            </a:pPr>
            <a:r>
              <a:rPr lang="en-US" altLang="zh-CN" sz="2000" b="1" dirty="0">
                <a:latin typeface="Courier New" panose="02070409020205090404" pitchFamily="49" charset="0"/>
                <a:cs typeface="Courier New" panose="02070409020205090404" pitchFamily="49" charset="0"/>
              </a:rPr>
              <a:t>// code:</a:t>
            </a:r>
            <a:endParaRPr lang="en-US" altLang="zh-CN" sz="2000" b="1" dirty="0"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t1 = x1 + y1;</a:t>
            </a:r>
            <a:endParaRPr lang="en-US" altLang="zh-CN" sz="2000" b="1" dirty="0">
              <a:solidFill>
                <a:srgbClr val="0432FF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t2 = x2 + y2;</a:t>
            </a:r>
            <a:endParaRPr lang="en-US" altLang="zh-CN" sz="2000" b="1" dirty="0">
              <a:solidFill>
                <a:srgbClr val="0432FF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 marL="0" indent="0">
              <a:buNone/>
            </a:pPr>
            <a:r>
              <a:rPr lang="en-US" altLang="zh-CN" sz="2000" b="1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z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= t1 * t2;</a:t>
            </a:r>
            <a:endParaRPr lang="en-US" altLang="zh-CN" sz="2000" b="1" kern="0" dirty="0">
              <a:solidFill>
                <a:srgbClr val="0432FF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1494790" y="4316086"/>
                <a:ext cx="35814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P1 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charset="0"/>
                        <a:ea typeface="Cambria Math" panose="02040503050406030204" charset="0"/>
                        <a:cs typeface="Courier New" panose="02070409020205090404" pitchFamily="49" charset="0"/>
                      </a:rPr>
                      <m:t>≜</m:t>
                    </m:r>
                  </m:oMath>
                </a14:m>
                <a:r>
                  <a:rPr lang="en-US" altLang="zh-CN" b="1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 z = g(f(x1, y1),</a:t>
                </a:r>
                <a:endParaRPr lang="en-US" altLang="zh-CN" b="1" dirty="0"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  <a:p>
                <a:r>
                  <a:rPr kumimoji="1" lang="en-US" altLang="zh-CN" b="1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           f(x2, y2))</a:t>
                </a:r>
                <a:endParaRPr kumimoji="1" lang="zh-CN" altLang="en-US" dirty="0"/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4"/>
                </p:custDataLst>
              </p:nvPr>
            </p:nvSpPr>
            <p:spPr>
              <a:xfrm>
                <a:off x="1494790" y="4316086"/>
                <a:ext cx="3581400" cy="646331"/>
              </a:xfrm>
              <a:prstGeom prst="rect">
                <a:avLst/>
              </a:prstGeom>
              <a:blipFill rotWithShape="1">
                <a:blip r:embed="rId5"/>
                <a:stretch>
                  <a:fillRect t="-97" b="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/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5838190" y="4296033"/>
                <a:ext cx="429577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P2 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latin typeface="Cambria Math" panose="02040503050406030204" charset="0"/>
                        <a:ea typeface="Cambria Math" panose="02040503050406030204" charset="0"/>
                        <a:cs typeface="Courier New" panose="02070409020205090404" pitchFamily="49" charset="0"/>
                      </a:rPr>
                      <m:t>≜</m:t>
                    </m:r>
                  </m:oMath>
                </a14:m>
                <a:r>
                  <a:rPr lang="en-US" altLang="zh-CN" b="1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 t1 = f(x1, y1) /\</a:t>
                </a:r>
                <a:endParaRPr lang="en-US" altLang="zh-CN" b="1" dirty="0"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  <a:p>
                <a:r>
                  <a:rPr kumimoji="1" lang="en-US" altLang="zh-CN" b="1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     t2 = f(x2, y2) /\</a:t>
                </a:r>
                <a:endParaRPr kumimoji="1" lang="en-US" altLang="zh-CN" b="1" dirty="0"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  <a:p>
                <a:r>
                  <a:rPr kumimoji="1" lang="en-US" altLang="zh-CN" b="1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     z2 = g(t1, t2)</a:t>
                </a:r>
                <a:endParaRPr kumimoji="1" lang="zh-CN" altLang="en-US" dirty="0"/>
              </a:p>
            </p:txBody>
          </p:sp>
        </mc:Choice>
        <mc:Fallback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7"/>
                </p:custDataLst>
              </p:nvPr>
            </p:nvSpPr>
            <p:spPr>
              <a:xfrm>
                <a:off x="5838190" y="4296033"/>
                <a:ext cx="4295775" cy="923330"/>
              </a:xfrm>
              <a:prstGeom prst="rect">
                <a:avLst/>
              </a:prstGeom>
              <a:blipFill rotWithShape="1">
                <a:blip r:embed="rId8"/>
                <a:stretch>
                  <a:fillRect t="-28" b="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/>
          <p:cNvSpPr txBox="1"/>
          <p:nvPr>
            <p:custDataLst>
              <p:tags r:id="rId9"/>
            </p:custDataLst>
          </p:nvPr>
        </p:nvSpPr>
        <p:spPr>
          <a:xfrm>
            <a:off x="3856990" y="6410325"/>
            <a:ext cx="27857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Courier New" panose="02070409020205090404" pitchFamily="49" charset="0"/>
                <a:cs typeface="Courier New" panose="02070409020205090404" pitchFamily="49" charset="0"/>
              </a:rPr>
              <a:t>P1/\ P2 -&gt; z=z2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回顾课内容</a:t>
            </a:r>
            <a:endParaRPr lang="zh-CN" altLang="en-US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584325"/>
            <a:ext cx="10720070" cy="4780915"/>
          </a:xfrm>
        </p:spPr>
        <p:txBody>
          <a:bodyPr>
            <a:noAutofit/>
          </a:bodyPr>
          <a:p>
            <a:pPr>
              <a:lnSpc>
                <a:spcPct val="150000"/>
              </a:lnSpc>
            </a:pPr>
            <a:r>
              <a:rPr lang="zh-CN" altLang="en-US" b="1"/>
              <a:t>课程内容回顾</a:t>
            </a:r>
            <a:endParaRPr lang="zh-CN" altLang="en-US" b="1"/>
          </a:p>
          <a:p>
            <a:pPr>
              <a:lnSpc>
                <a:spcPct val="150000"/>
              </a:lnSpc>
            </a:pPr>
            <a:r>
              <a:rPr lang="zh-CN" altLang="en-US" b="1"/>
              <a:t>实验讲解</a:t>
            </a:r>
            <a:endParaRPr lang="zh-CN" altLang="en-US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课程</a:t>
            </a:r>
            <a:r>
              <a:rPr lang="zh-CN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结构</a:t>
            </a:r>
            <a:endParaRPr lang="zh-CN" altLang="en-US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黑体" panose="02010609060101010101" charset="-122"/>
              <a:ea typeface="黑体" panose="02010609060101010101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908685" y="5410835"/>
            <a:ext cx="10384790" cy="1041400"/>
            <a:chOff x="1431" y="8521"/>
            <a:chExt cx="16354" cy="1640"/>
          </a:xfrm>
        </p:grpSpPr>
        <p:sp>
          <p:nvSpPr>
            <p:cNvPr id="7" name="矩形 6"/>
            <p:cNvSpPr/>
            <p:nvPr>
              <p:custDataLst>
                <p:tags r:id="rId1"/>
              </p:custDataLst>
            </p:nvPr>
          </p:nvSpPr>
          <p:spPr>
            <a:xfrm>
              <a:off x="1431" y="8521"/>
              <a:ext cx="16354" cy="164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8" name="矩形 7"/>
            <p:cNvSpPr/>
            <p:nvPr>
              <p:custDataLst>
                <p:tags r:id="rId2"/>
              </p:custDataLst>
            </p:nvPr>
          </p:nvSpPr>
          <p:spPr>
            <a:xfrm>
              <a:off x="1902" y="9113"/>
              <a:ext cx="3587" cy="88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2000" dirty="0">
                  <a:solidFill>
                    <a:schemeClr val="tx1">
                      <a:lumMod val="95000"/>
                      <a:lumOff val="5000"/>
                    </a:schemeClr>
                  </a:solidFill>
                  <a:ea typeface="黑体" panose="02010609060101010101" charset="-122"/>
                </a:rPr>
                <a:t>集合论</a:t>
              </a:r>
              <a:endPara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黑体" panose="02010609060101010101" charset="-122"/>
              </a:endParaRPr>
            </a:p>
          </p:txBody>
        </p:sp>
        <p:sp>
          <p:nvSpPr>
            <p:cNvPr id="9" name="矩形 8"/>
            <p:cNvSpPr/>
            <p:nvPr>
              <p:custDataLst>
                <p:tags r:id="rId3"/>
              </p:custDataLst>
            </p:nvPr>
          </p:nvSpPr>
          <p:spPr>
            <a:xfrm>
              <a:off x="5841" y="9113"/>
              <a:ext cx="3587" cy="88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2000" dirty="0">
                  <a:solidFill>
                    <a:schemeClr val="tx1">
                      <a:lumMod val="95000"/>
                      <a:lumOff val="5000"/>
                    </a:schemeClr>
                  </a:solidFill>
                  <a:ea typeface="黑体" panose="02010609060101010101" charset="-122"/>
                </a:rPr>
                <a:t>计算复杂性理论</a:t>
              </a:r>
              <a:endPara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黑体" panose="02010609060101010101" charset="-122"/>
              </a:endParaRPr>
            </a:p>
          </p:txBody>
        </p:sp>
        <p:sp>
          <p:nvSpPr>
            <p:cNvPr id="10" name="矩形 9"/>
            <p:cNvSpPr/>
            <p:nvPr>
              <p:custDataLst>
                <p:tags r:id="rId4"/>
              </p:custDataLst>
            </p:nvPr>
          </p:nvSpPr>
          <p:spPr>
            <a:xfrm>
              <a:off x="9781" y="9113"/>
              <a:ext cx="3587" cy="88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2000" dirty="0">
                  <a:solidFill>
                    <a:schemeClr val="tx1">
                      <a:lumMod val="95000"/>
                      <a:lumOff val="5000"/>
                    </a:schemeClr>
                  </a:solidFill>
                  <a:ea typeface="黑体" panose="02010609060101010101" charset="-122"/>
                </a:rPr>
                <a:t>形式文法</a:t>
              </a:r>
              <a:endPara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黑体" panose="02010609060101010101" charset="-122"/>
              </a:endParaRPr>
            </a:p>
          </p:txBody>
        </p:sp>
        <p:sp>
          <p:nvSpPr>
            <p:cNvPr id="11" name="矩形 10"/>
            <p:cNvSpPr/>
            <p:nvPr>
              <p:custDataLst>
                <p:tags r:id="rId5"/>
              </p:custDataLst>
            </p:nvPr>
          </p:nvSpPr>
          <p:spPr>
            <a:xfrm>
              <a:off x="13721" y="9113"/>
              <a:ext cx="3587" cy="88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2000" dirty="0">
                  <a:solidFill>
                    <a:schemeClr val="tx1">
                      <a:lumMod val="95000"/>
                      <a:lumOff val="5000"/>
                    </a:schemeClr>
                  </a:solidFill>
                  <a:ea typeface="黑体" panose="02010609060101010101" charset="-122"/>
                </a:rPr>
                <a:t>结构化归纳法</a:t>
              </a:r>
              <a:endPara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黑体" panose="02010609060101010101" charset="-122"/>
              </a:endParaRPr>
            </a:p>
          </p:txBody>
        </p:sp>
        <p:sp>
          <p:nvSpPr>
            <p:cNvPr id="12" name="文本框 11"/>
            <p:cNvSpPr txBox="1"/>
            <p:nvPr>
              <p:custDataLst>
                <p:tags r:id="rId6"/>
              </p:custDataLst>
            </p:nvPr>
          </p:nvSpPr>
          <p:spPr>
            <a:xfrm>
              <a:off x="9171" y="8521"/>
              <a:ext cx="1854" cy="5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b="1" dirty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数学基础</a:t>
              </a:r>
              <a:endPara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908685" y="4224020"/>
            <a:ext cx="10384790" cy="1041400"/>
            <a:chOff x="1431" y="6652"/>
            <a:chExt cx="16354" cy="1640"/>
          </a:xfrm>
        </p:grpSpPr>
        <p:sp>
          <p:nvSpPr>
            <p:cNvPr id="13" name="矩形 12"/>
            <p:cNvSpPr/>
            <p:nvPr>
              <p:custDataLst>
                <p:tags r:id="rId7"/>
              </p:custDataLst>
            </p:nvPr>
          </p:nvSpPr>
          <p:spPr>
            <a:xfrm>
              <a:off x="1431" y="6652"/>
              <a:ext cx="16354" cy="164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4" name="矩形 13"/>
            <p:cNvSpPr/>
            <p:nvPr>
              <p:custDataLst>
                <p:tags r:id="rId8"/>
              </p:custDataLst>
            </p:nvPr>
          </p:nvSpPr>
          <p:spPr>
            <a:xfrm>
              <a:off x="1902" y="7244"/>
              <a:ext cx="9071" cy="88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2000" dirty="0">
                  <a:solidFill>
                    <a:schemeClr val="tx1">
                      <a:lumMod val="95000"/>
                      <a:lumOff val="5000"/>
                    </a:schemeClr>
                  </a:solidFill>
                  <a:ea typeface="黑体" panose="02010609060101010101" charset="-122"/>
                </a:rPr>
                <a:t>命题逻辑（符号系统、证明系统、推导规则）</a:t>
              </a:r>
              <a:endParaRPr kumimoji="1"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ea typeface="黑体" panose="02010609060101010101" charset="-122"/>
              </a:endParaRPr>
            </a:p>
          </p:txBody>
        </p:sp>
        <p:sp>
          <p:nvSpPr>
            <p:cNvPr id="16" name="矩形 15"/>
            <p:cNvSpPr/>
            <p:nvPr>
              <p:custDataLst>
                <p:tags r:id="rId9"/>
              </p:custDataLst>
            </p:nvPr>
          </p:nvSpPr>
          <p:spPr>
            <a:xfrm>
              <a:off x="11156" y="7244"/>
              <a:ext cx="2984" cy="88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2000" dirty="0">
                  <a:solidFill>
                    <a:schemeClr val="tx1">
                      <a:lumMod val="95000"/>
                      <a:lumOff val="5000"/>
                    </a:schemeClr>
                  </a:solidFill>
                  <a:ea typeface="黑体" panose="02010609060101010101" charset="-122"/>
                </a:rPr>
                <a:t>构造逻辑</a:t>
              </a:r>
              <a:endPara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黑体" panose="02010609060101010101" charset="-122"/>
              </a:endParaRPr>
            </a:p>
          </p:txBody>
        </p:sp>
        <p:sp>
          <p:nvSpPr>
            <p:cNvPr id="17" name="矩形 16"/>
            <p:cNvSpPr/>
            <p:nvPr>
              <p:custDataLst>
                <p:tags r:id="rId10"/>
              </p:custDataLst>
            </p:nvPr>
          </p:nvSpPr>
          <p:spPr>
            <a:xfrm>
              <a:off x="14324" y="7244"/>
              <a:ext cx="2984" cy="88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2000" dirty="0">
                  <a:solidFill>
                    <a:schemeClr val="tx1">
                      <a:lumMod val="95000"/>
                      <a:lumOff val="5000"/>
                    </a:schemeClr>
                  </a:solidFill>
                  <a:ea typeface="黑体" panose="02010609060101010101" charset="-122"/>
                </a:rPr>
                <a:t>谓词逻辑</a:t>
              </a:r>
              <a:endPara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黑体" panose="02010609060101010101" charset="-122"/>
              </a:endParaRPr>
            </a:p>
          </p:txBody>
        </p:sp>
        <p:sp>
          <p:nvSpPr>
            <p:cNvPr id="18" name="文本框 17"/>
            <p:cNvSpPr txBox="1"/>
            <p:nvPr>
              <p:custDataLst>
                <p:tags r:id="rId11"/>
              </p:custDataLst>
            </p:nvPr>
          </p:nvSpPr>
          <p:spPr>
            <a:xfrm>
              <a:off x="9463" y="6659"/>
              <a:ext cx="1083" cy="5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b="1" dirty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逻辑</a:t>
              </a:r>
              <a:endPara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897255" y="1393190"/>
            <a:ext cx="10384790" cy="1058545"/>
            <a:chOff x="1414" y="2887"/>
            <a:chExt cx="16354" cy="1667"/>
          </a:xfrm>
        </p:grpSpPr>
        <p:sp>
          <p:nvSpPr>
            <p:cNvPr id="21" name="矩形 20"/>
            <p:cNvSpPr/>
            <p:nvPr>
              <p:custDataLst>
                <p:tags r:id="rId12"/>
              </p:custDataLst>
            </p:nvPr>
          </p:nvSpPr>
          <p:spPr>
            <a:xfrm>
              <a:off x="1414" y="2914"/>
              <a:ext cx="16354" cy="164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2" name="矩形 21"/>
            <p:cNvSpPr/>
            <p:nvPr>
              <p:custDataLst>
                <p:tags r:id="rId13"/>
              </p:custDataLst>
            </p:nvPr>
          </p:nvSpPr>
          <p:spPr>
            <a:xfrm>
              <a:off x="1884" y="3478"/>
              <a:ext cx="4242" cy="91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2000" dirty="0">
                  <a:solidFill>
                    <a:schemeClr val="tx1">
                      <a:lumMod val="95000"/>
                      <a:lumOff val="5000"/>
                    </a:schemeClr>
                  </a:solidFill>
                  <a:ea typeface="黑体" panose="02010609060101010101" charset="-122"/>
                </a:rPr>
                <a:t>符号执行</a:t>
              </a:r>
              <a:r>
                <a:rPr kumimoji="1" lang="en-US" altLang="zh-CN" sz="2000" dirty="0">
                  <a:solidFill>
                    <a:schemeClr val="tx1">
                      <a:lumMod val="95000"/>
                      <a:lumOff val="5000"/>
                    </a:schemeClr>
                  </a:solidFill>
                  <a:ea typeface="黑体" panose="02010609060101010101" charset="-122"/>
                </a:rPr>
                <a:t>/</a:t>
              </a:r>
              <a:r>
                <a:rPr kumimoji="1" lang="zh-CN" altLang="en-US" sz="2000" dirty="0">
                  <a:solidFill>
                    <a:schemeClr val="tx1">
                      <a:lumMod val="95000"/>
                      <a:lumOff val="5000"/>
                    </a:schemeClr>
                  </a:solidFill>
                  <a:ea typeface="黑体" panose="02010609060101010101" charset="-122"/>
                </a:rPr>
                <a:t>混合执行</a:t>
              </a:r>
              <a:endParaRPr kumimoji="1"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ea typeface="黑体" panose="02010609060101010101" charset="-122"/>
              </a:endParaRPr>
            </a:p>
          </p:txBody>
        </p:sp>
        <p:sp>
          <p:nvSpPr>
            <p:cNvPr id="25" name="文本框 24"/>
            <p:cNvSpPr txBox="1"/>
            <p:nvPr>
              <p:custDataLst>
                <p:tags r:id="rId14"/>
              </p:custDataLst>
            </p:nvPr>
          </p:nvSpPr>
          <p:spPr>
            <a:xfrm>
              <a:off x="9429" y="2887"/>
              <a:ext cx="2643" cy="5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b="1" dirty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应用</a:t>
              </a:r>
              <a:endPara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26" name="矩形 25"/>
            <p:cNvSpPr/>
            <p:nvPr>
              <p:custDataLst>
                <p:tags r:id="rId15"/>
              </p:custDataLst>
            </p:nvPr>
          </p:nvSpPr>
          <p:spPr>
            <a:xfrm>
              <a:off x="6330" y="3478"/>
              <a:ext cx="3553" cy="91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2000" dirty="0">
                  <a:solidFill>
                    <a:schemeClr val="tx1">
                      <a:lumMod val="95000"/>
                      <a:lumOff val="5000"/>
                    </a:schemeClr>
                  </a:solidFill>
                  <a:ea typeface="黑体" panose="02010609060101010101" charset="-122"/>
                </a:rPr>
                <a:t>程序验证</a:t>
              </a:r>
              <a:endParaRPr kumimoji="1"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ea typeface="黑体" panose="02010609060101010101" charset="-122"/>
              </a:endParaRPr>
            </a:p>
          </p:txBody>
        </p:sp>
        <p:sp>
          <p:nvSpPr>
            <p:cNvPr id="27" name="矩形 26"/>
            <p:cNvSpPr/>
            <p:nvPr>
              <p:custDataLst>
                <p:tags r:id="rId16"/>
              </p:custDataLst>
            </p:nvPr>
          </p:nvSpPr>
          <p:spPr>
            <a:xfrm>
              <a:off x="10004" y="3491"/>
              <a:ext cx="3586" cy="91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2000" dirty="0">
                  <a:solidFill>
                    <a:schemeClr val="tx1">
                      <a:lumMod val="95000"/>
                      <a:lumOff val="5000"/>
                    </a:schemeClr>
                  </a:solidFill>
                  <a:ea typeface="黑体" panose="02010609060101010101" charset="-122"/>
                </a:rPr>
                <a:t>程序分析</a:t>
              </a:r>
              <a:endParaRPr kumimoji="1"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ea typeface="黑体" panose="02010609060101010101" charset="-122"/>
              </a:endParaRPr>
            </a:p>
          </p:txBody>
        </p:sp>
        <p:sp>
          <p:nvSpPr>
            <p:cNvPr id="28" name="矩形 27"/>
            <p:cNvSpPr/>
            <p:nvPr>
              <p:custDataLst>
                <p:tags r:id="rId17"/>
              </p:custDataLst>
            </p:nvPr>
          </p:nvSpPr>
          <p:spPr>
            <a:xfrm>
              <a:off x="13775" y="3491"/>
              <a:ext cx="3522" cy="91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2000" dirty="0">
                  <a:solidFill>
                    <a:schemeClr val="tx1">
                      <a:lumMod val="95000"/>
                      <a:lumOff val="5000"/>
                    </a:schemeClr>
                  </a:solidFill>
                  <a:ea typeface="黑体" panose="02010609060101010101" charset="-122"/>
                </a:rPr>
                <a:t>程序合成</a:t>
              </a:r>
              <a:endParaRPr kumimoji="1"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ea typeface="黑体" panose="02010609060101010101" charset="-122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914397" y="2675047"/>
            <a:ext cx="10385068" cy="1423570"/>
            <a:chOff x="1440" y="4213"/>
            <a:chExt cx="16354" cy="2242"/>
          </a:xfrm>
        </p:grpSpPr>
        <p:sp>
          <p:nvSpPr>
            <p:cNvPr id="4" name="矩形 3"/>
            <p:cNvSpPr/>
            <p:nvPr>
              <p:custDataLst>
                <p:tags r:id="rId18"/>
              </p:custDataLst>
            </p:nvPr>
          </p:nvSpPr>
          <p:spPr>
            <a:xfrm>
              <a:off x="1440" y="4213"/>
              <a:ext cx="16354" cy="224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kumimoji="1" lang="zh-CN" altLang="en-US" dirty="0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9" name="矩形 28"/>
            <p:cNvSpPr/>
            <p:nvPr>
              <p:custDataLst>
                <p:tags r:id="rId19"/>
              </p:custDataLst>
            </p:nvPr>
          </p:nvSpPr>
          <p:spPr>
            <a:xfrm>
              <a:off x="1911" y="4812"/>
              <a:ext cx="2445" cy="148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kumimoji="1" lang="en-US" altLang="zh-CN" sz="2000" dirty="0">
                  <a:solidFill>
                    <a:schemeClr val="tx1">
                      <a:lumMod val="95000"/>
                      <a:lumOff val="5000"/>
                    </a:schemeClr>
                  </a:solidFill>
                  <a:ea typeface="SimHei" panose="02010609060101010101" pitchFamily="49" charset="-122"/>
                </a:rPr>
                <a:t>SAT</a:t>
              </a:r>
              <a:endParaRPr kumimoji="1"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endParaRPr>
            </a:p>
          </p:txBody>
        </p:sp>
        <p:sp>
          <p:nvSpPr>
            <p:cNvPr id="30" name="矩形 29"/>
            <p:cNvSpPr/>
            <p:nvPr>
              <p:custDataLst>
                <p:tags r:id="rId20"/>
              </p:custDataLst>
            </p:nvPr>
          </p:nvSpPr>
          <p:spPr>
            <a:xfrm>
              <a:off x="4687" y="4812"/>
              <a:ext cx="12710" cy="148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kumimoji="1" lang="en-US" altLang="zh-CN" sz="2000" dirty="0">
                  <a:solidFill>
                    <a:schemeClr val="tx1">
                      <a:lumMod val="95000"/>
                      <a:lumOff val="5000"/>
                    </a:schemeClr>
                  </a:solidFill>
                  <a:ea typeface="SimHei" panose="02010609060101010101" pitchFamily="49" charset="-122"/>
                </a:rPr>
                <a:t>Theory</a:t>
              </a:r>
              <a:endParaRPr kumimoji="1"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endParaRPr>
            </a:p>
            <a:p>
              <a:pPr algn="ctr"/>
              <a:endParaRPr kumimoji="1"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endParaRPr>
            </a:p>
            <a:p>
              <a:pPr algn="ctr"/>
              <a:endParaRPr kumimoji="1"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endParaRPr>
            </a:p>
          </p:txBody>
        </p:sp>
        <p:sp>
          <p:nvSpPr>
            <p:cNvPr id="31" name="文本框 30"/>
            <p:cNvSpPr txBox="1"/>
            <p:nvPr>
              <p:custDataLst>
                <p:tags r:id="rId21"/>
              </p:custDataLst>
            </p:nvPr>
          </p:nvSpPr>
          <p:spPr>
            <a:xfrm>
              <a:off x="8469" y="4220"/>
              <a:ext cx="2643" cy="5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</a:rPr>
                <a:t>可满足性问题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2" name="矩形 31"/>
            <p:cNvSpPr/>
            <p:nvPr>
              <p:custDataLst>
                <p:tags r:id="rId22"/>
              </p:custDataLst>
            </p:nvPr>
          </p:nvSpPr>
          <p:spPr>
            <a:xfrm>
              <a:off x="5048" y="5334"/>
              <a:ext cx="1803" cy="76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kumimoji="1" lang="en-US" altLang="zh-CN" sz="2000" dirty="0">
                  <a:solidFill>
                    <a:schemeClr val="tx1"/>
                  </a:solidFill>
                  <a:ea typeface="SimHei" panose="02010609060101010101" pitchFamily="49" charset="-122"/>
                </a:rPr>
                <a:t>EUF</a:t>
              </a:r>
              <a:endParaRPr kumimoji="1" lang="en-US" altLang="zh-CN" sz="2000" dirty="0">
                <a:solidFill>
                  <a:schemeClr val="tx1"/>
                </a:solidFill>
                <a:ea typeface="SimHei" panose="02010609060101010101" pitchFamily="49" charset="-122"/>
              </a:endParaRPr>
            </a:p>
          </p:txBody>
        </p:sp>
        <p:sp>
          <p:nvSpPr>
            <p:cNvPr id="33" name="矩形 32"/>
            <p:cNvSpPr/>
            <p:nvPr>
              <p:custDataLst>
                <p:tags r:id="rId23"/>
              </p:custDataLst>
            </p:nvPr>
          </p:nvSpPr>
          <p:spPr>
            <a:xfrm>
              <a:off x="7181" y="5334"/>
              <a:ext cx="1558" cy="76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kumimoji="1" lang="en-US" altLang="zh-CN" sz="2000" dirty="0">
                  <a:solidFill>
                    <a:schemeClr val="tx1"/>
                  </a:solidFill>
                  <a:ea typeface="SimHei" panose="02010609060101010101" pitchFamily="49" charset="-122"/>
                </a:rPr>
                <a:t>LA</a:t>
              </a:r>
              <a:endParaRPr kumimoji="1" lang="en-US" altLang="zh-CN" sz="2000" dirty="0">
                <a:solidFill>
                  <a:schemeClr val="tx1"/>
                </a:solidFill>
                <a:ea typeface="SimHei" panose="02010609060101010101" pitchFamily="49" charset="-122"/>
              </a:endParaRPr>
            </a:p>
          </p:txBody>
        </p:sp>
        <p:sp>
          <p:nvSpPr>
            <p:cNvPr id="34" name="矩形 33"/>
            <p:cNvSpPr/>
            <p:nvPr>
              <p:custDataLst>
                <p:tags r:id="rId24"/>
              </p:custDataLst>
            </p:nvPr>
          </p:nvSpPr>
          <p:spPr>
            <a:xfrm>
              <a:off x="9011" y="5334"/>
              <a:ext cx="2102" cy="76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kumimoji="1" lang="en-US" altLang="zh-CN" sz="2000" dirty="0">
                  <a:solidFill>
                    <a:schemeClr val="tx1"/>
                  </a:solidFill>
                  <a:ea typeface="SimHei" panose="02010609060101010101" pitchFamily="49" charset="-122"/>
                </a:rPr>
                <a:t>Bit Vector</a:t>
              </a:r>
              <a:endParaRPr kumimoji="1" lang="en-US" altLang="zh-CN" sz="2000" dirty="0">
                <a:solidFill>
                  <a:schemeClr val="tx1"/>
                </a:solidFill>
                <a:ea typeface="SimHei" panose="02010609060101010101" pitchFamily="49" charset="-122"/>
              </a:endParaRPr>
            </a:p>
          </p:txBody>
        </p:sp>
        <p:sp>
          <p:nvSpPr>
            <p:cNvPr id="35" name="矩形 34"/>
            <p:cNvSpPr/>
            <p:nvPr>
              <p:custDataLst>
                <p:tags r:id="rId25"/>
              </p:custDataLst>
            </p:nvPr>
          </p:nvSpPr>
          <p:spPr>
            <a:xfrm>
              <a:off x="11326" y="5334"/>
              <a:ext cx="1560" cy="76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kumimoji="1" lang="en-US" altLang="zh-CN" sz="2000" dirty="0">
                  <a:solidFill>
                    <a:schemeClr val="tx1"/>
                  </a:solidFill>
                  <a:ea typeface="SimHei" panose="02010609060101010101" pitchFamily="49" charset="-122"/>
                </a:rPr>
                <a:t>Arrays</a:t>
              </a:r>
              <a:endParaRPr kumimoji="1" lang="en-US" altLang="zh-CN" sz="2000" dirty="0">
                <a:solidFill>
                  <a:schemeClr val="tx1"/>
                </a:solidFill>
                <a:ea typeface="SimHei" panose="02010609060101010101" pitchFamily="49" charset="-122"/>
              </a:endParaRPr>
            </a:p>
          </p:txBody>
        </p:sp>
        <p:sp>
          <p:nvSpPr>
            <p:cNvPr id="36" name="矩形 35"/>
            <p:cNvSpPr/>
            <p:nvPr>
              <p:custDataLst>
                <p:tags r:id="rId26"/>
              </p:custDataLst>
            </p:nvPr>
          </p:nvSpPr>
          <p:spPr>
            <a:xfrm>
              <a:off x="13159" y="5334"/>
              <a:ext cx="1589" cy="76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kumimoji="1" lang="en-US" altLang="zh-CN" sz="2000" dirty="0">
                  <a:solidFill>
                    <a:schemeClr val="tx1"/>
                  </a:solidFill>
                  <a:ea typeface="SimHei" panose="02010609060101010101" pitchFamily="49" charset="-122"/>
                </a:rPr>
                <a:t>Pointer</a:t>
              </a:r>
              <a:endParaRPr kumimoji="1" lang="en-US" altLang="zh-CN" sz="2000" dirty="0">
                <a:solidFill>
                  <a:schemeClr val="tx1"/>
                </a:solidFill>
                <a:ea typeface="SimHei" panose="02010609060101010101" pitchFamily="49" charset="-122"/>
              </a:endParaRPr>
            </a:p>
          </p:txBody>
        </p:sp>
        <p:sp>
          <p:nvSpPr>
            <p:cNvPr id="37" name="矩形 36"/>
            <p:cNvSpPr/>
            <p:nvPr>
              <p:custDataLst>
                <p:tags r:id="rId27"/>
              </p:custDataLst>
            </p:nvPr>
          </p:nvSpPr>
          <p:spPr>
            <a:xfrm>
              <a:off x="14911" y="5334"/>
              <a:ext cx="2301" cy="76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GB" altLang="zh-CN" sz="1600" dirty="0">
                  <a:solidFill>
                    <a:schemeClr val="tx1"/>
                  </a:solidFill>
                </a:rPr>
                <a:t>Combination</a:t>
              </a:r>
              <a:endParaRPr kumimoji="1" lang="en-US" altLang="zh-CN" sz="1400" dirty="0">
                <a:solidFill>
                  <a:schemeClr val="tx1"/>
                </a:solidFill>
                <a:ea typeface="SimHei" panose="02010609060101010101" pitchFamily="49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课程</a:t>
            </a:r>
            <a:r>
              <a:rPr lang="zh-CN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大纲</a:t>
            </a:r>
            <a:endParaRPr lang="zh-CN" altLang="en-US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584325"/>
            <a:ext cx="10720070" cy="4780915"/>
          </a:xfrm>
        </p:spPr>
        <p:txBody>
          <a:bodyPr>
            <a:noAutofit/>
          </a:bodyPr>
          <a:p>
            <a:pPr algn="l">
              <a:buClrTx/>
              <a:buSzTx/>
            </a:pPr>
            <a:r>
              <a:rPr lang="zh-CN" altLang="en-US" sz="2200"/>
              <a:t>知识基础 (集合、关系与映射、上下文无关文法、基于结构的归纳法)</a:t>
            </a:r>
            <a:endParaRPr lang="zh-CN" altLang="en-US" sz="2200"/>
          </a:p>
          <a:p>
            <a:pPr algn="l">
              <a:buClrTx/>
              <a:buSzTx/>
            </a:pPr>
            <a:r>
              <a:rPr lang="zh-CN" altLang="en-US" sz="2200"/>
              <a:t>命题逻辑 (语法、自然演绎系统、构造逻辑、语义系统、可靠性与完备性、可判断性)</a:t>
            </a:r>
            <a:endParaRPr lang="zh-CN" altLang="en-US" sz="2200"/>
          </a:p>
          <a:p>
            <a:pPr algn="l">
              <a:buClrTx/>
              <a:buSzTx/>
            </a:pPr>
            <a:r>
              <a:rPr lang="zh-CN" altLang="en-US" sz="2200"/>
              <a:t>布尔可满足性 (合取范式、解析与传播、DPLL算法)</a:t>
            </a:r>
            <a:endParaRPr lang="zh-CN" altLang="en-US" sz="2200"/>
          </a:p>
          <a:p>
            <a:pPr algn="l">
              <a:buClrTx/>
              <a:buSzTx/>
            </a:pPr>
            <a:r>
              <a:rPr lang="zh-CN" altLang="en-US" sz="2200">
                <a:solidFill>
                  <a:schemeClr val="accent1"/>
                </a:solidFill>
              </a:rPr>
              <a:t>谓词逻辑(语法、自然演绎系统、构造逻辑、语义系统、可靠性与完备性、可判断性)</a:t>
            </a:r>
            <a:endParaRPr lang="zh-CN" altLang="en-US" sz="2200">
              <a:solidFill>
                <a:schemeClr val="accent1"/>
              </a:solidFill>
            </a:endParaRPr>
          </a:p>
          <a:p>
            <a:r>
              <a:rPr lang="zh-CN" altLang="en-US" sz="2200"/>
              <a:t>等式与未解释函数理论 (可满足性模理论、等式理论、并查集与等价类、未解释函数)</a:t>
            </a:r>
            <a:endParaRPr lang="zh-CN" altLang="en-US" sz="2200"/>
          </a:p>
          <a:p>
            <a:r>
              <a:rPr lang="zh-CN" altLang="en-US" sz="2200"/>
              <a:t>线性算术(语法、Fourier-Motzkin消元法、单纯形法、分支定界法)</a:t>
            </a:r>
            <a:endParaRPr lang="zh-CN" altLang="en-US" sz="2200"/>
          </a:p>
          <a:p>
            <a:r>
              <a:rPr lang="zh-CN" altLang="en-US" sz="2200"/>
              <a:t>数据结构理论 (比特向量、数组、指针、字符串)</a:t>
            </a:r>
            <a:endParaRPr lang="zh-CN" altLang="en-US" sz="2200"/>
          </a:p>
          <a:p>
            <a:r>
              <a:rPr lang="zh-CN" altLang="en-US" sz="2200"/>
              <a:t>理论组合 (Nelson-Oppen、理论凸性、DPLL(T)算法)</a:t>
            </a:r>
            <a:endParaRPr lang="zh-CN" altLang="en-US" sz="2200"/>
          </a:p>
          <a:p>
            <a:r>
              <a:rPr lang="zh-CN" altLang="en-US" sz="2200"/>
              <a:t>符号执行 (机器抽象模型、操作语义、简单命令式语言、路径条件、混合执行等)</a:t>
            </a:r>
            <a:endParaRPr lang="zh-CN" altLang="en-US" sz="2200"/>
          </a:p>
          <a:p>
            <a:r>
              <a:rPr lang="zh-CN" altLang="en-US" sz="2200"/>
              <a:t>程序验证 (霍尔三元、最弱前条件、验证条件等)</a:t>
            </a:r>
            <a:endParaRPr lang="zh-CN" altLang="en-US" sz="2200"/>
          </a:p>
          <a:p>
            <a:r>
              <a:rPr lang="zh-CN" altLang="en-US" sz="2200"/>
              <a:t>程序合成 (基于语法的合成、公理化合成等)</a:t>
            </a:r>
            <a:endParaRPr lang="zh-CN" altLang="en-US" sz="2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谓词</a:t>
            </a:r>
            <a:r>
              <a:rPr lang="zh-CN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逻辑</a:t>
            </a:r>
            <a:endParaRPr lang="zh-CN" altLang="en-US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黑体" panose="02010609060101010101" charset="-122"/>
              <a:ea typeface="黑体" panose="02010609060101010101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647700" y="1377950"/>
                <a:ext cx="9345930" cy="132524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>
                  <a:lnSpc>
                    <a:spcPct val="150000"/>
                  </a:lnSpc>
                </a:pPr>
                <a:r>
                  <a:rPr lang="zh-CN" altLang="en-US" sz="2000"/>
                  <a:t>动机：</a:t>
                </a:r>
                <a:r>
                  <a:rPr kumimoji="1" lang="zh-CN" altLang="en-US" sz="2000" dirty="0">
                    <a:sym typeface="+mn-ea"/>
                  </a:rPr>
                  <a:t>命题逻辑中命题变量是最小单位，且没有内部结构，表达能力受限</a:t>
                </a:r>
                <a:endParaRPr kumimoji="1" lang="zh-CN" altLang="en-US" sz="2000" dirty="0">
                  <a:sym typeface="+mn-ea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𝑃</m:t>
                      </m:r>
                      <m:r>
                        <a:rPr lang="en-US" altLang="zh-CN" sz="20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∷= ⊥| ⊤ | </m:t>
                      </m:r>
                      <m:r>
                        <a:rPr lang="en-US" altLang="zh-CN" sz="20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altLang="zh-CN" sz="20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| </m:t>
                      </m:r>
                      <m:r>
                        <a:rPr lang="en-US" altLang="zh-CN" sz="20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𝑃</m:t>
                      </m:r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∧</m:t>
                      </m:r>
                      <m:r>
                        <a:rPr lang="en-US" altLang="zh-CN" sz="20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</m:t>
                      </m:r>
                      <m:r>
                        <a:rPr lang="en-US" altLang="zh-CN" sz="20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𝑃</m:t>
                      </m:r>
                      <m:r>
                        <a:rPr lang="en-US" altLang="zh-CN" sz="20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| </m:t>
                      </m:r>
                      <m:r>
                        <a:rPr lang="en-US" altLang="zh-CN" sz="20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𝑃</m:t>
                      </m:r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∨</m:t>
                      </m:r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𝑃</m:t>
                      </m:r>
                      <m:r>
                        <a:rPr lang="en-US" altLang="zh-CN" sz="20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| </m:t>
                      </m:r>
                      <m:r>
                        <a:rPr lang="en-US" altLang="zh-CN" sz="20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𝑃</m:t>
                      </m:r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→</m:t>
                      </m:r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𝑃</m:t>
                      </m:r>
                      <m:r>
                        <a:rPr lang="en-US" altLang="zh-CN" sz="20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| </m:t>
                      </m:r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¬</m:t>
                      </m:r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𝑃</m:t>
                      </m:r>
                      <m:r>
                        <a:rPr lang="en-US" altLang="zh-CN" sz="20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</m:t>
                      </m:r>
                    </m:oMath>
                  </m:oMathPara>
                </a14:m>
                <a:endParaRPr lang="en-US" altLang="zh-CN" sz="2000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>
                  <a:lnSpc>
                    <a:spcPct val="150000"/>
                  </a:lnSpc>
                </a:pPr>
                <a:endParaRPr lang="zh-CN" altLang="en-US" sz="2000"/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" y="1377950"/>
                <a:ext cx="9345930" cy="1325245"/>
              </a:xfrm>
              <a:prstGeom prst="rect">
                <a:avLst/>
              </a:prstGeom>
              <a:blipFill rotWithShape="1">
                <a:blip r:embed="rId1"/>
                <a:stretch>
                  <a:fillRect b="-69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组合 2"/>
          <p:cNvGrpSpPr/>
          <p:nvPr/>
        </p:nvGrpSpPr>
        <p:grpSpPr>
          <a:xfrm>
            <a:off x="647700" y="3124200"/>
            <a:ext cx="11329035" cy="1451610"/>
            <a:chOff x="1020" y="4920"/>
            <a:chExt cx="17841" cy="2286"/>
          </a:xfrm>
        </p:grpSpPr>
        <p:pic>
          <p:nvPicPr>
            <p:cNvPr id="28" name="图片 27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3"/>
            <a:stretch>
              <a:fillRect/>
            </a:stretch>
          </p:blipFill>
          <p:spPr>
            <a:xfrm>
              <a:off x="1020" y="4920"/>
              <a:ext cx="8681" cy="2286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5"/>
            <a:stretch>
              <a:fillRect/>
            </a:stretch>
          </p:blipFill>
          <p:spPr>
            <a:xfrm>
              <a:off x="10045" y="6435"/>
              <a:ext cx="8816" cy="619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文本框 7"/>
                <p:cNvSpPr txBox="1"/>
                <p:nvPr/>
              </p:nvSpPr>
              <p:spPr>
                <a:xfrm>
                  <a:off x="10520" y="4920"/>
                  <a:ext cx="7581" cy="12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indent="0">
                    <a:buFont typeface="Wingdings" panose="05000000000000000000" pitchFamily="2" charset="2"/>
                    <a:buNone/>
                  </a:pPr>
                  <a:r>
                    <a:rPr kumimoji="1" lang="zh-CN" altLang="en-US" dirty="0">
                      <a:sym typeface="+mn-ea"/>
                    </a:rPr>
                    <a:t>令命题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en-GB" i="1" dirty="0" err="1">
                              <a:latin typeface="DejaVu Math TeX Gyre" panose="02000503000000000000" charset="0"/>
                              <a:ea typeface="Cambria Math" panose="02040503050406030204" charset="0"/>
                              <a:cs typeface="DejaVu Math TeX Gyre" panose="02000503000000000000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kumimoji="1" lang="en-US" altLang="en-GB" i="1" dirty="0" err="1">
                              <a:latin typeface="DejaVu Math TeX Gyre" panose="02000503000000000000" charset="0"/>
                              <a:ea typeface="Cambria Math" panose="02040503050406030204" charset="0"/>
                              <a:cs typeface="DejaVu Math TeX Gyre" panose="02000503000000000000" charset="0"/>
                              <a:sym typeface="+mn-ea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en-GB" i="1" dirty="0" err="1">
                              <a:latin typeface="DejaVu Math TeX Gyre" panose="02000503000000000000" charset="0"/>
                              <a:ea typeface="Cambria Math" panose="02040503050406030204" charset="0"/>
                              <a:cs typeface="DejaVu Math TeX Gyre" panose="02000503000000000000" charset="0"/>
                              <a:sym typeface="+mn-ea"/>
                            </a:rPr>
                            <m:t>𝑥</m:t>
                          </m:r>
                        </m:sub>
                      </m:sSub>
                    </m:oMath>
                  </a14:m>
                  <a:r>
                    <a:rPr kumimoji="1" lang="en-GB" altLang="zh-CN" dirty="0">
                      <a:latin typeface="Cambria Math" panose="02040503050406030204" charset="0"/>
                      <a:ea typeface="Cambria Math" panose="02040503050406030204" charset="0"/>
                      <a:sym typeface="+mn-ea"/>
                    </a:rPr>
                    <a:t> </a:t>
                  </a:r>
                  <a:r>
                    <a:rPr kumimoji="1" lang="zh-CN" altLang="en-US" dirty="0">
                      <a:sym typeface="+mn-ea"/>
                    </a:rPr>
                    <a:t>表示 </a:t>
                  </a:r>
                  <a14:m>
                    <m:oMath xmlns:m="http://schemas.openxmlformats.org/officeDocument/2006/math">
                      <m:r>
                        <a:rPr kumimoji="1" lang="en-US" altLang="en-GB" i="1" dirty="0">
                          <a:latin typeface="DejaVu Math TeX Gyre" panose="02000503000000000000" charset="0"/>
                          <a:ea typeface="Cambria Math" panose="02040503050406030204" charset="0"/>
                          <a:cs typeface="DejaVu Math TeX Gyre" panose="02000503000000000000" charset="0"/>
                          <a:sym typeface="+mn-ea"/>
                        </a:rPr>
                        <m:t>𝑥</m:t>
                      </m:r>
                    </m:oMath>
                  </a14:m>
                  <a:r>
                    <a:rPr kumimoji="1" lang="zh-CN" altLang="en-US" dirty="0">
                      <a:sym typeface="+mn-ea"/>
                    </a:rPr>
                    <a:t> 是集合 </a:t>
                  </a:r>
                  <a14:m>
                    <m:oMath xmlns:m="http://schemas.openxmlformats.org/officeDocument/2006/math">
                      <m:r>
                        <a:rPr kumimoji="1" lang="en-US" altLang="en-GB" i="1" dirty="0">
                          <a:latin typeface="DejaVu Math TeX Gyre" panose="02000503000000000000" charset="0"/>
                          <a:ea typeface="Cambria Math" panose="02040503050406030204" charset="0"/>
                          <a:cs typeface="DejaVu Math TeX Gyre" panose="02000503000000000000" charset="0"/>
                          <a:sym typeface="+mn-ea"/>
                        </a:rPr>
                        <m:t>𝑆</m:t>
                      </m:r>
                    </m:oMath>
                  </a14:m>
                  <a:r>
                    <a:rPr kumimoji="1" lang="zh-CN" altLang="en-US" dirty="0">
                      <a:sym typeface="+mn-ea"/>
                    </a:rPr>
                    <a:t> 中的数，令命题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en-GB" i="1" dirty="0" err="1">
                              <a:latin typeface="DejaVu Math TeX Gyre" panose="02000503000000000000" charset="0"/>
                              <a:ea typeface="Cambria Math" panose="02040503050406030204" charset="0"/>
                              <a:cs typeface="DejaVu Math TeX Gyre" panose="02000503000000000000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kumimoji="1" lang="en-US" altLang="en-GB" i="1" dirty="0" err="1">
                              <a:latin typeface="DejaVu Math TeX Gyre" panose="02000503000000000000" charset="0"/>
                              <a:ea typeface="Cambria Math" panose="02040503050406030204" charset="0"/>
                              <a:cs typeface="DejaVu Math TeX Gyre" panose="02000503000000000000" charset="0"/>
                              <a:sym typeface="+mn-ea"/>
                            </a:rPr>
                            <m:t>𝑄</m:t>
                          </m:r>
                        </m:e>
                        <m:sub>
                          <m:r>
                            <a:rPr kumimoji="1" lang="en-US" altLang="en-GB" i="1" dirty="0" err="1">
                              <a:latin typeface="DejaVu Math TeX Gyre" panose="02000503000000000000" charset="0"/>
                              <a:ea typeface="Cambria Math" panose="02040503050406030204" charset="0"/>
                              <a:cs typeface="DejaVu Math TeX Gyre" panose="02000503000000000000" charset="0"/>
                              <a:sym typeface="+mn-ea"/>
                            </a:rPr>
                            <m:t>𝑥</m:t>
                          </m:r>
                        </m:sub>
                      </m:sSub>
                    </m:oMath>
                  </a14:m>
                  <a:r>
                    <a:rPr kumimoji="1" lang="zh-CN" altLang="en-US" dirty="0">
                      <a:latin typeface="Cambria Math" panose="02040503050406030204" charset="0"/>
                      <a:ea typeface="Cambria Math" panose="02040503050406030204" charset="0"/>
                      <a:sym typeface="+mn-ea"/>
                    </a:rPr>
                    <a:t> </a:t>
                  </a:r>
                  <a:r>
                    <a:rPr kumimoji="1" lang="zh-CN" altLang="en-US" dirty="0">
                      <a:sym typeface="+mn-ea"/>
                    </a:rPr>
                    <a:t>表示 </a:t>
                  </a:r>
                  <a14:m>
                    <m:oMath xmlns:m="http://schemas.openxmlformats.org/officeDocument/2006/math">
                      <m:r>
                        <a:rPr kumimoji="1" lang="en-US" altLang="en-GB" i="1" dirty="0">
                          <a:latin typeface="DejaVu Math TeX Gyre" panose="02000503000000000000" charset="0"/>
                          <a:ea typeface="Cambria Math" panose="02040503050406030204" charset="0"/>
                          <a:cs typeface="DejaVu Math TeX Gyre" panose="02000503000000000000" charset="0"/>
                          <a:sym typeface="+mn-ea"/>
                        </a:rPr>
                        <m:t>𝑥</m:t>
                      </m:r>
                    </m:oMath>
                  </a14:m>
                  <a:r>
                    <a:rPr kumimoji="1" lang="zh-CN" altLang="en-US" dirty="0">
                      <a:latin typeface="Cambria Math" panose="02040503050406030204" charset="0"/>
                      <a:ea typeface="Cambria Math" panose="02040503050406030204" charset="0"/>
                      <a:sym typeface="+mn-ea"/>
                    </a:rPr>
                    <a:t> </a:t>
                  </a:r>
                  <a:r>
                    <a:rPr kumimoji="1" lang="zh-CN" altLang="en-US" dirty="0">
                      <a:sym typeface="+mn-ea"/>
                    </a:rPr>
                    <a:t>是 </a:t>
                  </a:r>
                  <a:r>
                    <a:rPr kumimoji="1" lang="en-US" altLang="zh-CN" dirty="0">
                      <a:latin typeface="Cambria Math" panose="02040503050406030204" charset="0"/>
                      <a:ea typeface="Cambria Math" panose="02040503050406030204" charset="0"/>
                      <a:sym typeface="+mn-ea"/>
                    </a:rPr>
                    <a:t>5</a:t>
                  </a:r>
                  <a:r>
                    <a:rPr kumimoji="1" lang="zh-CN" altLang="en-US" dirty="0">
                      <a:sym typeface="+mn-ea"/>
                    </a:rPr>
                    <a:t> 的倍数</a:t>
                  </a:r>
                  <a:endParaRPr kumimoji="1" lang="en-US" altLang="zh-CN" dirty="0"/>
                </a:p>
                <a:p>
                  <a:endParaRPr lang="zh-CN" altLang="en-US"/>
                </a:p>
              </p:txBody>
            </p:sp>
          </mc:Choice>
          <mc:Fallback>
            <p:sp>
              <p:nvSpPr>
                <p:cNvPr id="8" name="文本框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20" y="4920"/>
                  <a:ext cx="7581" cy="1278"/>
                </a:xfrm>
                <a:prstGeom prst="rect">
                  <a:avLst/>
                </a:prstGeom>
                <a:blipFill rotWithShape="1">
                  <a:blip r:embed="rId6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组合 3"/>
          <p:cNvGrpSpPr/>
          <p:nvPr/>
        </p:nvGrpSpPr>
        <p:grpSpPr>
          <a:xfrm>
            <a:off x="647700" y="5127625"/>
            <a:ext cx="8293100" cy="1459230"/>
            <a:chOff x="1020" y="8075"/>
            <a:chExt cx="13060" cy="229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文本框 10"/>
                <p:cNvSpPr txBox="1"/>
                <p:nvPr/>
              </p:nvSpPr>
              <p:spPr>
                <a:xfrm>
                  <a:off x="1020" y="8075"/>
                  <a:ext cx="10828" cy="1016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p>
                  <a:pPr marL="285750" indent="-285750">
                    <a:buFont typeface="Wingdings" panose="05000000000000000000" pitchFamily="2" charset="2"/>
                    <a:buChar char="Ø"/>
                  </a:pPr>
                  <a:r>
                    <a:rPr kumimoji="1" lang="zh-CN" altLang="en-US" dirty="0">
                      <a:sym typeface="+mn-ea"/>
                    </a:rPr>
                    <a:t>当问题的论域由有限推广到无限时，对命题的表述会更加困难，</a:t>
                  </a:r>
                  <a:endParaRPr kumimoji="1" lang="en-US" altLang="zh-CN" dirty="0"/>
                </a:p>
                <a:p>
                  <a:r>
                    <a:rPr kumimoji="1" lang="zh-CN" altLang="en-US" dirty="0">
                      <a:sym typeface="+mn-ea"/>
                    </a:rPr>
                    <a:t>如果我们把 集合 </a:t>
                  </a:r>
                  <a14:m>
                    <m:oMath xmlns:m="http://schemas.openxmlformats.org/officeDocument/2006/math">
                      <m:r>
                        <a:rPr kumimoji="1" lang="en-US" altLang="en-GB" i="1" dirty="0">
                          <a:latin typeface="DejaVu Math TeX Gyre" panose="02000503000000000000" charset="0"/>
                          <a:ea typeface="Cambria Math" panose="02040503050406030204" charset="0"/>
                          <a:cs typeface="DejaVu Math TeX Gyre" panose="02000503000000000000" charset="0"/>
                          <a:sym typeface="+mn-ea"/>
                        </a:rPr>
                        <m:t>𝑆</m:t>
                      </m:r>
                    </m:oMath>
                  </a14:m>
                  <a:r>
                    <a:rPr kumimoji="1" lang="zh-CN" altLang="en-US" dirty="0">
                      <a:latin typeface="Cambria Math" panose="02040503050406030204" charset="0"/>
                      <a:ea typeface="Cambria Math" panose="02040503050406030204" charset="0"/>
                      <a:sym typeface="+mn-ea"/>
                    </a:rPr>
                    <a:t> </a:t>
                  </a:r>
                  <a:r>
                    <a:rPr kumimoji="1" lang="zh-CN" altLang="en-US" dirty="0">
                      <a:sym typeface="+mn-ea"/>
                    </a:rPr>
                    <a:t>推广成无限集合 </a:t>
                  </a:r>
                  <a:endParaRPr kumimoji="1" lang="zh-CN" altLang="en-US" dirty="0">
                    <a:sym typeface="+mn-ea"/>
                  </a:endParaRPr>
                </a:p>
              </p:txBody>
            </p:sp>
          </mc:Choice>
          <mc:Fallback>
            <p:sp>
              <p:nvSpPr>
                <p:cNvPr id="11" name="文本框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0" y="8075"/>
                  <a:ext cx="10828" cy="1016"/>
                </a:xfrm>
                <a:prstGeom prst="rect">
                  <a:avLst/>
                </a:prstGeom>
                <a:blipFill rotWithShape="1">
                  <a:blip r:embed="rId7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2" name="图片 11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9"/>
            <a:stretch>
              <a:fillRect/>
            </a:stretch>
          </p:blipFill>
          <p:spPr>
            <a:xfrm>
              <a:off x="6642" y="8579"/>
              <a:ext cx="3249" cy="511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11"/>
            <a:stretch>
              <a:fillRect/>
            </a:stretch>
          </p:blipFill>
          <p:spPr>
            <a:xfrm>
              <a:off x="4276" y="9535"/>
              <a:ext cx="9804" cy="839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谓词</a:t>
            </a:r>
            <a:r>
              <a:rPr lang="zh-CN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逻辑</a:t>
            </a:r>
            <a:endParaRPr lang="zh-CN" altLang="en-US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黑体" panose="02010609060101010101" charset="-122"/>
              <a:ea typeface="黑体" panose="02010609060101010101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>
                <p:custDataLst>
                  <p:tags r:id="rId1"/>
                </p:custDataLst>
              </p:nvPr>
            </p:nvSpPr>
            <p:spPr>
              <a:xfrm>
                <a:off x="647700" y="1817370"/>
                <a:ext cx="5895340" cy="21685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>
                  <a:lnSpc>
                    <a:spcPct val="150000"/>
                  </a:lnSpc>
                </a:pPr>
                <a:r>
                  <a:rPr kumimoji="1" lang="zh-CN" altLang="en-US" dirty="0"/>
                  <a:t>我们需要更加精细的对命题内部结构的描述，引入量词，来刻画“无限”：</a:t>
                </a:r>
                <a:endParaRPr kumimoji="1" lang="en-US" altLang="zh-CN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90204" pitchFamily="34" charset="0"/>
                  <a:buChar char="•"/>
                </a:pPr>
                <a:r>
                  <a:rPr kumimoji="1" lang="zh-CN" altLang="en-US" dirty="0"/>
                  <a:t>用命题 </a:t>
                </a:r>
                <a14:m>
                  <m:oMath xmlns:m="http://schemas.openxmlformats.org/officeDocument/2006/math">
                    <m:r>
                      <a:rPr kumimoji="1" lang="en-US" altLang="en-GB" i="1" dirty="0">
                        <a:latin typeface="DejaVu Math TeX Gyre" panose="02000503000000000000" charset="0"/>
                        <a:ea typeface="Cambria Math" panose="02040503050406030204" charset="0"/>
                        <a:cs typeface="DejaVu Math TeX Gyre" panose="02000503000000000000" charset="0"/>
                      </a:rPr>
                      <m:t>𝑃</m:t>
                    </m:r>
                    <m:r>
                      <a:rPr kumimoji="1" lang="en-US" altLang="en-GB" i="1" dirty="0">
                        <a:latin typeface="DejaVu Math TeX Gyre" panose="02000503000000000000" charset="0"/>
                        <a:ea typeface="Cambria Math" panose="02040503050406030204" charset="0"/>
                        <a:cs typeface="DejaVu Math TeX Gyre" panose="02000503000000000000" charset="0"/>
                      </a:rPr>
                      <m:t>(</m:t>
                    </m:r>
                    <m:r>
                      <a:rPr kumimoji="1" lang="en-US" altLang="en-GB" i="1" dirty="0">
                        <a:latin typeface="DejaVu Math TeX Gyre" panose="02000503000000000000" charset="0"/>
                        <a:ea typeface="Cambria Math" panose="02040503050406030204" charset="0"/>
                        <a:cs typeface="DejaVu Math TeX Gyre" panose="02000503000000000000" charset="0"/>
                      </a:rPr>
                      <m:t>𝑥</m:t>
                    </m:r>
                    <m:r>
                      <a:rPr kumimoji="1" lang="en-US" altLang="en-GB" i="1" dirty="0">
                        <a:latin typeface="DejaVu Math TeX Gyre" panose="02000503000000000000" charset="0"/>
                        <a:ea typeface="Cambria Math" panose="02040503050406030204" charset="0"/>
                        <a:cs typeface="DejaVu Math TeX Gyre" panose="02000503000000000000" charset="0"/>
                      </a:rPr>
                      <m:t>)</m:t>
                    </m:r>
                  </m:oMath>
                </a14:m>
                <a:r>
                  <a:rPr kumimoji="1" lang="zh-CN" altLang="en-US" dirty="0">
                    <a:latin typeface="Cambria Math" panose="02040503050406030204" charset="0"/>
                    <a:ea typeface="Cambria Math" panose="02040503050406030204" charset="0"/>
                  </a:rPr>
                  <a:t> </a:t>
                </a:r>
                <a:r>
                  <a:rPr kumimoji="1" lang="zh-CN" altLang="en-US" dirty="0"/>
                  <a:t>表示 </a:t>
                </a:r>
                <a:r>
                  <a:rPr kumimoji="1" lang="en-GB" altLang="zh-CN" dirty="0">
                    <a:latin typeface="Cambria Math" panose="02040503050406030204" charset="0"/>
                    <a:ea typeface="Cambria Math" panose="02040503050406030204" charset="0"/>
                  </a:rPr>
                  <a:t>x</a:t>
                </a:r>
                <a:r>
                  <a:rPr kumimoji="1" lang="zh-CN" altLang="en-US" dirty="0"/>
                  <a:t> 是集合 </a:t>
                </a:r>
                <a:r>
                  <a:rPr kumimoji="1" lang="en-GB" altLang="zh-CN" dirty="0">
                    <a:latin typeface="Cambria Math" panose="02040503050406030204" charset="0"/>
                    <a:ea typeface="Cambria Math" panose="02040503050406030204" charset="0"/>
                  </a:rPr>
                  <a:t>S</a:t>
                </a:r>
                <a:r>
                  <a:rPr kumimoji="1" lang="zh-CN" altLang="en-US" dirty="0"/>
                  <a:t> 中的数</a:t>
                </a:r>
                <a:endParaRPr kumimoji="1" lang="en-US" altLang="zh-CN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90204" pitchFamily="34" charset="0"/>
                  <a:buChar char="•"/>
                </a:pPr>
                <a:r>
                  <a:rPr kumimoji="1" lang="zh-CN" altLang="en-US" dirty="0"/>
                  <a:t>命题 </a:t>
                </a:r>
                <a14:m>
                  <m:oMath xmlns:m="http://schemas.openxmlformats.org/officeDocument/2006/math">
                    <m:r>
                      <a:rPr kumimoji="1" lang="en-US" altLang="en-GB" i="1" dirty="0">
                        <a:latin typeface="DejaVu Math TeX Gyre" panose="02000503000000000000" charset="0"/>
                        <a:ea typeface="Cambria Math" panose="02040503050406030204" charset="0"/>
                        <a:cs typeface="DejaVu Math TeX Gyre" panose="02000503000000000000" charset="0"/>
                      </a:rPr>
                      <m:t>𝑄</m:t>
                    </m:r>
                    <m:r>
                      <a:rPr kumimoji="1" lang="en-US" altLang="en-GB" i="1" dirty="0">
                        <a:latin typeface="DejaVu Math TeX Gyre" panose="02000503000000000000" charset="0"/>
                        <a:ea typeface="Cambria Math" panose="02040503050406030204" charset="0"/>
                        <a:cs typeface="DejaVu Math TeX Gyre" panose="02000503000000000000" charset="0"/>
                      </a:rPr>
                      <m:t>(</m:t>
                    </m:r>
                    <m:r>
                      <a:rPr kumimoji="1" lang="en-US" altLang="en-GB" i="1" dirty="0">
                        <a:latin typeface="DejaVu Math TeX Gyre" panose="02000503000000000000" charset="0"/>
                        <a:ea typeface="Cambria Math" panose="02040503050406030204" charset="0"/>
                        <a:cs typeface="DejaVu Math TeX Gyre" panose="02000503000000000000" charset="0"/>
                      </a:rPr>
                      <m:t>𝑥</m:t>
                    </m:r>
                    <m:r>
                      <a:rPr kumimoji="1" lang="en-US" altLang="en-GB" i="1" dirty="0">
                        <a:latin typeface="DejaVu Math TeX Gyre" panose="02000503000000000000" charset="0"/>
                        <a:ea typeface="Cambria Math" panose="02040503050406030204" charset="0"/>
                        <a:cs typeface="DejaVu Math TeX Gyre" panose="02000503000000000000" charset="0"/>
                      </a:rPr>
                      <m:t>)</m:t>
                    </m:r>
                  </m:oMath>
                </a14:m>
                <a:r>
                  <a:rPr kumimoji="1" lang="zh-CN" altLang="en-US" dirty="0">
                    <a:latin typeface="Cambria Math" panose="02040503050406030204" charset="0"/>
                    <a:ea typeface="Cambria Math" panose="02040503050406030204" charset="0"/>
                  </a:rPr>
                  <a:t> </a:t>
                </a:r>
                <a:r>
                  <a:rPr kumimoji="1" lang="zh-CN" altLang="en-US" dirty="0"/>
                  <a:t>表示 </a:t>
                </a:r>
                <a:r>
                  <a:rPr kumimoji="1" lang="en-GB" altLang="zh-CN" dirty="0">
                    <a:latin typeface="Cambria Math" panose="02040503050406030204" charset="0"/>
                    <a:ea typeface="Cambria Math" panose="02040503050406030204" charset="0"/>
                  </a:rPr>
                  <a:t>x</a:t>
                </a:r>
                <a:r>
                  <a:rPr kumimoji="1" lang="zh-CN" altLang="en-US" dirty="0"/>
                  <a:t> 是 </a:t>
                </a:r>
                <a:r>
                  <a:rPr kumimoji="1" lang="en-US" altLang="zh-CN" dirty="0">
                    <a:latin typeface="Cambria Math" panose="02040503050406030204" charset="0"/>
                    <a:ea typeface="Cambria Math" panose="02040503050406030204" charset="0"/>
                  </a:rPr>
                  <a:t>5</a:t>
                </a:r>
                <a:r>
                  <a:rPr kumimoji="1" lang="zh-CN" altLang="en-US" dirty="0"/>
                  <a:t> 的倍数</a:t>
                </a:r>
                <a:endParaRPr kumimoji="1" lang="en-US" altLang="zh-CN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90204" pitchFamily="34" charset="0"/>
                  <a:buChar char="•"/>
                </a:pPr>
                <a:r>
                  <a:rPr kumimoji="1" lang="zh-CN" altLang="en-US" dirty="0"/>
                  <a:t>我们用符号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latin typeface="DejaVu Math TeX Gyre" panose="02000503000000000000" charset="0"/>
                        <a:cs typeface="DejaVu Math TeX Gyre" panose="02000503000000000000" charset="0"/>
                      </a:rPr>
                      <m:t>∀</m:t>
                    </m:r>
                  </m:oMath>
                </a14:m>
                <a:r>
                  <a:rPr kumimoji="1" lang="zh-CN" altLang="en-US" dirty="0"/>
                  <a:t>表达“任意”</a:t>
                </a:r>
                <a:endParaRPr kumimoji="1" lang="zh-CN" altLang="en-US" dirty="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"/>
                </p:custDataLst>
              </p:nvPr>
            </p:nvSpPr>
            <p:spPr>
              <a:xfrm>
                <a:off x="647700" y="1817370"/>
                <a:ext cx="5895340" cy="216852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4776" y="4218694"/>
            <a:ext cx="4065346" cy="43758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175385" y="5257165"/>
            <a:ext cx="946086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kumimoji="1" lang="zh-CN" altLang="en-US" sz="2000" dirty="0">
                <a:latin typeface="+mj-ea"/>
                <a:ea typeface="+mj-ea"/>
                <a:cs typeface="+mj-ea"/>
              </a:rPr>
              <a:t>命题</a:t>
            </a:r>
            <a:r>
              <a:rPr kumimoji="1" lang="en-GB" altLang="zh-CN" sz="2000" dirty="0">
                <a:latin typeface="+mj-ea"/>
                <a:ea typeface="+mj-ea"/>
                <a:cs typeface="+mj-ea"/>
              </a:rPr>
              <a:t>P</a:t>
            </a:r>
            <a:r>
              <a:rPr kumimoji="1" lang="zh-CN" altLang="en-US" sz="2000" dirty="0">
                <a:latin typeface="+mj-ea"/>
                <a:ea typeface="+mj-ea"/>
                <a:cs typeface="+mj-ea"/>
              </a:rPr>
              <a:t>与</a:t>
            </a:r>
            <a:r>
              <a:rPr kumimoji="1" lang="en-GB" altLang="zh-CN" sz="2000" dirty="0">
                <a:latin typeface="+mj-ea"/>
                <a:ea typeface="+mj-ea"/>
                <a:cs typeface="+mj-ea"/>
              </a:rPr>
              <a:t>Q</a:t>
            </a:r>
            <a:r>
              <a:rPr kumimoji="1" lang="zh-CN" altLang="en-US" sz="2000" dirty="0">
                <a:latin typeface="+mj-ea"/>
                <a:ea typeface="+mj-ea"/>
                <a:cs typeface="+mj-ea"/>
              </a:rPr>
              <a:t>的接收变量</a:t>
            </a:r>
            <a:r>
              <a:rPr kumimoji="1" lang="en-GB" altLang="zh-CN" sz="2000" dirty="0">
                <a:latin typeface="+mj-ea"/>
                <a:ea typeface="+mj-ea"/>
                <a:cs typeface="+mj-ea"/>
              </a:rPr>
              <a:t>x</a:t>
            </a:r>
            <a:r>
              <a:rPr kumimoji="1" lang="zh-CN" altLang="en-US" sz="2000" dirty="0">
                <a:latin typeface="+mj-ea"/>
                <a:ea typeface="+mj-ea"/>
                <a:cs typeface="+mj-ea"/>
              </a:rPr>
              <a:t>做参数，因此可称为</a:t>
            </a:r>
            <a:r>
              <a:rPr kumimoji="1" lang="zh-CN" altLang="en-US" sz="2000" b="1" dirty="0">
                <a:latin typeface="+mj-ea"/>
                <a:ea typeface="+mj-ea"/>
                <a:cs typeface="+mj-ea"/>
              </a:rPr>
              <a:t>谓词（</a:t>
            </a:r>
            <a:r>
              <a:rPr kumimoji="1" lang="en-US" altLang="zh-CN" sz="2000" b="1" dirty="0">
                <a:latin typeface="+mj-ea"/>
                <a:ea typeface="+mj-ea"/>
                <a:cs typeface="+mj-ea"/>
              </a:rPr>
              <a:t>Predicate</a:t>
            </a:r>
            <a:r>
              <a:rPr kumimoji="1" lang="zh-CN" altLang="en-US" sz="2000" b="1" dirty="0">
                <a:latin typeface="+mj-ea"/>
                <a:ea typeface="+mj-ea"/>
                <a:cs typeface="+mj-ea"/>
              </a:rPr>
              <a:t>）</a:t>
            </a:r>
            <a:r>
              <a:rPr kumimoji="1" lang="zh-CN" altLang="en-US" sz="2000" dirty="0">
                <a:latin typeface="+mj-ea"/>
                <a:ea typeface="+mj-ea"/>
                <a:cs typeface="+mj-ea"/>
              </a:rPr>
              <a:t>，这种形式的逻辑系统也被称为</a:t>
            </a:r>
            <a:r>
              <a:rPr kumimoji="1" lang="zh-CN" altLang="en-US" sz="2000" b="1" dirty="0">
                <a:latin typeface="+mj-ea"/>
                <a:ea typeface="+mj-ea"/>
                <a:cs typeface="+mj-ea"/>
              </a:rPr>
              <a:t>谓词逻辑（</a:t>
            </a:r>
            <a:r>
              <a:rPr kumimoji="1" lang="en-US" altLang="zh-CN" sz="2000" b="1" dirty="0">
                <a:latin typeface="+mj-ea"/>
                <a:ea typeface="+mj-ea"/>
                <a:cs typeface="+mj-ea"/>
              </a:rPr>
              <a:t>Predicate Logic</a:t>
            </a:r>
            <a:r>
              <a:rPr kumimoji="1" lang="zh-CN" altLang="en-US" sz="2000" b="1" dirty="0">
                <a:latin typeface="+mj-ea"/>
                <a:ea typeface="+mj-ea"/>
                <a:cs typeface="+mj-ea"/>
              </a:rPr>
              <a:t>）</a:t>
            </a:r>
            <a:endParaRPr kumimoji="1" lang="zh-CN" altLang="en-US" sz="2000" b="1" dirty="0">
              <a:latin typeface="+mj-ea"/>
              <a:ea typeface="+mj-ea"/>
              <a:cs typeface="+mj-ea"/>
            </a:endParaRPr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425054" y="1931902"/>
            <a:ext cx="5685892" cy="14973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谓词</a:t>
            </a:r>
            <a:r>
              <a:rPr lang="zh-CN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逻辑</a:t>
            </a:r>
            <a:endParaRPr lang="zh-CN" altLang="en-US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黑体" panose="02010609060101010101" charset="-122"/>
              <a:ea typeface="黑体" panose="02010609060101010101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custDataLst>
                  <p:tags r:id="rId1"/>
                </p:custDataLst>
              </p:nvPr>
            </p:nvSpPr>
            <p:spPr>
              <a:xfrm>
                <a:off x="592455" y="1443990"/>
                <a:ext cx="4526280" cy="487489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90204" pitchFamily="34" charset="0"/>
                  <a:buChar char="•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en-US" b="1" dirty="0" err="1">
                    <a:latin typeface="+mj-ea"/>
                    <a:ea typeface="+mj-ea"/>
                    <a:cs typeface="+mj-ea"/>
                    <a:sym typeface="+mn-ea"/>
                  </a:rPr>
                  <a:t>谓词</a:t>
                </a:r>
                <a:r>
                  <a:rPr lang="en-US" altLang="en-US" b="1" dirty="0" err="1">
                    <a:latin typeface="+mj-ea"/>
                    <a:ea typeface="+mj-ea"/>
                    <a:cs typeface="+mj-ea"/>
                  </a:rPr>
                  <a:t>逻辑</a:t>
                </a:r>
                <a:r>
                  <a:rPr lang="en-US" altLang="en-US" b="1" dirty="0">
                    <a:latin typeface="+mj-ea"/>
                    <a:ea typeface="+mj-ea"/>
                    <a:cs typeface="+mj-ea"/>
                  </a:rPr>
                  <a:t> ( </a:t>
                </a:r>
                <a:r>
                  <a:rPr lang="en-US" altLang="en-US" b="1" dirty="0">
                    <a:latin typeface="+mj-ea"/>
                    <a:ea typeface="+mj-ea"/>
                    <a:cs typeface="+mj-ea"/>
                  </a:rPr>
                  <a:t>Predicate Logic) </a:t>
                </a:r>
                <a:r>
                  <a:rPr lang="en-US" altLang="en-US" b="1" dirty="0" err="1">
                    <a:latin typeface="+mj-ea"/>
                    <a:ea typeface="+mj-ea"/>
                    <a:cs typeface="+mj-ea"/>
                  </a:rPr>
                  <a:t>语法</a:t>
                </a:r>
                <a:endParaRPr lang="en-US" altLang="en-US" b="1" dirty="0">
                  <a:latin typeface="+mj-ea"/>
                  <a:ea typeface="+mj-ea"/>
                  <a:cs typeface="+mj-ea"/>
                </a:endParaRPr>
              </a:p>
              <a:p>
                <a:pPr marL="0" indent="0">
                  <a:buNone/>
                </a:pPr>
                <a:r>
                  <a:rPr kumimoji="1" lang="en-US" altLang="zh-CN" dirty="0">
                    <a:latin typeface="Cambria Math" panose="02040503050406030204" charset="0"/>
                    <a:ea typeface="Cambria Math" panose="02040503050406030204" charset="0"/>
                  </a:rPr>
                  <a:t>E</a:t>
                </a:r>
                <a:r>
                  <a:rPr kumimoji="1" lang="zh-CN" altLang="en-US" dirty="0">
                    <a:latin typeface="Cambria Math" panose="02040503050406030204" charset="0"/>
                  </a:rPr>
                  <a:t> </a:t>
                </a:r>
                <a:r>
                  <a:rPr kumimoji="1" lang="en-US" altLang="zh-CN" dirty="0">
                    <a:latin typeface="Cambria Math" panose="02040503050406030204" charset="0"/>
                    <a:ea typeface="Cambria Math" panose="02040503050406030204" charset="0"/>
                  </a:rPr>
                  <a:t>::=</a:t>
                </a:r>
                <a:r>
                  <a:rPr kumimoji="1" lang="zh-CN" altLang="en-US" dirty="0">
                    <a:latin typeface="Cambria Math" panose="02040503050406030204" charset="0"/>
                  </a:rPr>
                  <a:t> </a:t>
                </a:r>
                <a:r>
                  <a:rPr kumimoji="1" lang="en-US" altLang="zh-CN" dirty="0">
                    <a:latin typeface="Cambria Math" panose="02040503050406030204" charset="0"/>
                    <a:ea typeface="Cambria Math" panose="02040503050406030204" charset="0"/>
                  </a:rPr>
                  <a:t>x</a:t>
                </a:r>
                <a:r>
                  <a:rPr kumimoji="1" lang="zh-CN" altLang="en-US" dirty="0">
                    <a:latin typeface="Cambria Math" panose="02040503050406030204" charset="0"/>
                  </a:rPr>
                  <a:t> </a:t>
                </a:r>
                <a:r>
                  <a:rPr kumimoji="1" lang="en-US" altLang="zh-CN" dirty="0">
                    <a:latin typeface="Cambria Math" panose="02040503050406030204" charset="0"/>
                    <a:ea typeface="Cambria Math" panose="02040503050406030204" charset="0"/>
                  </a:rPr>
                  <a:t>|</a:t>
                </a:r>
                <a:r>
                  <a:rPr kumimoji="1" lang="zh-CN" altLang="en-US" dirty="0">
                    <a:latin typeface="Cambria Math" panose="02040503050406030204" charset="0"/>
                  </a:rPr>
                  <a:t> </a:t>
                </a:r>
                <a:r>
                  <a:rPr kumimoji="1" lang="en-US" altLang="zh-CN" dirty="0">
                    <a:latin typeface="Cambria Math" panose="02040503050406030204" charset="0"/>
                    <a:ea typeface="Cambria Math" panose="02040503050406030204" charset="0"/>
                  </a:rPr>
                  <a:t>c</a:t>
                </a:r>
                <a:r>
                  <a:rPr kumimoji="1" lang="zh-CN" altLang="en-US" dirty="0">
                    <a:latin typeface="Cambria Math" panose="02040503050406030204" charset="0"/>
                  </a:rPr>
                  <a:t> </a:t>
                </a:r>
                <a:r>
                  <a:rPr kumimoji="1" lang="en-US" altLang="zh-CN" dirty="0">
                    <a:latin typeface="Cambria Math" panose="02040503050406030204" charset="0"/>
                    <a:ea typeface="Cambria Math" panose="02040503050406030204" charset="0"/>
                  </a:rPr>
                  <a:t>|</a:t>
                </a:r>
                <a:r>
                  <a:rPr kumimoji="1" lang="zh-CN" altLang="en-US" dirty="0">
                    <a:latin typeface="Cambria Math" panose="02040503050406030204" charset="0"/>
                  </a:rPr>
                  <a:t> </a:t>
                </a:r>
                <a:r>
                  <a:rPr kumimoji="1" lang="en-US" altLang="zh-CN" dirty="0">
                    <a:latin typeface="Cambria Math" panose="02040503050406030204" charset="0"/>
                    <a:ea typeface="Cambria Math" panose="02040503050406030204" charset="0"/>
                  </a:rPr>
                  <a:t>f</a:t>
                </a:r>
                <a:r>
                  <a:rPr kumimoji="1" lang="zh-CN" altLang="en-US" dirty="0">
                    <a:latin typeface="Cambria Math" panose="02040503050406030204" charset="0"/>
                    <a:ea typeface="Cambria Math" panose="02040503050406030204" charset="0"/>
                  </a:rPr>
                  <a:t> </a:t>
                </a:r>
                <a:r>
                  <a:rPr kumimoji="1" lang="en-US" altLang="zh-CN" dirty="0">
                    <a:latin typeface="Cambria Math" panose="02040503050406030204" charset="0"/>
                    <a:ea typeface="Cambria Math" panose="02040503050406030204" charset="0"/>
                  </a:rPr>
                  <a:t>(E,</a:t>
                </a:r>
                <a:r>
                  <a:rPr kumimoji="1" lang="zh-CN" altLang="en-US" dirty="0">
                    <a:latin typeface="Cambria Math" panose="02040503050406030204" charset="0"/>
                  </a:rPr>
                  <a:t> </a:t>
                </a:r>
                <a:r>
                  <a:rPr kumimoji="1" lang="en-US" altLang="zh-CN" dirty="0">
                    <a:latin typeface="Cambria Math" panose="02040503050406030204" charset="0"/>
                    <a:ea typeface="Cambria Math" panose="02040503050406030204" charset="0"/>
                  </a:rPr>
                  <a:t>…,</a:t>
                </a:r>
                <a:r>
                  <a:rPr kumimoji="1" lang="zh-CN" altLang="en-US" dirty="0">
                    <a:latin typeface="Cambria Math" panose="02040503050406030204" charset="0"/>
                  </a:rPr>
                  <a:t> </a:t>
                </a:r>
                <a:r>
                  <a:rPr kumimoji="1" lang="en-US" altLang="zh-CN" dirty="0">
                    <a:latin typeface="Cambria Math" panose="02040503050406030204" charset="0"/>
                    <a:ea typeface="Cambria Math" panose="02040503050406030204" charset="0"/>
                  </a:rPr>
                  <a:t>E)</a:t>
                </a:r>
                <a:endParaRPr kumimoji="1" lang="en-US" altLang="zh-CN" dirty="0">
                  <a:latin typeface="Cambria Math" panose="02040503050406030204" charset="0"/>
                  <a:ea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kumimoji="1" lang="en-US" altLang="zh-CN" dirty="0">
                    <a:latin typeface="Cambria Math" panose="02040503050406030204" charset="0"/>
                    <a:ea typeface="Cambria Math" panose="02040503050406030204" charset="0"/>
                  </a:rPr>
                  <a:t>R</a:t>
                </a:r>
                <a:r>
                  <a:rPr kumimoji="1" lang="zh-CN" altLang="en-US" dirty="0">
                    <a:latin typeface="Cambria Math" panose="02040503050406030204" charset="0"/>
                  </a:rPr>
                  <a:t> </a:t>
                </a:r>
                <a:r>
                  <a:rPr kumimoji="1" lang="en-US" altLang="zh-CN" dirty="0">
                    <a:latin typeface="Cambria Math" panose="02040503050406030204" charset="0"/>
                    <a:ea typeface="Cambria Math" panose="02040503050406030204" charset="0"/>
                  </a:rPr>
                  <a:t>::=</a:t>
                </a:r>
                <a:r>
                  <a:rPr kumimoji="1" lang="zh-CN" altLang="en-US" dirty="0">
                    <a:latin typeface="Cambria Math" panose="02040503050406030204" charset="0"/>
                  </a:rPr>
                  <a:t> </a:t>
                </a:r>
                <a:r>
                  <a:rPr kumimoji="1" lang="en-US" altLang="zh-CN" dirty="0">
                    <a:latin typeface="Cambria Math" panose="02040503050406030204" charset="0"/>
                    <a:ea typeface="Cambria Math" panose="02040503050406030204" charset="0"/>
                  </a:rPr>
                  <a:t>r(E,</a:t>
                </a:r>
                <a:r>
                  <a:rPr kumimoji="1" lang="zh-CN" altLang="en-US" dirty="0">
                    <a:latin typeface="Cambria Math" panose="02040503050406030204" charset="0"/>
                  </a:rPr>
                  <a:t> </a:t>
                </a:r>
                <a:r>
                  <a:rPr kumimoji="1" lang="en-US" altLang="zh-CN" dirty="0">
                    <a:latin typeface="Cambria Math" panose="02040503050406030204" charset="0"/>
                    <a:ea typeface="Cambria Math" panose="02040503050406030204" charset="0"/>
                  </a:rPr>
                  <a:t>…,</a:t>
                </a:r>
                <a:r>
                  <a:rPr kumimoji="1" lang="zh-CN" altLang="en-US" dirty="0">
                    <a:latin typeface="Cambria Math" panose="02040503050406030204" charset="0"/>
                  </a:rPr>
                  <a:t> </a:t>
                </a:r>
                <a:r>
                  <a:rPr kumimoji="1" lang="en-US" altLang="zh-CN" dirty="0">
                    <a:latin typeface="Cambria Math" panose="02040503050406030204" charset="0"/>
                    <a:ea typeface="Cambria Math" panose="02040503050406030204" charset="0"/>
                  </a:rPr>
                  <a:t>E)</a:t>
                </a:r>
                <a:r>
                  <a:rPr kumimoji="1" lang="zh-CN" altLang="en-US" dirty="0">
                    <a:latin typeface="Cambria Math" panose="02040503050406030204" charset="0"/>
                  </a:rPr>
                  <a:t>       </a:t>
                </a:r>
                <a:endParaRPr kumimoji="1" lang="en-US" altLang="zh-CN" dirty="0">
                  <a:latin typeface="Cambria Math" panose="02040503050406030204" charset="0"/>
                  <a:ea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kumimoji="1" lang="en-US" altLang="zh-CN" i="1" dirty="0">
                    <a:latin typeface="Cambria Math" panose="02040503050406030204" charset="0"/>
                    <a:ea typeface="Cambria Math" panose="02040503050406030204" charset="0"/>
                  </a:rPr>
                  <a:t>P</a:t>
                </a:r>
                <a:r>
                  <a:rPr kumimoji="1" lang="zh-CN" altLang="en-US" dirty="0">
                    <a:latin typeface="Cambria Math" panose="02040503050406030204" charset="0"/>
                  </a:rPr>
                  <a:t> </a:t>
                </a:r>
                <a:r>
                  <a:rPr kumimoji="1" lang="en-US" altLang="zh-CN" dirty="0">
                    <a:latin typeface="Cambria Math" panose="02040503050406030204" charset="0"/>
                    <a:ea typeface="Cambria Math" panose="02040503050406030204" charset="0"/>
                  </a:rPr>
                  <a:t>::=</a:t>
                </a:r>
                <a:r>
                  <a:rPr kumimoji="1" lang="zh-CN" altLang="en-US" dirty="0">
                    <a:latin typeface="Cambria Math" panose="02040503050406030204" charset="0"/>
                  </a:rPr>
                  <a:t> </a:t>
                </a:r>
                <a:r>
                  <a:rPr kumimoji="1" lang="en-US" altLang="zh-CN" dirty="0">
                    <a:latin typeface="Cambria Math" panose="02040503050406030204" charset="0"/>
                    <a:ea typeface="Cambria Math" panose="02040503050406030204" charset="0"/>
                  </a:rPr>
                  <a:t> R</a:t>
                </a:r>
                <a:endParaRPr kumimoji="1" lang="en-US" altLang="zh-CN" dirty="0">
                  <a:latin typeface="Cambria Math" panose="02040503050406030204" charset="0"/>
                  <a:ea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kumimoji="1" lang="zh-CN" altLang="en-US" dirty="0">
                    <a:latin typeface="Cambria Math" panose="02040503050406030204" charset="0"/>
                  </a:rPr>
                  <a:t>      </a:t>
                </a:r>
                <a:r>
                  <a:rPr kumimoji="1" lang="en-US" altLang="zh-CN" dirty="0">
                    <a:latin typeface="Cambria Math" panose="02040503050406030204" charset="0"/>
                    <a:ea typeface="Cambria Math" panose="02040503050406030204" charset="0"/>
                  </a:rPr>
                  <a:t>|</a:t>
                </a:r>
                <a14:m>
                  <m:oMath xmlns:m="http://schemas.openxmlformats.org/officeDocument/2006/math">
                    <m:r>
                      <a:rPr kumimoji="1" lang="zh-CN" altLang="en-US">
                        <a:latin typeface="Cambria Math" panose="02040503050406030204" charset="0"/>
                        <a:ea typeface="Cambria Math" panose="02040503050406030204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CN">
                        <a:latin typeface="Cambria Math" panose="02040503050406030204" charset="0"/>
                        <a:ea typeface="Cambria Math" panose="02040503050406030204" charset="0"/>
                      </a:rPr>
                      <m:t>T</m:t>
                    </m:r>
                  </m:oMath>
                </a14:m>
                <a:endParaRPr kumimoji="1" lang="en-US" altLang="zh-CN" dirty="0">
                  <a:latin typeface="Cambria Math" panose="02040503050406030204" charset="0"/>
                  <a:ea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kumimoji="1" lang="zh-CN" altLang="en-US" dirty="0">
                    <a:latin typeface="Cambria Math" panose="02040503050406030204" charset="0"/>
                    <a:ea typeface="Cambria Math" panose="02040503050406030204" charset="0"/>
                  </a:rPr>
                  <a:t>      </a:t>
                </a:r>
                <a:r>
                  <a:rPr kumimoji="1" lang="en-US" altLang="zh-CN" dirty="0">
                    <a:latin typeface="Cambria Math" panose="02040503050406030204" charset="0"/>
                    <a:ea typeface="Cambria Math" panose="02040503050406030204" charset="0"/>
                  </a:rPr>
                  <a:t>|</a:t>
                </a:r>
                <a:r>
                  <a:rPr kumimoji="1" lang="zh-CN" altLang="en-US" dirty="0">
                    <a:latin typeface="Cambria Math" panose="02040503050406030204" charset="0"/>
                    <a:ea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charset="0"/>
                        <a:ea typeface="Cambria Math" panose="02040503050406030204" charset="0"/>
                      </a:rPr>
                      <m:t>⊥</m:t>
                    </m:r>
                  </m:oMath>
                </a14:m>
                <a:endParaRPr kumimoji="1" lang="en-US" altLang="zh-CN" dirty="0">
                  <a:latin typeface="Cambria Math" panose="02040503050406030204" charset="0"/>
                  <a:ea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kumimoji="1" lang="zh-CN" altLang="en-US" dirty="0">
                    <a:latin typeface="Cambria Math" panose="02040503050406030204" charset="0"/>
                  </a:rPr>
                  <a:t>      </a:t>
                </a:r>
                <a:r>
                  <a:rPr kumimoji="1" lang="en-US" altLang="zh-CN" dirty="0">
                    <a:latin typeface="Cambria Math" panose="02040503050406030204" charset="0"/>
                    <a:ea typeface="Cambria Math" panose="02040503050406030204" charset="0"/>
                  </a:rPr>
                  <a:t>|</a:t>
                </a:r>
                <a:r>
                  <a:rPr kumimoji="1" lang="zh-CN" altLang="en-US" dirty="0">
                    <a:latin typeface="Cambria Math" panose="02040503050406030204" charset="0"/>
                  </a:rPr>
                  <a:t> </a:t>
                </a:r>
                <a:r>
                  <a:rPr kumimoji="1" lang="en-US" altLang="zh-CN" i="1" dirty="0">
                    <a:latin typeface="Cambria Math" panose="02040503050406030204" charset="0"/>
                    <a:ea typeface="Cambria Math" panose="02040503050406030204" charset="0"/>
                  </a:rPr>
                  <a:t>P</a:t>
                </a:r>
                <a:r>
                  <a:rPr kumimoji="1" lang="zh-CN" altLang="en-US" dirty="0">
                    <a:latin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latin typeface="Cambria Math" panose="02040503050406030204" charset="0"/>
                      </a:rPr>
                      <m:t>∨</m:t>
                    </m:r>
                  </m:oMath>
                </a14:m>
                <a:r>
                  <a:rPr kumimoji="1" lang="zh-CN" altLang="en-US" i="1" dirty="0">
                    <a:latin typeface="Cambria Math" panose="02040503050406030204" charset="0"/>
                  </a:rPr>
                  <a:t> </a:t>
                </a:r>
                <a:r>
                  <a:rPr kumimoji="1" lang="en-US" altLang="zh-CN" i="1" dirty="0">
                    <a:latin typeface="Cambria Math" panose="02040503050406030204" charset="0"/>
                    <a:ea typeface="Cambria Math" panose="02040503050406030204" charset="0"/>
                  </a:rPr>
                  <a:t>P</a:t>
                </a:r>
                <a:endParaRPr kumimoji="1" lang="en-US" altLang="zh-CN" i="1" dirty="0">
                  <a:latin typeface="Cambria Math" panose="02040503050406030204" charset="0"/>
                  <a:ea typeface="Cambria Math" panose="0204050305040603020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zh-CN" altLang="en-US" dirty="0">
                          <a:latin typeface="Cambria Math" panose="02040503050406030204" charset="0"/>
                        </a:rPr>
                        <m:t>      </m:t>
                      </m:r>
                      <m:r>
                        <m:rPr>
                          <m:nor/>
                        </m:rPr>
                        <a:rPr kumimoji="1" lang="en-US" altLang="zh-CN" dirty="0">
                          <a:latin typeface="Cambria Math" panose="02040503050406030204" charset="0"/>
                          <a:ea typeface="Cambria Math" panose="02040503050406030204" charset="0"/>
                        </a:rPr>
                        <m:t>|</m:t>
                      </m:r>
                      <m:r>
                        <m:rPr>
                          <m:nor/>
                        </m:rPr>
                        <a:rPr kumimoji="1" lang="zh-CN" altLang="en-US" dirty="0">
                          <a:latin typeface="Cambria Math" panose="02040503050406030204" charset="0"/>
                        </a:rPr>
                        <m:t> </m:t>
                      </m:r>
                      <m:r>
                        <m:rPr>
                          <m:nor/>
                        </m:rPr>
                        <a:rPr kumimoji="1" lang="en-US" altLang="zh-CN" i="1" dirty="0">
                          <a:latin typeface="Cambria Math" panose="02040503050406030204" charset="0"/>
                          <a:ea typeface="Cambria Math" panose="02040503050406030204" charset="0"/>
                        </a:rPr>
                        <m:t>P</m:t>
                      </m:r>
                      <m:r>
                        <a:rPr kumimoji="1" lang="zh-CN" altLang="en-US" i="1">
                          <a:latin typeface="Cambria Math" panose="02040503050406030204" charset="0"/>
                        </a:rPr>
                        <m:t>∧</m:t>
                      </m:r>
                      <m:r>
                        <m:rPr>
                          <m:nor/>
                        </m:rPr>
                        <a:rPr kumimoji="1" lang="en-US" altLang="zh-CN" i="1" dirty="0">
                          <a:latin typeface="Cambria Math" panose="02040503050406030204" charset="0"/>
                          <a:ea typeface="Cambria Math" panose="02040503050406030204" charset="0"/>
                        </a:rPr>
                        <m:t>P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charset="0"/>
                  <a:ea typeface="Cambria Math" panose="0204050305040603020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zh-CN" altLang="en-US" dirty="0">
                          <a:latin typeface="Cambria Math" panose="02040503050406030204" charset="0"/>
                        </a:rPr>
                        <m:t>      </m:t>
                      </m:r>
                      <m:r>
                        <m:rPr>
                          <m:nor/>
                        </m:rPr>
                        <a:rPr kumimoji="1" lang="en-US" altLang="zh-CN" dirty="0">
                          <a:latin typeface="Cambria Math" panose="02040503050406030204" charset="0"/>
                          <a:ea typeface="Cambria Math" panose="02040503050406030204" charset="0"/>
                        </a:rPr>
                        <m:t>|</m:t>
                      </m:r>
                      <m:r>
                        <m:rPr>
                          <m:nor/>
                        </m:rPr>
                        <a:rPr kumimoji="1" lang="zh-CN" altLang="en-US" dirty="0">
                          <a:latin typeface="Cambria Math" panose="02040503050406030204" charset="0"/>
                        </a:rPr>
                        <m:t> </m:t>
                      </m:r>
                      <m:r>
                        <m:rPr>
                          <m:nor/>
                        </m:rPr>
                        <a:rPr kumimoji="1" lang="en-US" altLang="zh-CN" i="1" dirty="0">
                          <a:latin typeface="Cambria Math" panose="02040503050406030204" charset="0"/>
                          <a:ea typeface="Cambria Math" panose="02040503050406030204" charset="0"/>
                        </a:rPr>
                        <m:t>P</m:t>
                      </m:r>
                      <m:r>
                        <a:rPr kumimoji="1" lang="zh-CN" altLang="en-US" i="1">
                          <a:latin typeface="Cambria Math" panose="02040503050406030204" charset="0"/>
                        </a:rPr>
                        <m:t>→</m:t>
                      </m:r>
                      <m:r>
                        <m:rPr>
                          <m:nor/>
                        </m:rPr>
                        <a:rPr kumimoji="1" lang="en-US" altLang="zh-CN" i="1" dirty="0">
                          <a:latin typeface="Cambria Math" panose="02040503050406030204" charset="0"/>
                          <a:ea typeface="Cambria Math" panose="02040503050406030204" charset="0"/>
                        </a:rPr>
                        <m:t>P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charset="0"/>
                  <a:ea typeface="Cambria Math" panose="0204050305040603020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zh-CN" altLang="en-US" dirty="0">
                          <a:latin typeface="Cambria Math" panose="02040503050406030204" charset="0"/>
                        </a:rPr>
                        <m:t>      </m:t>
                      </m:r>
                      <m:r>
                        <m:rPr>
                          <m:nor/>
                        </m:rPr>
                        <a:rPr kumimoji="1" lang="en-US" altLang="zh-CN" dirty="0">
                          <a:latin typeface="Cambria Math" panose="02040503050406030204" charset="0"/>
                          <a:ea typeface="Cambria Math" panose="02040503050406030204" charset="0"/>
                        </a:rPr>
                        <m:t>|</m:t>
                      </m:r>
                      <m:r>
                        <a:rPr kumimoji="1" lang="zh-CN" altLang="en-US" i="1" dirty="0">
                          <a:latin typeface="Cambria Math" panose="02040503050406030204" charset="0"/>
                        </a:rPr>
                        <m:t> </m:t>
                      </m:r>
                      <m:r>
                        <a:rPr kumimoji="1" lang="en-US" altLang="zh-CN" i="1">
                          <a:latin typeface="Cambria Math" panose="02040503050406030204" charset="0"/>
                          <a:ea typeface="Cambria Math" panose="02040503050406030204" charset="0"/>
                        </a:rPr>
                        <m:t>¬</m:t>
                      </m:r>
                      <m:r>
                        <m:rPr>
                          <m:nor/>
                        </m:rPr>
                        <a:rPr kumimoji="1" lang="en-US" altLang="zh-CN" i="1" dirty="0">
                          <a:latin typeface="Cambria Math" panose="02040503050406030204" charset="0"/>
                          <a:ea typeface="Cambria Math" panose="02040503050406030204" charset="0"/>
                        </a:rPr>
                        <m:t>P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charset="0"/>
                  <a:ea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kumimoji="1" lang="zh-CN" altLang="en-US" dirty="0">
                    <a:solidFill>
                      <a:srgbClr val="C00000"/>
                    </a:solidFill>
                    <a:latin typeface="Cambria Math" panose="02040503050406030204" charset="0"/>
                  </a:rPr>
                  <a:t>      </a:t>
                </a:r>
                <a:r>
                  <a:rPr kumimoji="1" lang="en-US" altLang="zh-CN" dirty="0">
                    <a:solidFill>
                      <a:srgbClr val="C00000"/>
                    </a:solidFill>
                    <a:latin typeface="Cambria Math" panose="02040503050406030204" charset="0"/>
                    <a:ea typeface="Cambria Math" panose="02040503050406030204" charset="0"/>
                  </a:rPr>
                  <a:t>|</a:t>
                </a:r>
                <a:r>
                  <a:rPr kumimoji="1" lang="zh-CN" altLang="en-US" dirty="0">
                    <a:solidFill>
                      <a:srgbClr val="C00000"/>
                    </a:solidFill>
                    <a:latin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solidFill>
                          <a:srgbClr val="C00000"/>
                        </a:solidFill>
                        <a:latin typeface="Cambria Math" panose="02040503050406030204" charset="0"/>
                        <a:ea typeface="Cambria Math" panose="02040503050406030204" charset="0"/>
                      </a:rPr>
                      <m:t>∀</m:t>
                    </m:r>
                    <m:r>
                      <a:rPr kumimoji="1" lang="en-US" altLang="zh-CN" i="1" dirty="0">
                        <a:solidFill>
                          <a:srgbClr val="C00000"/>
                        </a:solidFill>
                        <a:latin typeface="Cambria Math" panose="02040503050406030204" charset="0"/>
                        <a:ea typeface="Cambria Math" panose="02040503050406030204" charset="0"/>
                      </a:rPr>
                      <m:t>𝑥</m:t>
                    </m:r>
                    <m:r>
                      <a:rPr kumimoji="1" lang="en-US" altLang="zh-CN" i="1" dirty="0">
                        <a:solidFill>
                          <a:srgbClr val="C00000"/>
                        </a:solidFill>
                        <a:latin typeface="Cambria Math" panose="02040503050406030204" charset="0"/>
                        <a:ea typeface="Cambria Math" panose="02040503050406030204" charset="0"/>
                      </a:rPr>
                      <m:t>.</m:t>
                    </m:r>
                    <m:r>
                      <a:rPr kumimoji="1" lang="en-US" altLang="zh-CN" i="1" dirty="0">
                        <a:solidFill>
                          <a:srgbClr val="C00000"/>
                        </a:solidFill>
                        <a:latin typeface="Cambria Math" panose="02040503050406030204" charset="0"/>
                        <a:ea typeface="Cambria Math" panose="02040503050406030204" charset="0"/>
                      </a:rPr>
                      <m:t>𝑃</m:t>
                    </m:r>
                  </m:oMath>
                </a14:m>
                <a:endParaRPr kumimoji="1" lang="en-US" altLang="zh-CN" dirty="0">
                  <a:solidFill>
                    <a:srgbClr val="C00000"/>
                  </a:solidFill>
                  <a:latin typeface="Cambria Math" panose="02040503050406030204" charset="0"/>
                  <a:ea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kumimoji="1" lang="zh-CN" altLang="en-US" dirty="0">
                    <a:solidFill>
                      <a:srgbClr val="C00000"/>
                    </a:solidFill>
                    <a:latin typeface="Cambria Math" panose="02040503050406030204" charset="0"/>
                  </a:rPr>
                  <a:t>      </a:t>
                </a:r>
                <a:r>
                  <a:rPr kumimoji="1" lang="en-US" altLang="zh-CN" dirty="0">
                    <a:solidFill>
                      <a:srgbClr val="C00000"/>
                    </a:solidFill>
                    <a:latin typeface="Cambria Math" panose="02040503050406030204" charset="0"/>
                    <a:ea typeface="Cambria Math" panose="02040503050406030204" charset="0"/>
                  </a:rPr>
                  <a:t>|</a:t>
                </a:r>
                <a:r>
                  <a:rPr kumimoji="1" lang="zh-CN" altLang="en-US" dirty="0">
                    <a:solidFill>
                      <a:srgbClr val="C00000"/>
                    </a:solidFill>
                    <a:latin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solidFill>
                          <a:srgbClr val="C00000"/>
                        </a:solidFill>
                        <a:latin typeface="Cambria Math" panose="02040503050406030204" charset="0"/>
                        <a:ea typeface="Cambria Math" panose="02040503050406030204" charset="0"/>
                      </a:rPr>
                      <m:t>∃</m:t>
                    </m:r>
                    <m:r>
                      <a:rPr kumimoji="1" lang="en-US" altLang="zh-CN" i="1" dirty="0">
                        <a:solidFill>
                          <a:srgbClr val="C00000"/>
                        </a:solidFill>
                        <a:latin typeface="Cambria Math" panose="02040503050406030204" charset="0"/>
                        <a:ea typeface="Cambria Math" panose="02040503050406030204" charset="0"/>
                      </a:rPr>
                      <m:t>𝑥</m:t>
                    </m:r>
                    <m:r>
                      <a:rPr kumimoji="1" lang="en-US" altLang="zh-CN" i="1" dirty="0">
                        <a:solidFill>
                          <a:srgbClr val="C00000"/>
                        </a:solidFill>
                        <a:latin typeface="Cambria Math" panose="02040503050406030204" charset="0"/>
                        <a:ea typeface="Cambria Math" panose="02040503050406030204" charset="0"/>
                      </a:rPr>
                      <m:t>.</m:t>
                    </m:r>
                    <m:r>
                      <m:rPr>
                        <m:nor/>
                      </m:rPr>
                      <a:rPr kumimoji="1" lang="en-US" altLang="zh-CN" i="1" dirty="0">
                        <a:solidFill>
                          <a:srgbClr val="C00000"/>
                        </a:solidFill>
                        <a:latin typeface="Cambria Math" panose="02040503050406030204" charset="0"/>
                        <a:ea typeface="Cambria Math" panose="02040503050406030204" charset="0"/>
                      </a:rPr>
                      <m:t>P</m:t>
                    </m:r>
                  </m:oMath>
                </a14:m>
                <a:endParaRPr lang="en-US" altLang="en-US" sz="1800" dirty="0">
                  <a:solidFill>
                    <a:srgbClr val="C00000"/>
                  </a:solidFill>
                  <a:latin typeface="Cambria Math" panose="02040503050406030204" charset="0"/>
                  <a:ea typeface="Cambria Math" panose="02040503050406030204" charset="0"/>
                </a:endParaRPr>
              </a:p>
              <a:p>
                <a:pPr lvl="1"/>
                <a:endParaRPr lang="en-US" altLang="en-US" sz="1800" dirty="0"/>
              </a:p>
              <a:p>
                <a:endParaRPr lang="en-US" alt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"/>
                </p:custDataLst>
              </p:nvPr>
            </p:nvSpPr>
            <p:spPr>
              <a:xfrm>
                <a:off x="592455" y="1443990"/>
                <a:ext cx="4526280" cy="4874895"/>
              </a:xfrm>
              <a:prstGeom prst="rect">
                <a:avLst/>
              </a:prstGeom>
              <a:blipFill rotWithShape="1">
                <a:blip r:embed="rId3"/>
                <a:stretch>
                  <a:fillRect b="-116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/>
              <p:cNvSpPr>
                <a:spLocks noGrp="1"/>
              </p:cNvSpPr>
              <p:nvPr/>
            </p:nvSpPr>
            <p:spPr>
              <a:xfrm>
                <a:off x="6527165" y="1684020"/>
                <a:ext cx="4526280" cy="487489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90204" pitchFamily="34" charset="0"/>
                  <a:buChar char="•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kumimoji="1" lang="en-US" altLang="zh-CN" dirty="0">
                    <a:latin typeface="Cambria Math" panose="02040503050406030204" charset="0"/>
                    <a:ea typeface="Cambria Math" panose="02040503050406030204" charset="0"/>
                  </a:rPr>
                  <a:t>E</a:t>
                </a:r>
                <a:r>
                  <a:rPr kumimoji="1" lang="zh-CN" altLang="en-US" dirty="0">
                    <a:latin typeface="Cambria Math" panose="02040503050406030204" charset="0"/>
                  </a:rPr>
                  <a:t> </a:t>
                </a:r>
                <a:r>
                  <a:rPr kumimoji="1" lang="en-US" altLang="zh-CN" dirty="0">
                    <a:latin typeface="Cambria Math" panose="02040503050406030204" charset="0"/>
                    <a:ea typeface="Cambria Math" panose="02040503050406030204" charset="0"/>
                  </a:rPr>
                  <a:t>::=</a:t>
                </a:r>
                <a:r>
                  <a:rPr kumimoji="1" lang="zh-CN" altLang="en-US" dirty="0">
                    <a:latin typeface="Cambria Math" panose="02040503050406030204" charset="0"/>
                  </a:rPr>
                  <a:t> </a:t>
                </a:r>
                <a:r>
                  <a:rPr kumimoji="1" lang="en-US" altLang="zh-CN" dirty="0">
                    <a:latin typeface="Cambria Math" panose="02040503050406030204" charset="0"/>
                    <a:ea typeface="Cambria Math" panose="02040503050406030204" charset="0"/>
                  </a:rPr>
                  <a:t>x</a:t>
                </a:r>
                <a:r>
                  <a:rPr kumimoji="1" lang="zh-CN" altLang="en-US" dirty="0">
                    <a:latin typeface="Cambria Math" panose="02040503050406030204" charset="0"/>
                  </a:rPr>
                  <a:t> </a:t>
                </a:r>
                <a:r>
                  <a:rPr kumimoji="1" lang="en-US" altLang="zh-CN" dirty="0">
                    <a:latin typeface="Cambria Math" panose="02040503050406030204" charset="0"/>
                    <a:ea typeface="Cambria Math" panose="02040503050406030204" charset="0"/>
                  </a:rPr>
                  <a:t>|</a:t>
                </a:r>
                <a:r>
                  <a:rPr kumimoji="1" lang="zh-CN" altLang="en-US" dirty="0">
                    <a:latin typeface="Cambria Math" panose="02040503050406030204" charset="0"/>
                  </a:rPr>
                  <a:t> </a:t>
                </a:r>
                <a:r>
                  <a:rPr kumimoji="1" lang="en-US" altLang="zh-CN" dirty="0">
                    <a:latin typeface="Cambria Math" panose="02040503050406030204" charset="0"/>
                    <a:ea typeface="Cambria Math" panose="02040503050406030204" charset="0"/>
                  </a:rPr>
                  <a:t>c</a:t>
                </a:r>
                <a:r>
                  <a:rPr kumimoji="1" lang="zh-CN" altLang="en-US" dirty="0">
                    <a:latin typeface="Cambria Math" panose="02040503050406030204" charset="0"/>
                  </a:rPr>
                  <a:t> </a:t>
                </a:r>
                <a:r>
                  <a:rPr kumimoji="1" lang="en-US" altLang="zh-CN" dirty="0">
                    <a:latin typeface="Cambria Math" panose="02040503050406030204" charset="0"/>
                    <a:ea typeface="Cambria Math" panose="02040503050406030204" charset="0"/>
                  </a:rPr>
                  <a:t>|</a:t>
                </a:r>
                <a:r>
                  <a:rPr kumimoji="1" lang="zh-CN" altLang="en-US" dirty="0">
                    <a:latin typeface="Cambria Math" panose="02040503050406030204" charset="0"/>
                  </a:rPr>
                  <a:t> </a:t>
                </a:r>
                <a:r>
                  <a:rPr kumimoji="1" lang="en-US" altLang="zh-CN" dirty="0">
                    <a:latin typeface="Cambria Math" panose="02040503050406030204" charset="0"/>
                  </a:rPr>
                  <a:t>E+E | E-E</a:t>
                </a:r>
                <a:endParaRPr kumimoji="1" lang="en-US" altLang="zh-CN" dirty="0">
                  <a:latin typeface="Cambria Math" panose="02040503050406030204" charset="0"/>
                  <a:ea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kumimoji="1" lang="en-US" altLang="zh-CN" dirty="0">
                    <a:latin typeface="Cambria Math" panose="02040503050406030204" charset="0"/>
                    <a:ea typeface="Cambria Math" panose="02040503050406030204" charset="0"/>
                  </a:rPr>
                  <a:t>R</a:t>
                </a:r>
                <a:r>
                  <a:rPr kumimoji="1" lang="zh-CN" altLang="en-US" dirty="0">
                    <a:latin typeface="Cambria Math" panose="02040503050406030204" charset="0"/>
                  </a:rPr>
                  <a:t> </a:t>
                </a:r>
                <a:r>
                  <a:rPr kumimoji="1" lang="en-US" altLang="zh-CN" dirty="0">
                    <a:latin typeface="Cambria Math" panose="02040503050406030204" charset="0"/>
                    <a:ea typeface="Cambria Math" panose="02040503050406030204" charset="0"/>
                  </a:rPr>
                  <a:t>::=</a:t>
                </a:r>
                <a:r>
                  <a:rPr kumimoji="1" lang="zh-CN" altLang="en-US" dirty="0">
                    <a:latin typeface="Cambria Math" panose="02040503050406030204" charset="0"/>
                  </a:rPr>
                  <a:t> </a:t>
                </a:r>
                <a:r>
                  <a:rPr kumimoji="1" lang="en-US" altLang="zh-CN" dirty="0">
                    <a:latin typeface="Cambria Math" panose="02040503050406030204" charset="0"/>
                  </a:rPr>
                  <a:t>E = E | E &gt; E</a:t>
                </a:r>
                <a:r>
                  <a:rPr kumimoji="1" lang="zh-CN" altLang="en-US" dirty="0">
                    <a:latin typeface="Cambria Math" panose="02040503050406030204" charset="0"/>
                  </a:rPr>
                  <a:t>       </a:t>
                </a:r>
                <a:endParaRPr kumimoji="1" lang="en-US" altLang="zh-CN" dirty="0">
                  <a:latin typeface="Cambria Math" panose="02040503050406030204" charset="0"/>
                  <a:ea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kumimoji="1" lang="en-US" altLang="zh-CN" i="1" dirty="0">
                    <a:latin typeface="Cambria Math" panose="02040503050406030204" charset="0"/>
                    <a:ea typeface="Cambria Math" panose="02040503050406030204" charset="0"/>
                  </a:rPr>
                  <a:t>P</a:t>
                </a:r>
                <a:r>
                  <a:rPr kumimoji="1" lang="zh-CN" altLang="en-US" dirty="0">
                    <a:latin typeface="Cambria Math" panose="02040503050406030204" charset="0"/>
                  </a:rPr>
                  <a:t> </a:t>
                </a:r>
                <a:r>
                  <a:rPr kumimoji="1" lang="en-US" altLang="zh-CN" dirty="0">
                    <a:latin typeface="Cambria Math" panose="02040503050406030204" charset="0"/>
                    <a:ea typeface="Cambria Math" panose="02040503050406030204" charset="0"/>
                  </a:rPr>
                  <a:t>::=</a:t>
                </a:r>
                <a:r>
                  <a:rPr kumimoji="1" lang="zh-CN" altLang="en-US" dirty="0">
                    <a:latin typeface="Cambria Math" panose="02040503050406030204" charset="0"/>
                  </a:rPr>
                  <a:t> </a:t>
                </a:r>
                <a:r>
                  <a:rPr kumimoji="1" lang="en-US" altLang="zh-CN" dirty="0">
                    <a:latin typeface="Cambria Math" panose="02040503050406030204" charset="0"/>
                    <a:ea typeface="Cambria Math" panose="02040503050406030204" charset="0"/>
                  </a:rPr>
                  <a:t>R</a:t>
                </a:r>
                <a:endParaRPr kumimoji="1" lang="en-US" altLang="zh-CN" dirty="0">
                  <a:latin typeface="Cambria Math" panose="02040503050406030204" charset="0"/>
                  <a:ea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kumimoji="1" lang="zh-CN" altLang="en-US" dirty="0">
                    <a:latin typeface="Cambria Math" panose="02040503050406030204" charset="0"/>
                  </a:rPr>
                  <a:t>      </a:t>
                </a:r>
                <a:r>
                  <a:rPr kumimoji="1" lang="en-US" altLang="zh-CN" dirty="0">
                    <a:latin typeface="Cambria Math" panose="02040503050406030204" charset="0"/>
                    <a:ea typeface="Cambria Math" panose="02040503050406030204" charset="0"/>
                  </a:rPr>
                  <a:t>|</a:t>
                </a:r>
                <a14:m>
                  <m:oMath xmlns:m="http://schemas.openxmlformats.org/officeDocument/2006/math">
                    <m:r>
                      <a:rPr kumimoji="1" lang="zh-CN" altLang="en-US">
                        <a:latin typeface="Cambria Math" panose="02040503050406030204" charset="0"/>
                        <a:ea typeface="Cambria Math" panose="02040503050406030204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CN">
                        <a:latin typeface="Cambria Math" panose="02040503050406030204" charset="0"/>
                        <a:ea typeface="Cambria Math" panose="02040503050406030204" charset="0"/>
                      </a:rPr>
                      <m:t>T</m:t>
                    </m:r>
                  </m:oMath>
                </a14:m>
                <a:endParaRPr kumimoji="1" lang="en-US" altLang="zh-CN" dirty="0">
                  <a:latin typeface="Cambria Math" panose="02040503050406030204" charset="0"/>
                  <a:ea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kumimoji="1" lang="zh-CN" altLang="en-US" dirty="0">
                    <a:latin typeface="Cambria Math" panose="02040503050406030204" charset="0"/>
                    <a:ea typeface="Cambria Math" panose="02040503050406030204" charset="0"/>
                  </a:rPr>
                  <a:t>      </a:t>
                </a:r>
                <a:r>
                  <a:rPr kumimoji="1" lang="en-US" altLang="zh-CN" dirty="0">
                    <a:latin typeface="Cambria Math" panose="02040503050406030204" charset="0"/>
                    <a:ea typeface="Cambria Math" panose="02040503050406030204" charset="0"/>
                  </a:rPr>
                  <a:t>|</a:t>
                </a:r>
                <a:r>
                  <a:rPr kumimoji="1" lang="zh-CN" altLang="en-US" dirty="0">
                    <a:latin typeface="Cambria Math" panose="02040503050406030204" charset="0"/>
                    <a:ea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charset="0"/>
                        <a:ea typeface="Cambria Math" panose="02040503050406030204" charset="0"/>
                      </a:rPr>
                      <m:t>⊥</m:t>
                    </m:r>
                  </m:oMath>
                </a14:m>
                <a:endParaRPr kumimoji="1" lang="en-US" altLang="zh-CN" dirty="0">
                  <a:latin typeface="Cambria Math" panose="02040503050406030204" charset="0"/>
                  <a:ea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kumimoji="1" lang="zh-CN" altLang="en-US" dirty="0">
                    <a:latin typeface="Cambria Math" panose="02040503050406030204" charset="0"/>
                  </a:rPr>
                  <a:t>      </a:t>
                </a:r>
                <a:r>
                  <a:rPr kumimoji="1" lang="en-US" altLang="zh-CN" dirty="0">
                    <a:latin typeface="Cambria Math" panose="02040503050406030204" charset="0"/>
                    <a:ea typeface="Cambria Math" panose="02040503050406030204" charset="0"/>
                  </a:rPr>
                  <a:t>|</a:t>
                </a:r>
                <a:r>
                  <a:rPr kumimoji="1" lang="zh-CN" altLang="en-US" dirty="0">
                    <a:latin typeface="Cambria Math" panose="02040503050406030204" charset="0"/>
                  </a:rPr>
                  <a:t> </a:t>
                </a:r>
                <a:r>
                  <a:rPr kumimoji="1" lang="en-US" altLang="zh-CN" i="1" dirty="0">
                    <a:latin typeface="Cambria Math" panose="02040503050406030204" charset="0"/>
                    <a:ea typeface="Cambria Math" panose="02040503050406030204" charset="0"/>
                  </a:rPr>
                  <a:t>P</a:t>
                </a:r>
                <a:r>
                  <a:rPr kumimoji="1" lang="zh-CN" altLang="en-US" dirty="0">
                    <a:latin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latin typeface="Cambria Math" panose="02040503050406030204" charset="0"/>
                      </a:rPr>
                      <m:t>∨</m:t>
                    </m:r>
                  </m:oMath>
                </a14:m>
                <a:r>
                  <a:rPr kumimoji="1" lang="zh-CN" altLang="en-US" i="1" dirty="0">
                    <a:latin typeface="Cambria Math" panose="02040503050406030204" charset="0"/>
                  </a:rPr>
                  <a:t> </a:t>
                </a:r>
                <a:r>
                  <a:rPr kumimoji="1" lang="en-US" altLang="zh-CN" i="1" dirty="0">
                    <a:latin typeface="Cambria Math" panose="02040503050406030204" charset="0"/>
                    <a:ea typeface="Cambria Math" panose="02040503050406030204" charset="0"/>
                  </a:rPr>
                  <a:t>P</a:t>
                </a:r>
                <a:endParaRPr kumimoji="1" lang="en-US" altLang="zh-CN" i="1" dirty="0">
                  <a:latin typeface="Cambria Math" panose="02040503050406030204" charset="0"/>
                  <a:ea typeface="Cambria Math" panose="0204050305040603020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zh-CN" altLang="en-US" dirty="0">
                          <a:latin typeface="Cambria Math" panose="02040503050406030204" charset="0"/>
                        </a:rPr>
                        <m:t>      </m:t>
                      </m:r>
                      <m:r>
                        <m:rPr>
                          <m:nor/>
                        </m:rPr>
                        <a:rPr kumimoji="1" lang="en-US" altLang="zh-CN" dirty="0">
                          <a:latin typeface="Cambria Math" panose="02040503050406030204" charset="0"/>
                          <a:ea typeface="Cambria Math" panose="02040503050406030204" charset="0"/>
                        </a:rPr>
                        <m:t>|</m:t>
                      </m:r>
                      <m:r>
                        <m:rPr>
                          <m:nor/>
                        </m:rPr>
                        <a:rPr kumimoji="1" lang="zh-CN" altLang="en-US" dirty="0">
                          <a:latin typeface="Cambria Math" panose="02040503050406030204" charset="0"/>
                        </a:rPr>
                        <m:t> </m:t>
                      </m:r>
                      <m:r>
                        <m:rPr>
                          <m:nor/>
                        </m:rPr>
                        <a:rPr kumimoji="1" lang="en-US" altLang="zh-CN" i="1" dirty="0">
                          <a:latin typeface="Cambria Math" panose="02040503050406030204" charset="0"/>
                          <a:ea typeface="Cambria Math" panose="02040503050406030204" charset="0"/>
                        </a:rPr>
                        <m:t>P</m:t>
                      </m:r>
                      <m:r>
                        <a:rPr kumimoji="1" lang="zh-CN" altLang="en-US" i="1">
                          <a:latin typeface="Cambria Math" panose="02040503050406030204" charset="0"/>
                        </a:rPr>
                        <m:t>∧</m:t>
                      </m:r>
                      <m:r>
                        <m:rPr>
                          <m:nor/>
                        </m:rPr>
                        <a:rPr kumimoji="1" lang="en-US" altLang="zh-CN" i="1" dirty="0">
                          <a:latin typeface="Cambria Math" panose="02040503050406030204" charset="0"/>
                          <a:ea typeface="Cambria Math" panose="02040503050406030204" charset="0"/>
                        </a:rPr>
                        <m:t>P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charset="0"/>
                  <a:ea typeface="Cambria Math" panose="0204050305040603020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zh-CN" altLang="en-US" dirty="0">
                          <a:latin typeface="Cambria Math" panose="02040503050406030204" charset="0"/>
                        </a:rPr>
                        <m:t>      </m:t>
                      </m:r>
                      <m:r>
                        <m:rPr>
                          <m:nor/>
                        </m:rPr>
                        <a:rPr kumimoji="1" lang="en-US" altLang="zh-CN" dirty="0">
                          <a:latin typeface="Cambria Math" panose="02040503050406030204" charset="0"/>
                          <a:ea typeface="Cambria Math" panose="02040503050406030204" charset="0"/>
                        </a:rPr>
                        <m:t>|</m:t>
                      </m:r>
                      <m:r>
                        <m:rPr>
                          <m:nor/>
                        </m:rPr>
                        <a:rPr kumimoji="1" lang="zh-CN" altLang="en-US" dirty="0">
                          <a:latin typeface="Cambria Math" panose="02040503050406030204" charset="0"/>
                        </a:rPr>
                        <m:t> </m:t>
                      </m:r>
                      <m:r>
                        <m:rPr>
                          <m:nor/>
                        </m:rPr>
                        <a:rPr kumimoji="1" lang="en-US" altLang="zh-CN" i="1" dirty="0">
                          <a:latin typeface="Cambria Math" panose="02040503050406030204" charset="0"/>
                          <a:ea typeface="Cambria Math" panose="02040503050406030204" charset="0"/>
                        </a:rPr>
                        <m:t>P</m:t>
                      </m:r>
                      <m:r>
                        <a:rPr kumimoji="1" lang="zh-CN" altLang="en-US" i="1">
                          <a:latin typeface="Cambria Math" panose="02040503050406030204" charset="0"/>
                        </a:rPr>
                        <m:t>→</m:t>
                      </m:r>
                      <m:r>
                        <m:rPr>
                          <m:nor/>
                        </m:rPr>
                        <a:rPr kumimoji="1" lang="en-US" altLang="zh-CN" i="1" dirty="0">
                          <a:latin typeface="Cambria Math" panose="02040503050406030204" charset="0"/>
                          <a:ea typeface="Cambria Math" panose="02040503050406030204" charset="0"/>
                        </a:rPr>
                        <m:t>P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charset="0"/>
                  <a:ea typeface="Cambria Math" panose="0204050305040603020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zh-CN" altLang="en-US" dirty="0">
                          <a:latin typeface="Cambria Math" panose="02040503050406030204" charset="0"/>
                        </a:rPr>
                        <m:t>      </m:t>
                      </m:r>
                      <m:r>
                        <m:rPr>
                          <m:nor/>
                        </m:rPr>
                        <a:rPr kumimoji="1" lang="en-US" altLang="zh-CN" dirty="0">
                          <a:latin typeface="Cambria Math" panose="02040503050406030204" charset="0"/>
                          <a:ea typeface="Cambria Math" panose="02040503050406030204" charset="0"/>
                        </a:rPr>
                        <m:t>|</m:t>
                      </m:r>
                      <m:r>
                        <a:rPr kumimoji="1" lang="zh-CN" altLang="en-US" i="1" dirty="0">
                          <a:latin typeface="Cambria Math" panose="02040503050406030204" charset="0"/>
                        </a:rPr>
                        <m:t> </m:t>
                      </m:r>
                      <m:r>
                        <a:rPr kumimoji="1" lang="en-US" altLang="zh-CN" i="1">
                          <a:latin typeface="Cambria Math" panose="02040503050406030204" charset="0"/>
                          <a:ea typeface="Cambria Math" panose="02040503050406030204" charset="0"/>
                        </a:rPr>
                        <m:t>¬</m:t>
                      </m:r>
                      <m:r>
                        <m:rPr>
                          <m:nor/>
                        </m:rPr>
                        <a:rPr kumimoji="1" lang="en-US" altLang="zh-CN" i="1" dirty="0">
                          <a:latin typeface="Cambria Math" panose="02040503050406030204" charset="0"/>
                          <a:ea typeface="Cambria Math" panose="02040503050406030204" charset="0"/>
                        </a:rPr>
                        <m:t>P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charset="0"/>
                  <a:ea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kumimoji="1" lang="zh-CN" altLang="en-US" dirty="0">
                    <a:solidFill>
                      <a:srgbClr val="C00000"/>
                    </a:solidFill>
                    <a:latin typeface="Cambria Math" panose="02040503050406030204" charset="0"/>
                  </a:rPr>
                  <a:t>      </a:t>
                </a:r>
                <a:r>
                  <a:rPr kumimoji="1" lang="en-US" altLang="zh-CN" dirty="0">
                    <a:solidFill>
                      <a:srgbClr val="C00000"/>
                    </a:solidFill>
                    <a:latin typeface="Cambria Math" panose="02040503050406030204" charset="0"/>
                    <a:ea typeface="Cambria Math" panose="02040503050406030204" charset="0"/>
                  </a:rPr>
                  <a:t>|</a:t>
                </a:r>
                <a:r>
                  <a:rPr kumimoji="1" lang="zh-CN" altLang="en-US" dirty="0">
                    <a:solidFill>
                      <a:srgbClr val="C00000"/>
                    </a:solidFill>
                    <a:latin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solidFill>
                          <a:srgbClr val="C00000"/>
                        </a:solidFill>
                        <a:latin typeface="Cambria Math" panose="02040503050406030204" charset="0"/>
                        <a:ea typeface="Cambria Math" panose="02040503050406030204" charset="0"/>
                      </a:rPr>
                      <m:t>∀</m:t>
                    </m:r>
                    <m:r>
                      <a:rPr kumimoji="1" lang="en-US" altLang="zh-CN" i="1" dirty="0">
                        <a:solidFill>
                          <a:srgbClr val="C00000"/>
                        </a:solidFill>
                        <a:latin typeface="Cambria Math" panose="02040503050406030204" charset="0"/>
                        <a:ea typeface="Cambria Math" panose="02040503050406030204" charset="0"/>
                      </a:rPr>
                      <m:t>𝑥</m:t>
                    </m:r>
                    <m:r>
                      <a:rPr kumimoji="1" lang="en-US" altLang="zh-CN" i="1" dirty="0">
                        <a:solidFill>
                          <a:srgbClr val="C00000"/>
                        </a:solidFill>
                        <a:latin typeface="Cambria Math" panose="02040503050406030204" charset="0"/>
                        <a:ea typeface="Cambria Math" panose="02040503050406030204" charset="0"/>
                      </a:rPr>
                      <m:t>.</m:t>
                    </m:r>
                    <m:r>
                      <a:rPr kumimoji="1" lang="en-US" altLang="zh-CN" i="1" dirty="0">
                        <a:solidFill>
                          <a:srgbClr val="C00000"/>
                        </a:solidFill>
                        <a:latin typeface="Cambria Math" panose="02040503050406030204" charset="0"/>
                        <a:ea typeface="Cambria Math" panose="02040503050406030204" charset="0"/>
                      </a:rPr>
                      <m:t>𝑃</m:t>
                    </m:r>
                  </m:oMath>
                </a14:m>
                <a:endParaRPr kumimoji="1" lang="en-US" altLang="zh-CN" dirty="0">
                  <a:solidFill>
                    <a:srgbClr val="C00000"/>
                  </a:solidFill>
                  <a:latin typeface="Cambria Math" panose="02040503050406030204" charset="0"/>
                  <a:ea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kumimoji="1" lang="zh-CN" altLang="en-US" dirty="0">
                    <a:solidFill>
                      <a:srgbClr val="C00000"/>
                    </a:solidFill>
                    <a:latin typeface="Cambria Math" panose="02040503050406030204" charset="0"/>
                  </a:rPr>
                  <a:t>      </a:t>
                </a:r>
                <a:r>
                  <a:rPr kumimoji="1" lang="en-US" altLang="zh-CN" dirty="0">
                    <a:solidFill>
                      <a:srgbClr val="C00000"/>
                    </a:solidFill>
                    <a:latin typeface="Cambria Math" panose="02040503050406030204" charset="0"/>
                    <a:ea typeface="Cambria Math" panose="02040503050406030204" charset="0"/>
                  </a:rPr>
                  <a:t>|</a:t>
                </a:r>
                <a:r>
                  <a:rPr kumimoji="1" lang="zh-CN" altLang="en-US" dirty="0">
                    <a:solidFill>
                      <a:srgbClr val="C00000"/>
                    </a:solidFill>
                    <a:latin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solidFill>
                          <a:srgbClr val="C00000"/>
                        </a:solidFill>
                        <a:latin typeface="Cambria Math" panose="02040503050406030204" charset="0"/>
                        <a:ea typeface="Cambria Math" panose="02040503050406030204" charset="0"/>
                      </a:rPr>
                      <m:t>∃</m:t>
                    </m:r>
                    <m:r>
                      <a:rPr kumimoji="1" lang="en-US" altLang="zh-CN" i="1" dirty="0">
                        <a:solidFill>
                          <a:srgbClr val="C00000"/>
                        </a:solidFill>
                        <a:latin typeface="Cambria Math" panose="02040503050406030204" charset="0"/>
                        <a:ea typeface="Cambria Math" panose="02040503050406030204" charset="0"/>
                      </a:rPr>
                      <m:t>𝑥</m:t>
                    </m:r>
                    <m:r>
                      <a:rPr kumimoji="1" lang="en-US" altLang="zh-CN" i="1" dirty="0">
                        <a:solidFill>
                          <a:srgbClr val="C00000"/>
                        </a:solidFill>
                        <a:latin typeface="Cambria Math" panose="02040503050406030204" charset="0"/>
                        <a:ea typeface="Cambria Math" panose="02040503050406030204" charset="0"/>
                      </a:rPr>
                      <m:t>.</m:t>
                    </m:r>
                    <m:r>
                      <m:rPr>
                        <m:nor/>
                      </m:rPr>
                      <a:rPr kumimoji="1" lang="en-US" altLang="zh-CN" i="1" dirty="0">
                        <a:solidFill>
                          <a:srgbClr val="C00000"/>
                        </a:solidFill>
                        <a:latin typeface="Cambria Math" panose="02040503050406030204" charset="0"/>
                        <a:ea typeface="Cambria Math" panose="02040503050406030204" charset="0"/>
                      </a:rPr>
                      <m:t>P</m:t>
                    </m:r>
                  </m:oMath>
                </a14:m>
                <a:endParaRPr lang="en-US" altLang="en-US" sz="1800" dirty="0">
                  <a:solidFill>
                    <a:srgbClr val="C00000"/>
                  </a:solidFill>
                  <a:latin typeface="Cambria Math" panose="02040503050406030204" charset="0"/>
                  <a:ea typeface="Cambria Math" panose="02040503050406030204" charset="0"/>
                </a:endParaRPr>
              </a:p>
              <a:p>
                <a:pPr lvl="1"/>
                <a:endParaRPr lang="en-US" altLang="en-US" sz="1800" dirty="0"/>
              </a:p>
              <a:p>
                <a:endParaRPr lang="en-US" altLang="en-US" sz="2000" dirty="0"/>
              </a:p>
            </p:txBody>
          </p:sp>
        </mc:Choice>
        <mc:Fallback>
          <p:sp>
            <p:nvSpPr>
              <p:cNvPr id="7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7165" y="1684020"/>
                <a:ext cx="4526280" cy="4874895"/>
              </a:xfrm>
              <a:prstGeom prst="rect">
                <a:avLst/>
              </a:prstGeom>
              <a:blipFill rotWithShape="1">
                <a:blip r:embed="rId4"/>
                <a:stretch>
                  <a:fillRect b="-33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谓词</a:t>
            </a:r>
            <a:r>
              <a:rPr lang="zh-CN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逻辑</a:t>
            </a:r>
            <a:endParaRPr lang="zh-CN" altLang="en-US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黑体" panose="02010609060101010101" charset="-122"/>
              <a:ea typeface="黑体" panose="02010609060101010101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647700" y="1418590"/>
                <a:ext cx="8495030" cy="19437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marL="342900" indent="-342900">
                  <a:lnSpc>
                    <a:spcPct val="150000"/>
                  </a:lnSpc>
                  <a:buFont typeface="Arial" panose="020B0604020202090204" pitchFamily="34" charset="0"/>
                  <a:buChar char="•"/>
                </a:pPr>
                <a:r>
                  <a:rPr lang="zh-CN" altLang="en-US" sz="2000">
                    <a:latin typeface="+mj-ea"/>
                    <a:ea typeface="+mj-ea"/>
                    <a:cs typeface="+mj-ea"/>
                  </a:rPr>
                  <a:t>绑定变量：命题</a:t>
                </a:r>
                <a:r>
                  <a:rPr lang="en-US" altLang="zh-CN" sz="2000">
                    <a:latin typeface="+mj-ea"/>
                    <a:ea typeface="+mj-ea"/>
                    <a:cs typeface="+mj-ea"/>
                  </a:rPr>
                  <a:t>P</a:t>
                </a:r>
                <a:r>
                  <a:rPr lang="zh-CN" altLang="en-US" sz="2000">
                    <a:latin typeface="+mj-ea"/>
                    <a:ea typeface="+mj-ea"/>
                    <a:cs typeface="+mj-ea"/>
                  </a:rPr>
                  <a:t>中被量词约束的变量</a:t>
                </a:r>
                <a:r>
                  <a:rPr lang="en-US" altLang="zh-CN" sz="2000">
                    <a:latin typeface="+mj-ea"/>
                    <a:ea typeface="+mj-ea"/>
                    <a:cs typeface="+mj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DejaVu Math TeX Gyre" panose="02000503000000000000" charset="0"/>
                        <a:ea typeface="SimSun" panose="02010600030101010101" charset="-122"/>
                        <a:cs typeface="DejaVu Math TeX Gyre" panose="02000503000000000000" charset="0"/>
                      </a:rPr>
                      <m:t>∀</m:t>
                    </m:r>
                    <m:r>
                      <a:rPr lang="en-US" altLang="zh-CN" sz="2000" i="1">
                        <a:latin typeface="DejaVu Math TeX Gyre" panose="02000503000000000000" charset="0"/>
                        <a:ea typeface="SimSun" panose="02010600030101010101" charset="-122"/>
                        <a:cs typeface="DejaVu Math TeX Gyre" panose="02000503000000000000" charset="0"/>
                      </a:rPr>
                      <m:t>𝑦</m:t>
                    </m:r>
                    <m:r>
                      <a:rPr lang="en-US" altLang="zh-CN" sz="2000" i="1">
                        <a:latin typeface="DejaVu Math TeX Gyre" panose="02000503000000000000" charset="0"/>
                        <a:ea typeface="SimSun" panose="02010600030101010101" charset="-122"/>
                        <a:cs typeface="DejaVu Math TeX Gyre" panose="02000503000000000000" charset="0"/>
                      </a:rPr>
                      <m:t>.</m:t>
                    </m:r>
                    <m:r>
                      <a:rPr lang="en-US" altLang="zh-CN" sz="2000" i="1">
                        <a:latin typeface="DejaVu Math TeX Gyre" panose="02000503000000000000" charset="0"/>
                        <a:ea typeface="+mj-ea"/>
                        <a:cs typeface="DejaVu Math TeX Gyre" panose="02000503000000000000" charset="0"/>
                      </a:rPr>
                      <m:t>𝑃</m:t>
                    </m:r>
                    <m:r>
                      <a:rPr lang="en-US" altLang="zh-CN" sz="2000" i="1">
                        <a:latin typeface="DejaVu Math TeX Gyre" panose="02000503000000000000" charset="0"/>
                        <a:ea typeface="SimSun" panose="02010600030101010101" charset="-122"/>
                        <a:cs typeface="DejaVu Math TeX Gyre" panose="02000503000000000000" charset="0"/>
                      </a:rPr>
                      <m:t>(</m:t>
                    </m:r>
                    <m:r>
                      <a:rPr lang="en-US" altLang="zh-CN" sz="2000" i="1">
                        <a:latin typeface="DejaVu Math TeX Gyre" panose="02000503000000000000" charset="0"/>
                        <a:ea typeface="+mj-ea"/>
                        <a:cs typeface="DejaVu Math TeX Gyre" panose="02000503000000000000" charset="0"/>
                      </a:rPr>
                      <m:t>𝑥</m:t>
                    </m:r>
                    <m:r>
                      <a:rPr lang="en-US" altLang="zh-CN" sz="2000" i="1">
                        <a:latin typeface="DejaVu Math TeX Gyre" panose="02000503000000000000" charset="0"/>
                        <a:ea typeface="SimSun" panose="02010600030101010101" charset="-122"/>
                        <a:cs typeface="DejaVu Math TeX Gyre" panose="02000503000000000000" charset="0"/>
                      </a:rPr>
                      <m:t>,</m:t>
                    </m:r>
                    <m:r>
                      <a:rPr lang="en-US" altLang="zh-CN" sz="2000" i="1">
                        <a:latin typeface="DejaVu Math TeX Gyre" panose="02000503000000000000" charset="0"/>
                        <a:ea typeface="+mj-ea"/>
                        <a:cs typeface="DejaVu Math TeX Gyre" panose="02000503000000000000" charset="0"/>
                      </a:rPr>
                      <m:t>𝑦</m:t>
                    </m:r>
                    <m:r>
                      <a:rPr lang="en-US" altLang="zh-CN" sz="2000" i="1">
                        <a:latin typeface="DejaVu Math TeX Gyre" panose="02000503000000000000" charset="0"/>
                        <a:ea typeface="SimSun" panose="02010600030101010101" charset="-122"/>
                        <a:cs typeface="DejaVu Math TeX Gyre" panose="02000503000000000000" charset="0"/>
                      </a:rPr>
                      <m:t>)</m:t>
                    </m:r>
                  </m:oMath>
                </a14:m>
                <a:endParaRPr lang="zh-CN" altLang="en-US" sz="2000">
                  <a:latin typeface="+mj-ea"/>
                  <a:ea typeface="+mj-ea"/>
                  <a:cs typeface="+mj-ea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90204" pitchFamily="34" charset="0"/>
                  <a:buChar char="•"/>
                </a:pPr>
                <a:r>
                  <a:rPr lang="zh-CN" altLang="en-US" sz="2000">
                    <a:latin typeface="+mj-ea"/>
                    <a:ea typeface="+mj-ea"/>
                    <a:cs typeface="+mj-ea"/>
                  </a:rPr>
                  <a:t>自由变量：命题</a:t>
                </a:r>
                <a:r>
                  <a:rPr lang="en-US" altLang="zh-CN" sz="2000">
                    <a:latin typeface="+mj-ea"/>
                    <a:ea typeface="+mj-ea"/>
                    <a:cs typeface="+mj-ea"/>
                  </a:rPr>
                  <a:t>P</a:t>
                </a:r>
                <a:r>
                  <a:rPr lang="zh-CN" altLang="en-US" sz="2000">
                    <a:latin typeface="+mj-ea"/>
                    <a:ea typeface="+mj-ea"/>
                    <a:cs typeface="+mj-ea"/>
                  </a:rPr>
                  <a:t>中不受任何量词约束的变量</a:t>
                </a:r>
                <a:endParaRPr lang="zh-CN" altLang="en-US" sz="2000">
                  <a:latin typeface="+mj-ea"/>
                  <a:ea typeface="+mj-ea"/>
                  <a:cs typeface="+mj-ea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90204" pitchFamily="34" charset="0"/>
                  <a:buChar char="•"/>
                </a:pPr>
                <a:r>
                  <a:rPr lang="zh-CN" altLang="en-US" sz="2000">
                    <a:latin typeface="+mj-ea"/>
                    <a:ea typeface="+mj-ea"/>
                    <a:cs typeface="+mj-ea"/>
                  </a:rPr>
                  <a:t>替换：作用域内的变量被替换成表达式，只针对自由变量</a:t>
                </a:r>
                <a:endParaRPr lang="zh-CN" altLang="en-US" sz="2000">
                  <a:latin typeface="+mj-ea"/>
                  <a:ea typeface="+mj-ea"/>
                  <a:cs typeface="+mj-ea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9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i="1">
                        <a:latin typeface="DejaVu Math TeX Gyre" panose="02000503000000000000" charset="0"/>
                        <a:ea typeface="SimSun" panose="02010600030101010101" charset="-122"/>
                        <a:cs typeface="DejaVu Math TeX Gyre" panose="02000503000000000000" charset="0"/>
                      </a:rPr>
                      <m:t>𝛼</m:t>
                    </m:r>
                  </m:oMath>
                </a14:m>
                <a:r>
                  <a:rPr lang="en-US" altLang="zh-CN" sz="2000">
                    <a:latin typeface="+mj-ea"/>
                    <a:ea typeface="+mj-ea"/>
                    <a:cs typeface="+mj-ea"/>
                  </a:rPr>
                  <a:t>-</a:t>
                </a:r>
                <a:r>
                  <a:rPr lang="zh-CN" altLang="en-US" sz="2000">
                    <a:latin typeface="+mj-ea"/>
                    <a:ea typeface="+mj-ea"/>
                    <a:cs typeface="+mj-ea"/>
                  </a:rPr>
                  <a:t>重命名</a:t>
                </a:r>
                <a:endParaRPr lang="zh-CN" altLang="en-US" sz="2000">
                  <a:latin typeface="+mj-ea"/>
                  <a:ea typeface="+mj-ea"/>
                  <a:cs typeface="+mj-ea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" y="1418590"/>
                <a:ext cx="8495030" cy="1943735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1048385" y="3522345"/>
                <a:ext cx="4474845" cy="118999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(∀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y</m:t>
                      </m:r>
                      <m:r>
                        <a:rPr lang="en-US" altLang="zh-CN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x</m:t>
                      </m:r>
                      <m:r>
                        <a:rPr lang="en-US" altLang="zh-CN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)[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x</m:t>
                      </m:r>
                      <m:r>
                        <a:rPr lang="en-US" altLang="zh-CN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↦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y</m:t>
                      </m:r>
                      <m:r>
                        <a:rPr lang="en-US" altLang="zh-CN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]=</m:t>
                      </m:r>
                      <m:r>
                        <a:rPr lang="en-US" altLang="zh-CN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∀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y</m:t>
                      </m:r>
                      <m:r>
                        <a:rPr lang="en-US" altLang="zh-CN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y</m:t>
                      </m:r>
                    </m:oMath>
                  </m:oMathPara>
                </a14:m>
                <a:endParaRPr lang="en-US" altLang="zh-CN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endParaRPr lang="en-US" altLang="zh-CN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(∀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y</m:t>
                      </m:r>
                      <m:r>
                        <a:rPr lang="en-US" altLang="zh-CN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x</m:t>
                      </m:r>
                      <m:r>
                        <a:rPr lang="en-US" altLang="zh-CN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)[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x</m:t>
                      </m:r>
                      <m:r>
                        <a:rPr lang="en-US" altLang="zh-CN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↦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y</m:t>
                      </m:r>
                      <m:r>
                        <a:rPr lang="en-US" altLang="zh-CN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]=(∀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z</m:t>
                      </m:r>
                      <m:r>
                        <a:rPr lang="en-US" altLang="zh-CN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x</m:t>
                      </m:r>
                      <m:r>
                        <a:rPr lang="en-US" altLang="zh-CN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)[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x</m:t>
                      </m:r>
                      <m:r>
                        <a:rPr lang="en-US" altLang="zh-CN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↦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y</m:t>
                      </m:r>
                      <m:r>
                        <a:rPr lang="en-US" altLang="zh-CN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]=∀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z</m:t>
                      </m:r>
                      <m:r>
                        <a:rPr lang="en-US" altLang="zh-CN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y</m:t>
                      </m:r>
                    </m:oMath>
                  </m:oMathPara>
                </a14:m>
                <a:endParaRPr lang="en-US" altLang="zh-CN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endParaRPr lang="en-US" altLang="zh-CN"/>
              </a:p>
              <a:p>
                <a:endParaRPr lang="en-US" altLang="zh-CN"/>
              </a:p>
              <a:p>
                <a:endParaRPr lang="en-US" altLang="zh-CN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385" y="3522345"/>
                <a:ext cx="4474845" cy="1189990"/>
              </a:xfrm>
              <a:prstGeom prst="rect">
                <a:avLst/>
              </a:prstGeom>
              <a:blipFill rotWithShape="1">
                <a:blip r:embed="rId2"/>
                <a:stretch>
                  <a:fillRect b="-425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谓词</a:t>
            </a:r>
            <a:r>
              <a:rPr lang="zh-CN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逻辑</a:t>
            </a:r>
            <a:endParaRPr lang="zh-CN" altLang="en-US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5" name="图片 4" descr="/Users/lml/Library/Containers/com.kingsoft.wpsoffice.mac/Data/tmp/photoeditapp/20250408153333/temp.pngte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l="-512" b="4251"/>
          <a:stretch>
            <a:fillRect/>
          </a:stretch>
        </p:blipFill>
        <p:spPr>
          <a:xfrm>
            <a:off x="823278" y="1824355"/>
            <a:ext cx="3798570" cy="4934585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647700" y="1374140"/>
            <a:ext cx="3347085" cy="3549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绑定变量计算规则</a:t>
            </a:r>
            <a:endParaRPr lang="en-US" altLang="en-US" dirty="0"/>
          </a:p>
          <a:p>
            <a:endParaRPr lang="en-US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ontent Placeholder 2"/>
              <p:cNvSpPr>
                <a:spLocks noGrp="1"/>
              </p:cNvSpPr>
              <p:nvPr>
                <p:custDataLst>
                  <p:tags r:id="rId4"/>
                </p:custDataLst>
              </p:nvPr>
            </p:nvSpPr>
            <p:spPr>
              <a:xfrm>
                <a:off x="6896100" y="1584325"/>
                <a:ext cx="4526280" cy="487489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90204" pitchFamily="34" charset="0"/>
                  <a:buChar char="•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kumimoji="1" lang="en-US" altLang="zh-CN" dirty="0">
                    <a:solidFill>
                      <a:schemeClr val="tx1"/>
                    </a:solidFill>
                    <a:latin typeface="Cambria Math" panose="02040503050406030204" charset="0"/>
                    <a:ea typeface="Cambria Math" panose="02040503050406030204" charset="0"/>
                  </a:rPr>
                  <a:t>E</a:t>
                </a:r>
                <a:r>
                  <a:rPr kumimoji="1" lang="zh-CN" altLang="en-US" dirty="0">
                    <a:solidFill>
                      <a:schemeClr val="tx1"/>
                    </a:solidFill>
                    <a:latin typeface="Cambria Math" panose="02040503050406030204" charset="0"/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  <a:latin typeface="Cambria Math" panose="02040503050406030204" charset="0"/>
                    <a:ea typeface="Cambria Math" panose="02040503050406030204" charset="0"/>
                  </a:rPr>
                  <a:t>::=</a:t>
                </a:r>
                <a:r>
                  <a:rPr kumimoji="1" lang="zh-CN" altLang="en-US" dirty="0">
                    <a:solidFill>
                      <a:schemeClr val="tx1"/>
                    </a:solidFill>
                    <a:latin typeface="Cambria Math" panose="02040503050406030204" charset="0"/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  <a:latin typeface="Cambria Math" panose="02040503050406030204" charset="0"/>
                    <a:ea typeface="Cambria Math" panose="02040503050406030204" charset="0"/>
                  </a:rPr>
                  <a:t>x</a:t>
                </a:r>
                <a:r>
                  <a:rPr kumimoji="1" lang="zh-CN" altLang="en-US" dirty="0">
                    <a:solidFill>
                      <a:schemeClr val="tx1"/>
                    </a:solidFill>
                    <a:latin typeface="Cambria Math" panose="02040503050406030204" charset="0"/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  <a:latin typeface="Cambria Math" panose="02040503050406030204" charset="0"/>
                    <a:ea typeface="Cambria Math" panose="02040503050406030204" charset="0"/>
                  </a:rPr>
                  <a:t>|</a:t>
                </a:r>
                <a:r>
                  <a:rPr kumimoji="1" lang="zh-CN" altLang="en-US" dirty="0">
                    <a:solidFill>
                      <a:schemeClr val="tx1"/>
                    </a:solidFill>
                    <a:latin typeface="Cambria Math" panose="02040503050406030204" charset="0"/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  <a:latin typeface="Cambria Math" panose="02040503050406030204" charset="0"/>
                    <a:ea typeface="Cambria Math" panose="02040503050406030204" charset="0"/>
                  </a:rPr>
                  <a:t>c</a:t>
                </a:r>
                <a:r>
                  <a:rPr kumimoji="1" lang="zh-CN" altLang="en-US" dirty="0">
                    <a:solidFill>
                      <a:schemeClr val="tx1"/>
                    </a:solidFill>
                    <a:latin typeface="Cambria Math" panose="02040503050406030204" charset="0"/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  <a:latin typeface="Cambria Math" panose="02040503050406030204" charset="0"/>
                    <a:ea typeface="Cambria Math" panose="02040503050406030204" charset="0"/>
                  </a:rPr>
                  <a:t>|</a:t>
                </a:r>
                <a:r>
                  <a:rPr kumimoji="1" lang="zh-CN" altLang="en-US" dirty="0">
                    <a:solidFill>
                      <a:schemeClr val="tx1"/>
                    </a:solidFill>
                    <a:latin typeface="Cambria Math" panose="02040503050406030204" charset="0"/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  <a:latin typeface="Cambria Math" panose="02040503050406030204" charset="0"/>
                    <a:ea typeface="Cambria Math" panose="02040503050406030204" charset="0"/>
                  </a:rPr>
                  <a:t>f</a:t>
                </a:r>
                <a:r>
                  <a:rPr kumimoji="1" lang="zh-CN" altLang="en-US" dirty="0">
                    <a:solidFill>
                      <a:schemeClr val="tx1"/>
                    </a:solidFill>
                    <a:latin typeface="Cambria Math" panose="02040503050406030204" charset="0"/>
                    <a:ea typeface="Cambria Math" panose="02040503050406030204" charset="0"/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  <a:latin typeface="Cambria Math" panose="02040503050406030204" charset="0"/>
                    <a:ea typeface="Cambria Math" panose="02040503050406030204" charset="0"/>
                  </a:rPr>
                  <a:t>(E,</a:t>
                </a:r>
                <a:r>
                  <a:rPr kumimoji="1" lang="zh-CN" altLang="en-US" dirty="0">
                    <a:solidFill>
                      <a:schemeClr val="tx1"/>
                    </a:solidFill>
                    <a:latin typeface="Cambria Math" panose="02040503050406030204" charset="0"/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  <a:latin typeface="Cambria Math" panose="02040503050406030204" charset="0"/>
                    <a:ea typeface="Cambria Math" panose="02040503050406030204" charset="0"/>
                  </a:rPr>
                  <a:t>…,</a:t>
                </a:r>
                <a:r>
                  <a:rPr kumimoji="1" lang="zh-CN" altLang="en-US" dirty="0">
                    <a:solidFill>
                      <a:schemeClr val="tx1"/>
                    </a:solidFill>
                    <a:latin typeface="Cambria Math" panose="02040503050406030204" charset="0"/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  <a:latin typeface="Cambria Math" panose="02040503050406030204" charset="0"/>
                    <a:ea typeface="Cambria Math" panose="02040503050406030204" charset="0"/>
                  </a:rPr>
                  <a:t>E)</a:t>
                </a:r>
                <a:endParaRPr kumimoji="1" lang="en-US" altLang="zh-CN" dirty="0">
                  <a:solidFill>
                    <a:schemeClr val="tx1"/>
                  </a:solidFill>
                  <a:latin typeface="Cambria Math" panose="02040503050406030204" charset="0"/>
                  <a:ea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kumimoji="1" lang="en-US" altLang="zh-CN" dirty="0">
                    <a:solidFill>
                      <a:schemeClr val="tx1"/>
                    </a:solidFill>
                    <a:latin typeface="Cambria Math" panose="02040503050406030204" charset="0"/>
                    <a:ea typeface="Cambria Math" panose="02040503050406030204" charset="0"/>
                  </a:rPr>
                  <a:t>R</a:t>
                </a:r>
                <a:r>
                  <a:rPr kumimoji="1" lang="zh-CN" altLang="en-US" dirty="0">
                    <a:solidFill>
                      <a:schemeClr val="tx1"/>
                    </a:solidFill>
                    <a:latin typeface="Cambria Math" panose="02040503050406030204" charset="0"/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  <a:latin typeface="Cambria Math" panose="02040503050406030204" charset="0"/>
                    <a:ea typeface="Cambria Math" panose="02040503050406030204" charset="0"/>
                  </a:rPr>
                  <a:t>::=</a:t>
                </a:r>
                <a:r>
                  <a:rPr kumimoji="1" lang="zh-CN" altLang="en-US" dirty="0">
                    <a:solidFill>
                      <a:schemeClr val="tx1"/>
                    </a:solidFill>
                    <a:latin typeface="Cambria Math" panose="02040503050406030204" charset="0"/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  <a:latin typeface="Cambria Math" panose="02040503050406030204" charset="0"/>
                    <a:ea typeface="Cambria Math" panose="02040503050406030204" charset="0"/>
                  </a:rPr>
                  <a:t>r(E,</a:t>
                </a:r>
                <a:r>
                  <a:rPr kumimoji="1" lang="zh-CN" altLang="en-US" dirty="0">
                    <a:solidFill>
                      <a:schemeClr val="tx1"/>
                    </a:solidFill>
                    <a:latin typeface="Cambria Math" panose="02040503050406030204" charset="0"/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  <a:latin typeface="Cambria Math" panose="02040503050406030204" charset="0"/>
                    <a:ea typeface="Cambria Math" panose="02040503050406030204" charset="0"/>
                  </a:rPr>
                  <a:t>…,</a:t>
                </a:r>
                <a:r>
                  <a:rPr kumimoji="1" lang="zh-CN" altLang="en-US" dirty="0">
                    <a:solidFill>
                      <a:schemeClr val="tx1"/>
                    </a:solidFill>
                    <a:latin typeface="Cambria Math" panose="02040503050406030204" charset="0"/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  <a:latin typeface="Cambria Math" panose="02040503050406030204" charset="0"/>
                    <a:ea typeface="Cambria Math" panose="02040503050406030204" charset="0"/>
                  </a:rPr>
                  <a:t>E)</a:t>
                </a:r>
                <a:r>
                  <a:rPr kumimoji="1" lang="zh-CN" altLang="en-US" dirty="0">
                    <a:solidFill>
                      <a:schemeClr val="tx1"/>
                    </a:solidFill>
                    <a:latin typeface="Cambria Math" panose="02040503050406030204" charset="0"/>
                  </a:rPr>
                  <a:t>       </a:t>
                </a:r>
                <a:endParaRPr kumimoji="1" lang="en-US" altLang="zh-CN" dirty="0">
                  <a:solidFill>
                    <a:schemeClr val="tx1"/>
                  </a:solidFill>
                  <a:latin typeface="Cambria Math" panose="02040503050406030204" charset="0"/>
                  <a:ea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kumimoji="1" lang="en-US" altLang="zh-CN" i="1" dirty="0">
                    <a:solidFill>
                      <a:schemeClr val="tx1"/>
                    </a:solidFill>
                    <a:latin typeface="Cambria Math" panose="02040503050406030204" charset="0"/>
                    <a:ea typeface="Cambria Math" panose="02040503050406030204" charset="0"/>
                  </a:rPr>
                  <a:t>P</a:t>
                </a:r>
                <a:r>
                  <a:rPr kumimoji="1" lang="zh-CN" altLang="en-US" dirty="0">
                    <a:solidFill>
                      <a:schemeClr val="tx1"/>
                    </a:solidFill>
                    <a:latin typeface="Cambria Math" panose="02040503050406030204" charset="0"/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  <a:latin typeface="Cambria Math" panose="02040503050406030204" charset="0"/>
                    <a:ea typeface="Cambria Math" panose="02040503050406030204" charset="0"/>
                  </a:rPr>
                  <a:t>::=</a:t>
                </a:r>
                <a:r>
                  <a:rPr kumimoji="1" lang="zh-CN" altLang="en-US" dirty="0">
                    <a:solidFill>
                      <a:schemeClr val="tx1"/>
                    </a:solidFill>
                    <a:latin typeface="Cambria Math" panose="02040503050406030204" charset="0"/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  <a:latin typeface="Cambria Math" panose="02040503050406030204" charset="0"/>
                    <a:ea typeface="Cambria Math" panose="02040503050406030204" charset="0"/>
                  </a:rPr>
                  <a:t> R</a:t>
                </a:r>
                <a:endParaRPr kumimoji="1" lang="en-US" altLang="zh-CN" dirty="0">
                  <a:solidFill>
                    <a:schemeClr val="tx1"/>
                  </a:solidFill>
                  <a:latin typeface="Cambria Math" panose="02040503050406030204" charset="0"/>
                  <a:ea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kumimoji="1" lang="zh-CN" altLang="en-US" dirty="0">
                    <a:solidFill>
                      <a:schemeClr val="tx1"/>
                    </a:solidFill>
                    <a:latin typeface="Cambria Math" panose="02040503050406030204" charset="0"/>
                  </a:rPr>
                  <a:t>      </a:t>
                </a:r>
                <a:r>
                  <a:rPr kumimoji="1" lang="en-US" altLang="zh-CN" dirty="0">
                    <a:solidFill>
                      <a:schemeClr val="tx1"/>
                    </a:solidFill>
                    <a:latin typeface="Cambria Math" panose="02040503050406030204" charset="0"/>
                    <a:ea typeface="Cambria Math" panose="02040503050406030204" charset="0"/>
                  </a:rPr>
                  <a:t>|</a:t>
                </a:r>
                <a14:m>
                  <m:oMath xmlns:m="http://schemas.openxmlformats.org/officeDocument/2006/math">
                    <m:r>
                      <a:rPr kumimoji="1" lang="zh-CN" altLang="en-US">
                        <a:solidFill>
                          <a:schemeClr val="tx1"/>
                        </a:solidFill>
                        <a:latin typeface="Cambria Math" panose="02040503050406030204" charset="0"/>
                        <a:ea typeface="Cambria Math" panose="02040503050406030204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CN">
                        <a:solidFill>
                          <a:schemeClr val="tx1"/>
                        </a:solidFill>
                        <a:latin typeface="Cambria Math" panose="02040503050406030204" charset="0"/>
                        <a:ea typeface="Cambria Math" panose="02040503050406030204" charset="0"/>
                      </a:rPr>
                      <m:t>T</m:t>
                    </m:r>
                  </m:oMath>
                </a14:m>
                <a:endParaRPr kumimoji="1" lang="en-US" altLang="zh-CN" dirty="0">
                  <a:solidFill>
                    <a:schemeClr val="tx1"/>
                  </a:solidFill>
                  <a:latin typeface="Cambria Math" panose="02040503050406030204" charset="0"/>
                  <a:ea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kumimoji="1" lang="zh-CN" altLang="en-US" dirty="0">
                    <a:solidFill>
                      <a:schemeClr val="tx1"/>
                    </a:solidFill>
                    <a:latin typeface="Cambria Math" panose="02040503050406030204" charset="0"/>
                    <a:ea typeface="Cambria Math" panose="02040503050406030204" charset="0"/>
                  </a:rPr>
                  <a:t>      </a:t>
                </a:r>
                <a:r>
                  <a:rPr kumimoji="1" lang="en-US" altLang="zh-CN" dirty="0">
                    <a:solidFill>
                      <a:schemeClr val="tx1"/>
                    </a:solidFill>
                    <a:latin typeface="Cambria Math" panose="02040503050406030204" charset="0"/>
                    <a:ea typeface="Cambria Math" panose="02040503050406030204" charset="0"/>
                  </a:rPr>
                  <a:t>|</a:t>
                </a:r>
                <a:r>
                  <a:rPr kumimoji="1" lang="zh-CN" altLang="en-US" dirty="0">
                    <a:solidFill>
                      <a:schemeClr val="tx1"/>
                    </a:solidFill>
                    <a:latin typeface="Cambria Math" panose="02040503050406030204" charset="0"/>
                    <a:ea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Cambria Math" panose="02040503050406030204" charset="0"/>
                      </a:rPr>
                      <m:t>⊥</m:t>
                    </m:r>
                  </m:oMath>
                </a14:m>
                <a:endParaRPr kumimoji="1" lang="en-US" altLang="zh-CN" dirty="0">
                  <a:solidFill>
                    <a:schemeClr val="tx1"/>
                  </a:solidFill>
                  <a:latin typeface="Cambria Math" panose="02040503050406030204" charset="0"/>
                  <a:ea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kumimoji="1" lang="zh-CN" altLang="en-US" dirty="0">
                    <a:solidFill>
                      <a:schemeClr val="tx1"/>
                    </a:solidFill>
                    <a:latin typeface="Cambria Math" panose="02040503050406030204" charset="0"/>
                  </a:rPr>
                  <a:t>      </a:t>
                </a:r>
                <a:r>
                  <a:rPr kumimoji="1" lang="en-US" altLang="zh-CN" dirty="0">
                    <a:solidFill>
                      <a:schemeClr val="tx1"/>
                    </a:solidFill>
                    <a:latin typeface="Cambria Math" panose="02040503050406030204" charset="0"/>
                    <a:ea typeface="Cambria Math" panose="02040503050406030204" charset="0"/>
                  </a:rPr>
                  <a:t>|</a:t>
                </a:r>
                <a:r>
                  <a:rPr kumimoji="1" lang="zh-CN" altLang="en-US" dirty="0">
                    <a:solidFill>
                      <a:schemeClr val="tx1"/>
                    </a:solidFill>
                    <a:latin typeface="Cambria Math" panose="02040503050406030204" charset="0"/>
                  </a:rPr>
                  <a:t> </a:t>
                </a:r>
                <a:r>
                  <a:rPr kumimoji="1" lang="en-US" altLang="zh-CN" i="1" dirty="0">
                    <a:solidFill>
                      <a:schemeClr val="tx1"/>
                    </a:solidFill>
                    <a:latin typeface="Cambria Math" panose="02040503050406030204" charset="0"/>
                    <a:ea typeface="Cambria Math" panose="02040503050406030204" charset="0"/>
                  </a:rPr>
                  <a:t>P</a:t>
                </a:r>
                <a:r>
                  <a:rPr kumimoji="1" lang="zh-CN" altLang="en-US" dirty="0">
                    <a:solidFill>
                      <a:schemeClr val="tx1"/>
                    </a:solidFill>
                    <a:latin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solidFill>
                          <a:schemeClr val="tx1"/>
                        </a:solidFill>
                        <a:latin typeface="Cambria Math" panose="02040503050406030204" charset="0"/>
                      </a:rPr>
                      <m:t>∨</m:t>
                    </m:r>
                  </m:oMath>
                </a14:m>
                <a:r>
                  <a:rPr kumimoji="1" lang="zh-CN" altLang="en-US" i="1" dirty="0">
                    <a:solidFill>
                      <a:schemeClr val="tx1"/>
                    </a:solidFill>
                    <a:latin typeface="Cambria Math" panose="02040503050406030204" charset="0"/>
                  </a:rPr>
                  <a:t> </a:t>
                </a:r>
                <a:r>
                  <a:rPr kumimoji="1" lang="en-US" altLang="zh-CN" i="1" dirty="0">
                    <a:solidFill>
                      <a:schemeClr val="tx1"/>
                    </a:solidFill>
                    <a:latin typeface="Cambria Math" panose="02040503050406030204" charset="0"/>
                    <a:ea typeface="Cambria Math" panose="02040503050406030204" charset="0"/>
                  </a:rPr>
                  <a:t>P</a:t>
                </a:r>
                <a:endParaRPr kumimoji="1" lang="en-US" altLang="zh-CN" i="1" dirty="0">
                  <a:solidFill>
                    <a:schemeClr val="tx1"/>
                  </a:solidFill>
                  <a:latin typeface="Cambria Math" panose="02040503050406030204" charset="0"/>
                  <a:ea typeface="Cambria Math" panose="0204050305040603020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zh-CN" altLang="en-US" dirty="0">
                          <a:solidFill>
                            <a:schemeClr val="tx1"/>
                          </a:solidFill>
                          <a:latin typeface="Cambria Math" panose="02040503050406030204" charset="0"/>
                        </a:rPr>
                        <m:t>      </m:t>
                      </m:r>
                      <m:r>
                        <m:rPr>
                          <m:nor/>
                        </m:rPr>
                        <a:rPr kumimoji="1" lang="en-US" altLang="zh-CN" dirty="0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Cambria Math" panose="02040503050406030204" charset="0"/>
                        </a:rPr>
                        <m:t>|</m:t>
                      </m:r>
                      <m:r>
                        <m:rPr>
                          <m:nor/>
                        </m:rPr>
                        <a:rPr kumimoji="1" lang="zh-CN" altLang="en-US" dirty="0">
                          <a:solidFill>
                            <a:schemeClr val="tx1"/>
                          </a:solidFill>
                          <a:latin typeface="Cambria Math" panose="02040503050406030204" charset="0"/>
                        </a:rPr>
                        <m:t> </m:t>
                      </m:r>
                      <m:r>
                        <m:rPr>
                          <m:nor/>
                        </m:rPr>
                        <a:rPr kumimoji="1" lang="en-US" altLang="zh-CN" i="1" dirty="0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Cambria Math" panose="02040503050406030204" charset="0"/>
                        </a:rPr>
                        <m:t>P</m:t>
                      </m:r>
                      <m:r>
                        <a:rPr kumimoji="1" lang="zh-CN" altLang="en-US" i="1">
                          <a:solidFill>
                            <a:schemeClr val="tx1"/>
                          </a:solidFill>
                          <a:latin typeface="Cambria Math" panose="02040503050406030204" charset="0"/>
                        </a:rPr>
                        <m:t>∧</m:t>
                      </m:r>
                      <m:r>
                        <m:rPr>
                          <m:nor/>
                        </m:rPr>
                        <a:rPr kumimoji="1" lang="en-US" altLang="zh-CN" i="1" dirty="0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Cambria Math" panose="02040503050406030204" charset="0"/>
                        </a:rPr>
                        <m:t>P</m:t>
                      </m:r>
                    </m:oMath>
                  </m:oMathPara>
                </a14:m>
                <a:endParaRPr kumimoji="1" lang="en-US" altLang="zh-CN" i="1" dirty="0">
                  <a:solidFill>
                    <a:schemeClr val="tx1"/>
                  </a:solidFill>
                  <a:latin typeface="Cambria Math" panose="02040503050406030204" charset="0"/>
                  <a:ea typeface="Cambria Math" panose="0204050305040603020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zh-CN" altLang="en-US" dirty="0">
                          <a:solidFill>
                            <a:schemeClr val="tx1"/>
                          </a:solidFill>
                          <a:latin typeface="Cambria Math" panose="02040503050406030204" charset="0"/>
                        </a:rPr>
                        <m:t>      </m:t>
                      </m:r>
                      <m:r>
                        <m:rPr>
                          <m:nor/>
                        </m:rPr>
                        <a:rPr kumimoji="1" lang="en-US" altLang="zh-CN" dirty="0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Cambria Math" panose="02040503050406030204" charset="0"/>
                        </a:rPr>
                        <m:t>|</m:t>
                      </m:r>
                      <m:r>
                        <m:rPr>
                          <m:nor/>
                        </m:rPr>
                        <a:rPr kumimoji="1" lang="zh-CN" altLang="en-US" dirty="0">
                          <a:solidFill>
                            <a:schemeClr val="tx1"/>
                          </a:solidFill>
                          <a:latin typeface="Cambria Math" panose="02040503050406030204" charset="0"/>
                        </a:rPr>
                        <m:t> </m:t>
                      </m:r>
                      <m:r>
                        <m:rPr>
                          <m:nor/>
                        </m:rPr>
                        <a:rPr kumimoji="1" lang="en-US" altLang="zh-CN" i="1" dirty="0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Cambria Math" panose="02040503050406030204" charset="0"/>
                        </a:rPr>
                        <m:t>P</m:t>
                      </m:r>
                      <m:r>
                        <a:rPr kumimoji="1" lang="zh-CN" altLang="en-US" i="1">
                          <a:solidFill>
                            <a:schemeClr val="tx1"/>
                          </a:solidFill>
                          <a:latin typeface="Cambria Math" panose="02040503050406030204" charset="0"/>
                        </a:rPr>
                        <m:t>→</m:t>
                      </m:r>
                      <m:r>
                        <m:rPr>
                          <m:nor/>
                        </m:rPr>
                        <a:rPr kumimoji="1" lang="en-US" altLang="zh-CN" i="1" dirty="0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Cambria Math" panose="02040503050406030204" charset="0"/>
                        </a:rPr>
                        <m:t>P</m:t>
                      </m:r>
                    </m:oMath>
                  </m:oMathPara>
                </a14:m>
                <a:endParaRPr kumimoji="1" lang="en-US" altLang="zh-CN" i="1" dirty="0">
                  <a:solidFill>
                    <a:schemeClr val="tx1"/>
                  </a:solidFill>
                  <a:latin typeface="Cambria Math" panose="02040503050406030204" charset="0"/>
                  <a:ea typeface="Cambria Math" panose="0204050305040603020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zh-CN" altLang="en-US" dirty="0">
                          <a:solidFill>
                            <a:schemeClr val="tx1"/>
                          </a:solidFill>
                          <a:latin typeface="Cambria Math" panose="02040503050406030204" charset="0"/>
                        </a:rPr>
                        <m:t>      </m:t>
                      </m:r>
                      <m:r>
                        <m:rPr>
                          <m:nor/>
                        </m:rPr>
                        <a:rPr kumimoji="1" lang="en-US" altLang="zh-CN" dirty="0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Cambria Math" panose="02040503050406030204" charset="0"/>
                        </a:rPr>
                        <m:t>|</m:t>
                      </m:r>
                      <m:r>
                        <a:rPr kumimoji="1" lang="zh-CN" altLang="en-US" i="1" dirty="0">
                          <a:solidFill>
                            <a:schemeClr val="tx1"/>
                          </a:solidFill>
                          <a:latin typeface="Cambria Math" panose="02040503050406030204" charset="0"/>
                        </a:rPr>
                        <m:t> </m:t>
                      </m:r>
                      <m:r>
                        <a:rPr kumimoji="1"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Cambria Math" panose="02040503050406030204" charset="0"/>
                        </a:rPr>
                        <m:t>¬</m:t>
                      </m:r>
                      <m:r>
                        <m:rPr>
                          <m:nor/>
                        </m:rPr>
                        <a:rPr kumimoji="1" lang="en-US" altLang="zh-CN" i="1" dirty="0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Cambria Math" panose="02040503050406030204" charset="0"/>
                        </a:rPr>
                        <m:t>P</m:t>
                      </m:r>
                    </m:oMath>
                  </m:oMathPara>
                </a14:m>
                <a:endParaRPr kumimoji="1" lang="en-US" altLang="zh-CN" i="1" dirty="0">
                  <a:solidFill>
                    <a:schemeClr val="tx1"/>
                  </a:solidFill>
                  <a:latin typeface="Cambria Math" panose="02040503050406030204" charset="0"/>
                  <a:ea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kumimoji="1" lang="zh-CN" altLang="en-US" dirty="0">
                    <a:solidFill>
                      <a:schemeClr val="tx1"/>
                    </a:solidFill>
                    <a:latin typeface="Cambria Math" panose="02040503050406030204" charset="0"/>
                  </a:rPr>
                  <a:t>      </a:t>
                </a:r>
                <a:r>
                  <a:rPr kumimoji="1" lang="en-US" altLang="zh-CN" dirty="0">
                    <a:solidFill>
                      <a:schemeClr val="tx1"/>
                    </a:solidFill>
                    <a:latin typeface="Cambria Math" panose="02040503050406030204" charset="0"/>
                    <a:ea typeface="Cambria Math" panose="02040503050406030204" charset="0"/>
                  </a:rPr>
                  <a:t>|</a:t>
                </a:r>
                <a:r>
                  <a:rPr kumimoji="1" lang="zh-CN" altLang="en-US" dirty="0">
                    <a:solidFill>
                      <a:schemeClr val="tx1"/>
                    </a:solidFill>
                    <a:latin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solidFill>
                          <a:schemeClr val="tx1"/>
                        </a:solidFill>
                        <a:latin typeface="Cambria Math" panose="02040503050406030204" charset="0"/>
                        <a:ea typeface="Cambria Math" panose="02040503050406030204" charset="0"/>
                      </a:rPr>
                      <m:t>∀</m:t>
                    </m:r>
                    <m:r>
                      <a:rPr kumimoji="1" lang="en-US" altLang="zh-CN" i="1" dirty="0">
                        <a:solidFill>
                          <a:schemeClr val="tx1"/>
                        </a:solidFill>
                        <a:latin typeface="Cambria Math" panose="02040503050406030204" charset="0"/>
                        <a:ea typeface="Cambria Math" panose="02040503050406030204" charset="0"/>
                      </a:rPr>
                      <m:t>𝑥</m:t>
                    </m:r>
                    <m:r>
                      <a:rPr kumimoji="1" lang="en-US" altLang="zh-CN" i="1" dirty="0">
                        <a:solidFill>
                          <a:schemeClr val="tx1"/>
                        </a:solidFill>
                        <a:latin typeface="Cambria Math" panose="02040503050406030204" charset="0"/>
                        <a:ea typeface="Cambria Math" panose="02040503050406030204" charset="0"/>
                      </a:rPr>
                      <m:t>.</m:t>
                    </m:r>
                    <m:r>
                      <a:rPr kumimoji="1" lang="en-US" altLang="zh-CN" i="1" dirty="0">
                        <a:solidFill>
                          <a:schemeClr val="tx1"/>
                        </a:solidFill>
                        <a:latin typeface="Cambria Math" panose="02040503050406030204" charset="0"/>
                        <a:ea typeface="Cambria Math" panose="02040503050406030204" charset="0"/>
                      </a:rPr>
                      <m:t>𝑃</m:t>
                    </m:r>
                  </m:oMath>
                </a14:m>
                <a:endParaRPr kumimoji="1" lang="en-US" altLang="zh-CN" dirty="0">
                  <a:solidFill>
                    <a:schemeClr val="tx1"/>
                  </a:solidFill>
                  <a:latin typeface="Cambria Math" panose="02040503050406030204" charset="0"/>
                  <a:ea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kumimoji="1" lang="zh-CN" altLang="en-US" dirty="0">
                    <a:solidFill>
                      <a:schemeClr val="tx1"/>
                    </a:solidFill>
                    <a:latin typeface="Cambria Math" panose="02040503050406030204" charset="0"/>
                  </a:rPr>
                  <a:t>      </a:t>
                </a:r>
                <a:r>
                  <a:rPr kumimoji="1" lang="en-US" altLang="zh-CN" dirty="0">
                    <a:solidFill>
                      <a:schemeClr val="tx1"/>
                    </a:solidFill>
                    <a:latin typeface="Cambria Math" panose="02040503050406030204" charset="0"/>
                    <a:ea typeface="Cambria Math" panose="02040503050406030204" charset="0"/>
                  </a:rPr>
                  <a:t>|</a:t>
                </a:r>
                <a:r>
                  <a:rPr kumimoji="1" lang="zh-CN" altLang="en-US" dirty="0">
                    <a:solidFill>
                      <a:schemeClr val="tx1"/>
                    </a:solidFill>
                    <a:latin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solidFill>
                          <a:schemeClr val="tx1"/>
                        </a:solidFill>
                        <a:latin typeface="Cambria Math" panose="02040503050406030204" charset="0"/>
                        <a:ea typeface="Cambria Math" panose="02040503050406030204" charset="0"/>
                      </a:rPr>
                      <m:t>∃</m:t>
                    </m:r>
                    <m:r>
                      <a:rPr kumimoji="1" lang="en-US" altLang="zh-CN" i="1" dirty="0">
                        <a:solidFill>
                          <a:schemeClr val="tx1"/>
                        </a:solidFill>
                        <a:latin typeface="Cambria Math" panose="02040503050406030204" charset="0"/>
                        <a:ea typeface="Cambria Math" panose="02040503050406030204" charset="0"/>
                      </a:rPr>
                      <m:t>𝑥</m:t>
                    </m:r>
                    <m:r>
                      <a:rPr kumimoji="1" lang="en-US" altLang="zh-CN" i="1" dirty="0">
                        <a:solidFill>
                          <a:schemeClr val="tx1"/>
                        </a:solidFill>
                        <a:latin typeface="Cambria Math" panose="02040503050406030204" charset="0"/>
                        <a:ea typeface="Cambria Math" panose="02040503050406030204" charset="0"/>
                      </a:rPr>
                      <m:t>.</m:t>
                    </m:r>
                    <m:r>
                      <m:rPr>
                        <m:nor/>
                      </m:rPr>
                      <a:rPr kumimoji="1" lang="en-US" altLang="zh-CN" i="1" dirty="0">
                        <a:solidFill>
                          <a:schemeClr val="tx1"/>
                        </a:solidFill>
                        <a:latin typeface="Cambria Math" panose="02040503050406030204" charset="0"/>
                        <a:ea typeface="Cambria Math" panose="02040503050406030204" charset="0"/>
                      </a:rPr>
                      <m:t>P</m:t>
                    </m:r>
                  </m:oMath>
                </a14:m>
                <a:endParaRPr lang="en-US" altLang="en-US" sz="1800" dirty="0">
                  <a:solidFill>
                    <a:schemeClr val="tx1"/>
                  </a:solidFill>
                  <a:latin typeface="Cambria Math" panose="02040503050406030204" charset="0"/>
                  <a:ea typeface="Cambria Math" panose="02040503050406030204" charset="0"/>
                </a:endParaRPr>
              </a:p>
              <a:p>
                <a:pPr lvl="1"/>
                <a:endParaRPr lang="en-US" altLang="en-US" sz="1800" dirty="0">
                  <a:solidFill>
                    <a:schemeClr val="tx1"/>
                  </a:solidFill>
                </a:endParaRPr>
              </a:p>
              <a:p>
                <a:endParaRPr lang="en-US" altLang="en-US" sz="1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5"/>
                </p:custDataLst>
              </p:nvPr>
            </p:nvSpPr>
            <p:spPr>
              <a:xfrm>
                <a:off x="6896100" y="1584325"/>
                <a:ext cx="4526280" cy="4874895"/>
              </a:xfrm>
              <a:prstGeom prst="rect">
                <a:avLst/>
              </a:prstGeom>
              <a:blipFill rotWithShape="1">
                <a:blip r:embed="rId6"/>
                <a:stretch>
                  <a:fillRect b="-28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3580</Words>
  <Application>WPS 文字</Application>
  <PresentationFormat>宽屏</PresentationFormat>
  <Paragraphs>360</Paragraphs>
  <Slides>24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41" baseType="lpstr">
      <vt:lpstr>Arial</vt:lpstr>
      <vt:lpstr>宋体</vt:lpstr>
      <vt:lpstr>Wingdings</vt:lpstr>
      <vt:lpstr>黑体</vt:lpstr>
      <vt:lpstr>汉仪中黑KW</vt:lpstr>
      <vt:lpstr>SimHei</vt:lpstr>
      <vt:lpstr>DejaVu Math TeX Gyre</vt:lpstr>
      <vt:lpstr>Cambria Math</vt:lpstr>
      <vt:lpstr>SimSun</vt:lpstr>
      <vt:lpstr>Calibri</vt:lpstr>
      <vt:lpstr>Helvetica Neue</vt:lpstr>
      <vt:lpstr>微软雅黑</vt:lpstr>
      <vt:lpstr>汉仪旗黑</vt:lpstr>
      <vt:lpstr>Arial Unicode MS</vt:lpstr>
      <vt:lpstr>Kingsoft Math</vt:lpstr>
      <vt:lpstr>Courier New</vt:lpstr>
      <vt:lpstr>WPS</vt:lpstr>
      <vt:lpstr>形式化方法回顾课（二）</vt:lpstr>
      <vt:lpstr>回顾课课程内容</vt:lpstr>
      <vt:lpstr>课程结构</vt:lpstr>
      <vt:lpstr>课程大纲</vt:lpstr>
      <vt:lpstr>谓词逻辑</vt:lpstr>
      <vt:lpstr>谓词逻辑</vt:lpstr>
      <vt:lpstr>谓词逻辑</vt:lpstr>
      <vt:lpstr>谓词逻辑</vt:lpstr>
      <vt:lpstr>谓词逻辑</vt:lpstr>
      <vt:lpstr>谓词逻辑</vt:lpstr>
      <vt:lpstr>谓词逻辑</vt:lpstr>
      <vt:lpstr>谓词逻辑</vt:lpstr>
      <vt:lpstr>谓词逻辑</vt:lpstr>
      <vt:lpstr>谓词逻辑</vt:lpstr>
      <vt:lpstr>课程大纲</vt:lpstr>
      <vt:lpstr>等式与未解释函数</vt:lpstr>
      <vt:lpstr>等式与未解释函数</vt:lpstr>
      <vt:lpstr>等式与未解释函数</vt:lpstr>
      <vt:lpstr>等式与未解释函数</vt:lpstr>
      <vt:lpstr>等式与未解释函数</vt:lpstr>
      <vt:lpstr>等式与未解释函数</vt:lpstr>
      <vt:lpstr>等式与未解释函数</vt:lpstr>
      <vt:lpstr>等式与未解释函数</vt:lpstr>
      <vt:lpstr>回顾课内容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WPS_1651312193</cp:lastModifiedBy>
  <cp:revision>28</cp:revision>
  <dcterms:created xsi:type="dcterms:W3CDTF">2025-04-10T04:52:10Z</dcterms:created>
  <dcterms:modified xsi:type="dcterms:W3CDTF">2025-04-10T04:52:10Z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2052-6.8.2.8850</vt:lpwstr>
  </property>
  <property fmtid="{D5CDD505-2E9C-101B-9397-08002B2CF9AE}" pid="3" name="ICV">
    <vt:lpwstr>8DC7DA6565AAD4017725D967A31DF462_41</vt:lpwstr>
  </property>
</Properties>
</file>