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9"/>
  </p:handoutMasterIdLst>
  <p:sldIdLst>
    <p:sldId id="256" r:id="rId3"/>
    <p:sldId id="306" r:id="rId4"/>
    <p:sldId id="311" r:id="rId5"/>
    <p:sldId id="312" r:id="rId6"/>
    <p:sldId id="274" r:id="rId7"/>
    <p:sldId id="309" r:id="rId8"/>
    <p:sldId id="308" r:id="rId9"/>
    <p:sldId id="313" r:id="rId10"/>
    <p:sldId id="287" r:id="rId11"/>
    <p:sldId id="310" r:id="rId12"/>
    <p:sldId id="288" r:id="rId13"/>
    <p:sldId id="305" r:id="rId14"/>
    <p:sldId id="295" r:id="rId15"/>
    <p:sldId id="314" r:id="rId16"/>
    <p:sldId id="303" r:id="rId17"/>
    <p:sldId id="304" r:id="rId18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>
      <p:cViewPr varScale="1">
        <p:scale>
          <a:sx n="106" d="100"/>
          <a:sy n="106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FB79614D-13DE-514C-93E7-57A8BB3CE43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6CEFF4-1CB8-C149-9E1E-18EC59564F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C555C-B874-8940-8475-A51856F035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22266-2377-B243-8ED9-F9592BF45F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89D18-BAB0-6C47-906A-6803D72383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F17B6-86A0-4C42-99A9-A4E3CAB68D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6422D-5A0F-BE4E-9759-D8CEC74FA3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9D37B-BEB9-8D4F-829B-2F65E753B7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6D314-0784-554C-B36C-07F3B78CFC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5C386-1567-094D-8307-0C5FCCC0E3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39E9-9572-9E49-B134-FDEC1AE55A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0570-B74F-4942-B2AA-60B2857892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6341646-FDBD-CE4B-9805-936968DD15E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aff.ustc.edu.cn/~bjhua/courses/theory/202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</a:t>
            </a:r>
            <a:r>
              <a:rPr lang="zh-CN" altLang="en-US"/>
              <a:t> </a:t>
            </a:r>
            <a:r>
              <a:rPr lang="en-US" altLang="zh-CN"/>
              <a:t>webpages</a:t>
            </a:r>
            <a:endParaRPr lang="en-US" altLang="zh-CN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homepage:</a:t>
            </a:r>
            <a:endParaRPr lang="en-US" altLang="zh-CN" dirty="0"/>
          </a:p>
          <a:p>
            <a:pPr lvl="1" eaLnBrk="1" hangingPunct="1"/>
            <a:r>
              <a:rPr lang="en-US" altLang="zh-CN" sz="2000" dirty="0">
                <a:hlinkClick r:id="rId1"/>
              </a:rPr>
              <a:t>http://staff.ustc.edu.cn/~bjhua/courses/theory/2021</a:t>
            </a:r>
            <a:endParaRPr lang="en-US" altLang="zh-CN" sz="2000" dirty="0"/>
          </a:p>
          <a:p>
            <a:pPr eaLnBrk="1" hangingPunct="1"/>
            <a:r>
              <a:rPr lang="en-US" altLang="zh-CN" dirty="0"/>
              <a:t>People:</a:t>
            </a:r>
            <a:endParaRPr lang="en-US" altLang="zh-CN" dirty="0"/>
          </a:p>
          <a:p>
            <a:pPr lvl="1" eaLnBrk="1" hangingPunct="1"/>
            <a:r>
              <a:rPr lang="en-US" altLang="zh-CN" sz="2400" dirty="0" err="1"/>
              <a:t>Baojian</a:t>
            </a:r>
            <a:r>
              <a:rPr lang="zh-CN" altLang="en-US" sz="2400" dirty="0"/>
              <a:t> </a:t>
            </a:r>
            <a:r>
              <a:rPr lang="en-US" altLang="zh-CN" sz="2400" dirty="0"/>
              <a:t>Hua</a:t>
            </a:r>
            <a:r>
              <a:rPr lang="zh-CN" altLang="en-US" sz="2400" dirty="0"/>
              <a:t> </a:t>
            </a:r>
            <a:r>
              <a:rPr lang="en-US" altLang="zh-CN" sz="2400" dirty="0"/>
              <a:t>(instructor)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/>
              <a:t>Qiliang</a:t>
            </a:r>
            <a:r>
              <a:rPr lang="zh-CN" altLang="en-US" sz="2400" dirty="0"/>
              <a:t> </a:t>
            </a:r>
            <a:r>
              <a:rPr lang="en-US" altLang="zh-CN" sz="2400" dirty="0"/>
              <a:t>Fan</a:t>
            </a:r>
            <a:r>
              <a:rPr lang="zh-CN" altLang="en-US" sz="2400" dirty="0"/>
              <a:t> </a:t>
            </a:r>
            <a:r>
              <a:rPr lang="en-US" altLang="zh-CN" sz="2400" dirty="0"/>
              <a:t>(TA)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/>
              <a:t>Zhizhong</a:t>
            </a:r>
            <a:r>
              <a:rPr lang="zh-CN" altLang="en-US" sz="2400" dirty="0"/>
              <a:t> </a:t>
            </a:r>
            <a:r>
              <a:rPr lang="en-US" altLang="zh-CN" sz="2400" dirty="0"/>
              <a:t>Pan</a:t>
            </a:r>
            <a:r>
              <a:rPr lang="zh-CN" altLang="en-US" sz="2400" dirty="0"/>
              <a:t> </a:t>
            </a:r>
            <a:r>
              <a:rPr lang="en-US" altLang="zh-CN" sz="2400" dirty="0"/>
              <a:t>(TA)</a:t>
            </a:r>
            <a:endParaRPr lang="en-US" altLang="zh-CN" sz="2400" dirty="0"/>
          </a:p>
          <a:p>
            <a:pPr eaLnBrk="1" hangingPunct="1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webpages,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Structure of this course</a:t>
            </a:r>
            <a:endParaRPr lang="en-US" altLang="zh-CN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Lectures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/>
              <a:t>Friday, 14pm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On blackboard lecture</a:t>
            </a:r>
            <a:r>
              <a:rPr lang="zh-CN" altLang="en-US" dirty="0"/>
              <a:t> </a:t>
            </a:r>
            <a:r>
              <a:rPr lang="en-US" altLang="zh-CN" dirty="0"/>
              <a:t>+ slides</a:t>
            </a:r>
            <a:endParaRPr lang="en-US" altLang="zh-CN" dirty="0"/>
          </a:p>
          <a:p>
            <a:pPr eaLnBrk="1" hangingPunct="1"/>
            <a:r>
              <a:rPr lang="en-US" altLang="zh-CN" i="1" dirty="0">
                <a:solidFill>
                  <a:srgbClr val="0432FF"/>
                </a:solidFill>
              </a:rPr>
              <a:t>Recitation</a:t>
            </a:r>
            <a:endParaRPr lang="en-US" altLang="zh-CN" i="1" dirty="0">
              <a:solidFill>
                <a:srgbClr val="0432FF"/>
              </a:solidFill>
            </a:endParaRPr>
          </a:p>
          <a:p>
            <a:pPr lvl="1" eaLnBrk="1" hangingPunct="1"/>
            <a:r>
              <a:rPr lang="en-US" altLang="zh-CN" dirty="0"/>
              <a:t>1/per</a:t>
            </a:r>
            <a:r>
              <a:rPr lang="zh-CN" altLang="en-US" dirty="0"/>
              <a:t> </a:t>
            </a:r>
            <a:r>
              <a:rPr lang="en-US" altLang="zh-CN" dirty="0"/>
              <a:t>month,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</a:t>
            </a:r>
            <a:endParaRPr lang="en-US" altLang="zh-CN" dirty="0"/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Assignment (Practice first)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/>
              <a:t>9-10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planned</a:t>
            </a:r>
            <a:endParaRPr lang="en-US" altLang="zh-CN" dirty="0"/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Test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/>
              <a:t>Middle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Textbooks &amp; Reference</a:t>
            </a:r>
            <a:endParaRPr lang="en-US" altLang="zh-CN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required</a:t>
            </a:r>
            <a:r>
              <a:rPr lang="zh-CN" altLang="en-US" dirty="0"/>
              <a:t> </a:t>
            </a:r>
            <a:r>
              <a:rPr lang="en-US" altLang="zh-CN" dirty="0"/>
              <a:t>textbook,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sources</a:t>
            </a:r>
            <a:endParaRPr lang="en-US" altLang="zh-CN" dirty="0"/>
          </a:p>
          <a:p>
            <a:pPr eaLnBrk="1" hangingPunct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useful: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 Mathematical Introduction to Logic</a:t>
            </a:r>
            <a:endParaRPr lang="en-US" altLang="zh-CN" i="1" dirty="0"/>
          </a:p>
          <a:p>
            <a:pPr lvl="1" eaLnBrk="1" hangingPunct="1"/>
            <a:r>
              <a:rPr lang="en-US" altLang="zh-CN" i="1" dirty="0"/>
              <a:t>Constructive Logic</a:t>
            </a:r>
            <a:endParaRPr lang="en-US" altLang="zh-CN" i="1" dirty="0"/>
          </a:p>
          <a:p>
            <a:pPr lvl="1" eaLnBrk="1" hangingPunct="1"/>
            <a:r>
              <a:rPr lang="en-US" altLang="zh-CN" i="1" dirty="0"/>
              <a:t>Lectures on the Curry-Howard Isomorphism</a:t>
            </a:r>
            <a:endParaRPr lang="en-US" altLang="zh-CN" i="1" dirty="0"/>
          </a:p>
          <a:p>
            <a:pPr lvl="1" eaLnBrk="1" hangingPunct="1"/>
            <a:r>
              <a:rPr lang="en-US" altLang="zh-CN" i="1" dirty="0"/>
              <a:t>Decision</a:t>
            </a:r>
            <a:r>
              <a:rPr lang="zh-CN" altLang="en-US" i="1" dirty="0"/>
              <a:t> </a:t>
            </a:r>
            <a:r>
              <a:rPr lang="en-US" altLang="zh-CN" i="1" dirty="0"/>
              <a:t>Procedures:</a:t>
            </a:r>
            <a:r>
              <a:rPr lang="zh-CN" altLang="en-US" i="1" dirty="0"/>
              <a:t> </a:t>
            </a:r>
            <a:r>
              <a:rPr lang="en-US" altLang="zh-CN" i="1" dirty="0"/>
              <a:t>An Algorithmic Point of View</a:t>
            </a:r>
            <a:endParaRPr lang="en-US" altLang="zh-CN" i="1" dirty="0"/>
          </a:p>
          <a:p>
            <a:pPr lvl="1" eaLnBrk="1" hangingPunct="1"/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Discussion</a:t>
            </a:r>
            <a:endParaRPr lang="en-US" altLang="zh-CN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hosted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endParaRPr lang="en-US" altLang="zh-CN" dirty="0"/>
          </a:p>
          <a:p>
            <a:pPr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Anyone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anyone’s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Grading</a:t>
            </a:r>
            <a:endParaRPr lang="en-US" altLang="zh-CN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40% for homework</a:t>
            </a:r>
            <a:endParaRPr lang="en-US" altLang="zh-CN" dirty="0"/>
          </a:p>
          <a:p>
            <a:pPr eaLnBrk="1" hangingPunct="1"/>
            <a:r>
              <a:rPr lang="en-US" altLang="zh-CN" dirty="0"/>
              <a:t>30% for middle test I</a:t>
            </a:r>
            <a:endParaRPr lang="en-US" altLang="zh-CN" dirty="0"/>
          </a:p>
          <a:p>
            <a:pPr eaLnBrk="1" hangingPunct="1"/>
            <a:r>
              <a:rPr lang="en-US" altLang="zh-CN" dirty="0"/>
              <a:t>30% for final test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This is a course</a:t>
            </a:r>
            <a:r>
              <a:rPr lang="zh-CN" altLang="en-US" dirty="0"/>
              <a:t> </a:t>
            </a:r>
            <a:r>
              <a:rPr lang="en-US" altLang="zh-CN" dirty="0"/>
              <a:t>combining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theory,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applies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en-US" altLang="zh-CN" dirty="0"/>
          </a:p>
          <a:p>
            <a:pPr eaLnBrk="1" hangingPunct="1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hope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beautiful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math/CS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Last Thing</a:t>
            </a:r>
            <a:endParaRPr lang="en-US" altLang="zh-CN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install the software</a:t>
            </a:r>
            <a:endParaRPr lang="en-US" altLang="zh-CN" dirty="0"/>
          </a:p>
          <a:p>
            <a:pPr eaLnBrk="1" hangingPunct="1"/>
            <a:r>
              <a:rPr lang="en-US" altLang="zh-CN" dirty="0"/>
              <a:t>Read the assigned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expect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everything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sitting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/>
              <a:t>classroom</a:t>
            </a:r>
            <a:endParaRPr lang="en-US" altLang="zh-CN" dirty="0"/>
          </a:p>
          <a:p>
            <a:pPr eaLnBrk="1" hangingPunct="1"/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This course is about math</a:t>
            </a:r>
            <a:r>
              <a:rPr lang="en-US" altLang="zh-CN">
                <a:latin typeface="Verdana" panose="020B0804030504040204" pitchFamily="34" charset="0"/>
              </a:rPr>
              <a:t>…</a:t>
            </a:r>
            <a:endParaRPr lang="en-US" altLang="zh-CN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Lots of different math used</a:t>
            </a:r>
            <a:r>
              <a:rPr lang="zh-CN" altLang="en-US"/>
              <a:t> </a:t>
            </a:r>
            <a:r>
              <a:rPr lang="en-US" altLang="zh-CN"/>
              <a:t>(in CS)</a:t>
            </a:r>
            <a:endParaRPr lang="en-US" altLang="zh-CN"/>
          </a:p>
          <a:p>
            <a:pPr lvl="1" eaLnBrk="1" hangingPunct="1"/>
            <a:r>
              <a:rPr lang="en-US" altLang="zh-CN"/>
              <a:t>Calculus in algorithm analysis</a:t>
            </a:r>
            <a:endParaRPr lang="en-US" altLang="zh-CN"/>
          </a:p>
          <a:p>
            <a:pPr lvl="1" eaLnBrk="1" hangingPunct="1"/>
            <a:r>
              <a:rPr lang="en-US" altLang="zh-CN"/>
              <a:t>Discrete mathematics in data structures</a:t>
            </a:r>
            <a:endParaRPr lang="en-US" altLang="zh-CN"/>
          </a:p>
          <a:p>
            <a:pPr lvl="1" eaLnBrk="1" hangingPunct="1"/>
            <a:r>
              <a:rPr lang="en-US" altLang="zh-CN"/>
              <a:t>Linear algebra in DL,</a:t>
            </a:r>
            <a:r>
              <a:rPr lang="zh-CN" altLang="en-US"/>
              <a:t> </a:t>
            </a:r>
            <a:r>
              <a:rPr lang="en-US" altLang="zh-CN"/>
              <a:t>etc..</a:t>
            </a:r>
            <a:endParaRPr lang="en-US" altLang="zh-CN"/>
          </a:p>
          <a:p>
            <a:pPr eaLnBrk="1" hangingPunct="1"/>
            <a:r>
              <a:rPr lang="en-US" altLang="zh-CN"/>
              <a:t>A different viewpoint in this course</a:t>
            </a:r>
            <a:endParaRPr lang="en-US" altLang="zh-CN"/>
          </a:p>
          <a:p>
            <a:pPr lvl="1" eaLnBrk="1" hangingPunct="1"/>
            <a:r>
              <a:rPr lang="en-US" altLang="zh-CN"/>
              <a:t>Mathematical logics</a:t>
            </a:r>
            <a:endParaRPr lang="en-US" altLang="zh-CN"/>
          </a:p>
          <a:p>
            <a:pPr lvl="2" eaLnBrk="1" hangingPunct="1"/>
            <a:r>
              <a:rPr lang="en-US" altLang="zh-CN"/>
              <a:t>The formal syntax</a:t>
            </a:r>
            <a:endParaRPr lang="en-US" altLang="zh-CN"/>
          </a:p>
          <a:p>
            <a:pPr lvl="2" eaLnBrk="1" hangingPunct="1"/>
            <a:r>
              <a:rPr lang="en-US" altLang="zh-CN"/>
              <a:t>The proof system</a:t>
            </a:r>
            <a:endParaRPr lang="en-US" altLang="zh-CN"/>
          </a:p>
          <a:p>
            <a:pPr lvl="2" eaLnBrk="1" hangingPunct="1"/>
            <a:r>
              <a:rPr lang="en-US" altLang="zh-CN"/>
              <a:t>The satisfiability problem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…and it’s application in CS</a:t>
            </a:r>
            <a:endParaRPr lang="en-US" altLang="zh-CN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Software</a:t>
            </a:r>
            <a:r>
              <a:rPr lang="zh-CN" altLang="en-US" sz="2800" dirty="0"/>
              <a:t> </a:t>
            </a:r>
            <a:r>
              <a:rPr lang="en-US" altLang="zh-CN" sz="2800" dirty="0"/>
              <a:t>testing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verification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synthesis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Malware</a:t>
            </a:r>
            <a:r>
              <a:rPr lang="zh-CN" altLang="en-US" sz="2800" dirty="0"/>
              <a:t> </a:t>
            </a:r>
            <a:r>
              <a:rPr lang="en-US" altLang="zh-CN" sz="2800" dirty="0"/>
              <a:t>analysis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checking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cases</a:t>
            </a:r>
            <a:r>
              <a:rPr lang="zh-CN" altLang="en-US" sz="2800" dirty="0"/>
              <a:t> </a:t>
            </a:r>
            <a:r>
              <a:rPr lang="en-US" altLang="zh-CN" sz="2800" dirty="0"/>
              <a:t>generation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theory</a:t>
            </a:r>
            <a:r>
              <a:rPr lang="zh-CN" altLang="en-US" sz="2800" dirty="0"/>
              <a:t> </a:t>
            </a:r>
            <a:r>
              <a:rPr lang="en-US" altLang="zh-CN" sz="2800" dirty="0"/>
              <a:t>(polymorphism)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Optimizations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…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Inter-disciplined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endParaRPr lang="en-US" altLang="zh-CN" dirty="0"/>
          </a:p>
        </p:txBody>
      </p:sp>
      <p:sp>
        <p:nvSpPr>
          <p:cNvPr id="2" name="椭圆 1"/>
          <p:cNvSpPr/>
          <p:nvPr/>
        </p:nvSpPr>
        <p:spPr>
          <a:xfrm>
            <a:off x="1962944" y="2514600"/>
            <a:ext cx="3505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Math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62400" y="2514600"/>
            <a:ext cx="3505200" cy="1676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tx1"/>
                </a:solidFill>
              </a:rPr>
              <a:t>CS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0" y="30296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Formal</a:t>
            </a:r>
            <a:endParaRPr kumimoji="1" lang="en-US" altLang="zh-CN" dirty="0"/>
          </a:p>
          <a:p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7538" y="4648200"/>
            <a:ext cx="692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course?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mathematics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CS?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equalities.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rigorously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math?</a:t>
            </a:r>
            <a:endParaRPr kumimoji="1" lang="en-US" altLang="zh-CN" dirty="0"/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(free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	desired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properties).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</a:t>
            </a:r>
            <a:endParaRPr lang="en-US" altLang="zh-CN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Mathematics</a:t>
            </a:r>
            <a:r>
              <a:rPr lang="en-US" altLang="zh-CN"/>
              <a:t> about programs, language, and systems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logic, model,</a:t>
            </a:r>
            <a:r>
              <a:rPr lang="zh-CN" altLang="en-US"/>
              <a:t> </a:t>
            </a:r>
            <a:r>
              <a:rPr lang="en-US" altLang="zh-CN"/>
              <a:t>soundness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completeness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Proof</a:t>
            </a:r>
            <a:r>
              <a:rPr lang="zh-CN" altLang="en-US"/>
              <a:t> </a:t>
            </a:r>
            <a:r>
              <a:rPr lang="en-US" altLang="zh-CN"/>
              <a:t>system &amp;</a:t>
            </a:r>
            <a:r>
              <a:rPr lang="zh-CN" altLang="en-US"/>
              <a:t> </a:t>
            </a:r>
            <a:r>
              <a:rPr lang="en-US" altLang="zh-CN">
                <a:solidFill>
                  <a:srgbClr val="0432FF"/>
                </a:solidFill>
              </a:rPr>
              <a:t>satisfiability</a:t>
            </a:r>
            <a:r>
              <a:rPr lang="en-US" altLang="zh-CN"/>
              <a:t>: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Deduction</a:t>
            </a:r>
            <a:r>
              <a:rPr lang="zh-CN" altLang="en-US"/>
              <a:t> </a:t>
            </a:r>
            <a:r>
              <a:rPr lang="en-US" altLang="zh-CN"/>
              <a:t>SAT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propositional</a:t>
            </a:r>
            <a:r>
              <a:rPr lang="zh-CN" altLang="en-US"/>
              <a:t> </a:t>
            </a:r>
            <a:r>
              <a:rPr lang="en-US" altLang="zh-CN"/>
              <a:t>logic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SMT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theory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Modeling</a:t>
            </a:r>
            <a:r>
              <a:rPr lang="en-US" altLang="zh-CN"/>
              <a:t>: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Applications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various</a:t>
            </a:r>
            <a:r>
              <a:rPr lang="zh-CN" altLang="en-US"/>
              <a:t> </a:t>
            </a:r>
            <a:r>
              <a:rPr lang="en-US" altLang="zh-CN"/>
              <a:t>fields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course,</a:t>
            </a:r>
            <a:r>
              <a:rPr lang="zh-CN" altLang="en-US"/>
              <a:t> </a:t>
            </a:r>
            <a:r>
              <a:rPr lang="en-US" altLang="zh-CN"/>
              <a:t>cont’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505200" y="25146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752600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Proof/</a:t>
            </a:r>
            <a:endParaRPr kumimoji="1" lang="en-US" altLang="zh-CN" dirty="0"/>
          </a:p>
          <a:p>
            <a:pPr algn="ctr">
              <a:defRPr/>
            </a:pPr>
            <a:r>
              <a:rPr kumimoji="1" lang="en-US" altLang="zh-CN" dirty="0"/>
              <a:t>Satisfiability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24475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Modeling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7" idx="0"/>
            <a:endCxn id="4" idx="2"/>
          </p:cNvCxnSpPr>
          <p:nvPr/>
        </p:nvCxnSpPr>
        <p:spPr>
          <a:xfrm flipV="1">
            <a:off x="2628900" y="3505200"/>
            <a:ext cx="1752600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3"/>
            <a:endCxn id="8" idx="1"/>
          </p:cNvCxnSpPr>
          <p:nvPr/>
        </p:nvCxnSpPr>
        <p:spPr>
          <a:xfrm>
            <a:off x="3505200" y="4838700"/>
            <a:ext cx="1819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4" idx="2"/>
          </p:cNvCxnSpPr>
          <p:nvPr/>
        </p:nvCxnSpPr>
        <p:spPr>
          <a:xfrm flipH="1" flipV="1">
            <a:off x="4381500" y="3505200"/>
            <a:ext cx="1819275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History and perspective</a:t>
            </a:r>
            <a:endParaRPr lang="en-US" altLang="zh-CN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&amp; well-developed: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From Plato 2000 years ago, to Gödel today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Wide applications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</a:t>
            </a:r>
            <a:endParaRPr lang="en-US" altLang="zh-CN" dirty="0"/>
          </a:p>
          <a:p>
            <a:pPr eaLnBrk="1" hangingPunct="1"/>
            <a:r>
              <a:rPr lang="en-US" altLang="zh-CN" dirty="0"/>
              <a:t>Most fruitful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15 Turing awards (among</a:t>
            </a:r>
            <a:r>
              <a:rPr lang="zh-CN" altLang="en-US" dirty="0"/>
              <a:t> </a:t>
            </a:r>
            <a:r>
              <a:rPr lang="en-US" altLang="zh-CN" dirty="0"/>
              <a:t>44 totals)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7 theory and algorithm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7 AI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3 database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CS?</a:t>
            </a:r>
            <a:endParaRPr lang="en-US" altLang="zh-CN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6248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“我现在年纪大了</a:t>
            </a:r>
            <a:r>
              <a:rPr lang="en-US" altLang="zh-CN" dirty="0"/>
              <a:t>, </a:t>
            </a:r>
            <a:r>
              <a:rPr lang="zh-CN" altLang="en-US" dirty="0"/>
              <a:t>搞了这么多年软件</a:t>
            </a:r>
            <a:r>
              <a:rPr lang="en-US" altLang="zh-CN" dirty="0"/>
              <a:t>, </a:t>
            </a:r>
            <a:r>
              <a:rPr lang="zh-CN" altLang="en-US" dirty="0"/>
              <a:t>错误不知犯了多少</a:t>
            </a:r>
            <a:r>
              <a:rPr lang="en-US" altLang="zh-CN" dirty="0"/>
              <a:t>, </a:t>
            </a:r>
            <a:r>
              <a:rPr lang="zh-CN" altLang="en-US" dirty="0"/>
              <a:t>现在觉悟了。我想假如我早在</a:t>
            </a:r>
            <a:r>
              <a:rPr lang="zh-CN" altLang="en-US" dirty="0">
                <a:solidFill>
                  <a:srgbClr val="0432FF"/>
                </a:solidFill>
              </a:rPr>
              <a:t>数理逻辑</a:t>
            </a:r>
            <a:r>
              <a:rPr lang="zh-CN" altLang="en-US" dirty="0"/>
              <a:t>上好好下点功夫的话</a:t>
            </a:r>
            <a:r>
              <a:rPr lang="en-US" altLang="zh-CN" dirty="0"/>
              <a:t>, </a:t>
            </a:r>
            <a:r>
              <a:rPr lang="zh-CN" altLang="en-US" dirty="0"/>
              <a:t>我就不会犯这么多错误。不少东西逻辑学家早就说了</a:t>
            </a:r>
            <a:r>
              <a:rPr lang="en-US" altLang="zh-CN" dirty="0"/>
              <a:t>, </a:t>
            </a:r>
            <a:r>
              <a:rPr lang="zh-CN" altLang="en-US" dirty="0"/>
              <a:t>可我不知道。要是我能年轻</a:t>
            </a:r>
            <a:r>
              <a:rPr lang="en-US" altLang="zh-CN" dirty="0"/>
              <a:t>20</a:t>
            </a:r>
            <a:r>
              <a:rPr lang="zh-CN" altLang="en-US" dirty="0"/>
              <a:t>岁的话</a:t>
            </a:r>
            <a:r>
              <a:rPr lang="en-US" altLang="zh-CN" dirty="0"/>
              <a:t>, </a:t>
            </a:r>
            <a:r>
              <a:rPr lang="zh-CN" altLang="en-US" dirty="0"/>
              <a:t>就要回去学逻辑。”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--- </a:t>
            </a:r>
            <a:r>
              <a:rPr lang="en-US" altLang="zh-CN" dirty="0" err="1"/>
              <a:t>Edsger</a:t>
            </a:r>
            <a:r>
              <a:rPr lang="en-US" altLang="zh-CN" dirty="0"/>
              <a:t> W. Dijkstra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57400"/>
            <a:ext cx="1981200" cy="26347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981200" y="2971800"/>
            <a:ext cx="4986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>
                <a:solidFill>
                  <a:schemeClr val="folHlink"/>
                </a:solidFill>
              </a:rPr>
              <a:t>How This Course Works</a:t>
            </a:r>
            <a:endParaRPr lang="en-US" altLang="zh-CN" sz="3600" i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2799</Words>
  <Application>WPS 演示</Application>
  <PresentationFormat>全屏显示(4:3)</PresentationFormat>
  <Paragraphs>149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方正书宋_GBK</vt:lpstr>
      <vt:lpstr>Wingdings</vt:lpstr>
      <vt:lpstr>Tahoma</vt:lpstr>
      <vt:lpstr>宋体</vt:lpstr>
      <vt:lpstr>汉仪书宋二KW</vt:lpstr>
      <vt:lpstr>Verdana</vt:lpstr>
      <vt:lpstr>微软雅黑</vt:lpstr>
      <vt:lpstr>汉仪旗黑</vt:lpstr>
      <vt:lpstr>宋体</vt:lpstr>
      <vt:lpstr>Arial Unicode MS</vt:lpstr>
      <vt:lpstr>Calibri</vt:lpstr>
      <vt:lpstr>Helvetica Neue</vt:lpstr>
      <vt:lpstr>Blends</vt:lpstr>
      <vt:lpstr>Overview</vt:lpstr>
      <vt:lpstr>This course is about math…</vt:lpstr>
      <vt:lpstr>…and it’s application in CS</vt:lpstr>
      <vt:lpstr>Inter-disciplined subject</vt:lpstr>
      <vt:lpstr>Topics in this course</vt:lpstr>
      <vt:lpstr>Topics in this course, cont’</vt:lpstr>
      <vt:lpstr>History and perspective</vt:lpstr>
      <vt:lpstr>Why does math matter in CS?</vt:lpstr>
      <vt:lpstr> </vt:lpstr>
      <vt:lpstr>Course webpages</vt:lpstr>
      <vt:lpstr>Structure of this course</vt:lpstr>
      <vt:lpstr>Textbooks &amp; Reference</vt:lpstr>
      <vt:lpstr>Discussion</vt:lpstr>
      <vt:lpstr>Grading</vt:lpstr>
      <vt:lpstr>Summary</vt:lpstr>
      <vt:lpstr>Last Thing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hbj</cp:lastModifiedBy>
  <cp:revision>1616</cp:revision>
  <cp:lastPrinted>2021-03-14T01:29:02Z</cp:lastPrinted>
  <dcterms:created xsi:type="dcterms:W3CDTF">2021-03-14T01:29:02Z</dcterms:created>
  <dcterms:modified xsi:type="dcterms:W3CDTF">2021-03-14T01:29:02Z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2052-3.3.0.5120</vt:lpwstr>
  </property>
</Properties>
</file>