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9"/>
  </p:handoutMasterIdLst>
  <p:sldIdLst>
    <p:sldId id="256" r:id="rId2"/>
    <p:sldId id="311" r:id="rId3"/>
    <p:sldId id="312" r:id="rId4"/>
    <p:sldId id="306" r:id="rId5"/>
    <p:sldId id="274" r:id="rId6"/>
    <p:sldId id="313" r:id="rId7"/>
    <p:sldId id="314" r:id="rId8"/>
    <p:sldId id="315" r:id="rId9"/>
    <p:sldId id="316" r:id="rId10"/>
    <p:sldId id="308" r:id="rId11"/>
    <p:sldId id="309" r:id="rId12"/>
    <p:sldId id="317" r:id="rId13"/>
    <p:sldId id="318" r:id="rId14"/>
    <p:sldId id="322" r:id="rId15"/>
    <p:sldId id="321" r:id="rId16"/>
    <p:sldId id="323" r:id="rId17"/>
    <p:sldId id="324" r:id="rId1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>
      <p:cViewPr varScale="1">
        <p:scale>
          <a:sx n="106" d="100"/>
          <a:sy n="106" d="100"/>
        </p:scale>
        <p:origin x="6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foundation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Formal Methods Foundation</a:t>
            </a:r>
          </a:p>
          <a:p>
            <a:pPr eaLnBrk="1" hangingPunct="1"/>
            <a:r>
              <a:rPr lang="en-US" altLang="zh-CN" sz="2800"/>
              <a:t>Baojian Hua</a:t>
            </a:r>
          </a:p>
          <a:p>
            <a:pPr eaLnBrk="1" hangingPunct="1"/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0B9062B-A2BB-F14A-B514-4177B3CE0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2E0DD59-9CB5-B94E-8FFD-3E1DC989F38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Upper,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bounds: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/>
                  <a:t>Example:</a:t>
                </a:r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array: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unsorted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balanced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BST: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>
                    <a:ea typeface="Cambria Math" panose="02040503050406030204" pitchFamily="18" charset="0"/>
                  </a:rPr>
                  <a:t>Complexity: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US" altLang="zh-CN" dirty="0" smtClean="0"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2E0DD59-9CB5-B94E-8FFD-3E1DC989F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BDAF275-B4AF-E144-8EB0-41B3D3BCC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F150941-3734-3F48-8730-DD9367B1E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Undecidability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NO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</a:p>
          <a:p>
            <a:pPr lvl="1" eaLnBrk="1" hangingPunct="1"/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arbitrary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input,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test: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terminate.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2" eaLnBrk="1" hangingPunct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famous</a:t>
            </a:r>
            <a:r>
              <a:rPr lang="zh-CN" altLang="en-US" dirty="0"/>
              <a:t> </a:t>
            </a:r>
            <a:r>
              <a:rPr lang="en-US" altLang="zh-CN" dirty="0"/>
              <a:t>“halting</a:t>
            </a:r>
            <a:r>
              <a:rPr lang="zh-CN" altLang="en-US" dirty="0"/>
              <a:t> </a:t>
            </a:r>
            <a:r>
              <a:rPr lang="en-US" altLang="zh-CN" dirty="0"/>
              <a:t>problem”</a:t>
            </a:r>
          </a:p>
          <a:p>
            <a:pPr lvl="1"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undecidable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lectures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EE88E2-6B4F-1C48-8410-7F1397CB4C85}"/>
              </a:ext>
            </a:extLst>
          </p:cNvPr>
          <p:cNvSpPr txBox="1"/>
          <p:nvPr/>
        </p:nvSpPr>
        <p:spPr>
          <a:xfrm>
            <a:off x="2590800" y="4470736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D446DF-81E0-274E-BC89-A424EE1F5ABA}"/>
              </a:ext>
            </a:extLst>
          </p:cNvPr>
          <p:cNvSpPr txBox="1"/>
          <p:nvPr/>
        </p:nvSpPr>
        <p:spPr>
          <a:xfrm>
            <a:off x="6019800" y="44707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for(;;);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BDAF275-B4AF-E144-8EB0-41B3D3BCC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undecidable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unsolvable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EF150941-3734-3F48-8730-DD9367B1E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535487"/>
          </a:xfrm>
        </p:spPr>
        <p:txBody>
          <a:bodyPr/>
          <a:lstStyle/>
          <a:p>
            <a:pPr eaLnBrk="1" hangingPunct="1"/>
            <a:r>
              <a:rPr lang="en-US" altLang="zh-CN" dirty="0"/>
              <a:t>Reveal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limitations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(Turing</a:t>
            </a:r>
            <a:r>
              <a:rPr lang="zh-CN" altLang="en-US" dirty="0"/>
              <a:t> </a:t>
            </a:r>
            <a:r>
              <a:rPr lang="en-US" altLang="zh-CN" dirty="0"/>
              <a:t>machine-based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of)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pPr eaLnBrk="1" hangingPunct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approximations</a:t>
            </a:r>
          </a:p>
          <a:p>
            <a:pPr lvl="1" eaLnBrk="1" hangingPunct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exact</a:t>
            </a:r>
            <a:r>
              <a:rPr lang="zh-CN" altLang="en-US" dirty="0"/>
              <a:t> </a:t>
            </a:r>
            <a:r>
              <a:rPr lang="en-US" altLang="zh-CN" dirty="0"/>
              <a:t>answer,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usable</a:t>
            </a:r>
          </a:p>
          <a:p>
            <a:pPr eaLnBrk="1" hangingPunct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fragments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decidable,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solvable</a:t>
            </a:r>
          </a:p>
          <a:p>
            <a:pPr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rely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programming!</a:t>
            </a:r>
          </a:p>
          <a:p>
            <a:pPr lvl="1" eaLnBrk="1" hangingPunct="1"/>
            <a:r>
              <a:rPr lang="en-US" altLang="zh-CN" dirty="0"/>
              <a:t>Ex.,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590670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zh-CN" altLang="en-US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complexity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(Polynomial)</a:t>
                </a: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considered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easiest</a:t>
                </a:r>
              </a:p>
              <a:p>
                <a:pPr lvl="1"/>
                <a:r>
                  <a:rPr kumimoji="1" lang="en-US" altLang="zh-CN" dirty="0"/>
                  <a:t>Almost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textbook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belong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kind</a:t>
                </a:r>
              </a:p>
              <a:p>
                <a:r>
                  <a:rPr kumimoji="1" lang="en-US" altLang="zh-CN" dirty="0"/>
                  <a:t>Checking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result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</a:p>
              <a:p>
                <a:r>
                  <a:rPr kumimoji="1" lang="en-US" altLang="zh-CN" dirty="0"/>
                  <a:t>Ex.,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largest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70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zh-CN" altLang="en-US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(hard),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1" lang="zh-CN" altLang="en-US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(easy)</a:t>
                </a: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(Non-deterministic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Polynomial,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Non-Polynomial)</a:t>
                </a:r>
              </a:p>
              <a:p>
                <a:r>
                  <a:rPr kumimoji="1" lang="en-US" altLang="zh-CN" dirty="0"/>
                  <a:t>Examples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blackboard)</a:t>
                </a:r>
              </a:p>
              <a:p>
                <a:pPr lvl="1"/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0-1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knapsack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traveling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salesman</a:t>
                </a:r>
                <a:r>
                  <a:rPr kumimoji="1" lang="zh-CN" altLang="en-US" dirty="0"/>
                  <a:t> </a:t>
                </a:r>
                <a:r>
                  <a:rPr kumimoji="1" lang="en-US" altLang="zh-CN"/>
                  <a:t>problem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17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8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=?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),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so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possible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NP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problem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can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also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be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solved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P?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famous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=?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 </a:t>
                </a:r>
                <a:r>
                  <a:rPr lang="en-US" altLang="zh-CN" dirty="0"/>
                  <a:t>Millennium Prize Problems selected by the Clay Mathematics Institute</a:t>
                </a:r>
              </a:p>
              <a:p>
                <a:pPr lvl="1"/>
                <a:r>
                  <a:rPr kumimoji="1" lang="en-US" altLang="zh-CN" dirty="0"/>
                  <a:t>Still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2284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2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NP-Complete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(NPC)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 problems in NP can be transformed to 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NP-complete</a:t>
            </a:r>
          </a:p>
          <a:p>
            <a:pPr lvl="1"/>
            <a:r>
              <a:rPr kumimoji="1" lang="en-US" altLang="zh-CN" dirty="0"/>
              <a:t>Intuitively,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lang="en-US" altLang="zh-CN" dirty="0"/>
          </a:p>
          <a:p>
            <a:pPr lvl="1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</a:p>
          <a:p>
            <a:pPr lvl="2"/>
            <a:r>
              <a:rPr kumimoji="1" lang="en-US" altLang="zh-CN" dirty="0"/>
              <a:t>Cook,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1971</a:t>
            </a:r>
          </a:p>
          <a:p>
            <a:pPr lvl="2"/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hundreds</a:t>
            </a:r>
          </a:p>
          <a:p>
            <a:pPr lvl="2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7F5CBC7-B28A-9E40-89B6-085B65DF7C61}"/>
              </a:ext>
            </a:extLst>
          </p:cNvPr>
          <p:cNvSpPr/>
          <p:nvPr/>
        </p:nvSpPr>
        <p:spPr>
          <a:xfrm>
            <a:off x="7622214" y="5491247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290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NP-hard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NP-hard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difficult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</a:p>
          <a:p>
            <a:pPr lvl="1"/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justified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lang="en-US" altLang="zh-CN" dirty="0"/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4572000" y="45720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4572000" y="48988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8" name="月亮 7">
            <a:extLst>
              <a:ext uri="{FF2B5EF4-FFF2-40B4-BE49-F238E27FC236}">
                <a16:creationId xmlns:a16="http://schemas.microsoft.com/office/drawing/2014/main" id="{06C7D480-475D-3841-87D1-8494805EB3FD}"/>
              </a:ext>
            </a:extLst>
          </p:cNvPr>
          <p:cNvSpPr/>
          <p:nvPr/>
        </p:nvSpPr>
        <p:spPr>
          <a:xfrm>
            <a:off x="7010400" y="4457700"/>
            <a:ext cx="1828800" cy="1828800"/>
          </a:xfrm>
          <a:prstGeom prst="moon">
            <a:avLst>
              <a:gd name="adj" fmla="val 87500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/>
              <a:t>NP-hard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42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17C3EEC1-BF06-8242-9FE4-84BFC760C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Goals</a:t>
            </a:r>
            <a:endParaRPr kumimoji="1" lang="zh-CN" altLang="en-US"/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A777C69D-6AD9-E548-80EA-5C23544F8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mathematics</a:t>
            </a:r>
          </a:p>
          <a:p>
            <a:pPr lvl="1"/>
            <a:r>
              <a:rPr kumimoji="1" lang="en-US" altLang="zh-CN" sz="2400" dirty="0"/>
              <a:t>Set,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</a:p>
          <a:p>
            <a:pPr lvl="1"/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computation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complexity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</a:p>
          <a:p>
            <a:pPr lvl="1"/>
            <a:r>
              <a:rPr kumimoji="1" lang="en-US" altLang="zh-CN" sz="2400" dirty="0"/>
              <a:t>Context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grammar</a:t>
            </a:r>
          </a:p>
          <a:p>
            <a:pPr lvl="1"/>
            <a:r>
              <a:rPr kumimoji="1" lang="en-US" altLang="zh-CN" sz="2400" dirty="0"/>
              <a:t>Induction</a:t>
            </a:r>
          </a:p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assume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you’ve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elementary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</a:p>
          <a:p>
            <a:pPr lvl="1"/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make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self-contained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193" y="3276600"/>
            <a:ext cx="4782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Set,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Relation,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8342704-5A1C-384B-89C1-BA075335B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183E6AB4-62FD-D842-9933-CDE151BF5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>
                    <a:solidFill>
                      <a:srgbClr val="0432FF"/>
                    </a:solidFill>
                  </a:rPr>
                  <a:t>Set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operations,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powerset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A: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A}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And:</a:t>
                </a:r>
              </a:p>
              <a:p>
                <a:pPr marL="0" indent="0" algn="ctr" eaLnBrk="1" hangingPunct="1">
                  <a:buNone/>
                </a:pPr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183E6AB4-62FD-D842-9933-CDE151BF5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855F8E9-F832-DF4E-A8F1-F64DC7C1A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B</a:t>
                </a:r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A={1,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7},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B={a,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c},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{(1,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(7,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c)}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Range(R)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 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FD03984-4275-E14D-90BF-20CE3A053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x=y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R(x)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R(y)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Intuitively,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map.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total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partial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>
                    <a:solidFill>
                      <a:srgbClr val="0432FF"/>
                    </a:solidFill>
                  </a:rPr>
                  <a:t>F: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B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23F7403-4DDF-1C4E-919C-AE381DB59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equivalent</a:t>
                </a:r>
                <a:r>
                  <a:rPr lang="en-US" altLang="zh-CN" dirty="0"/>
                  <a:t>:</a:t>
                </a:r>
              </a:p>
              <a:p>
                <a:pPr>
                  <a:defRPr/>
                </a:pPr>
                <a:r>
                  <a:rPr lang="en-US" altLang="zh-CN" dirty="0"/>
                  <a:t>Reflexive: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Symmetry: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Transitive: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9312E93-227B-224F-AD73-FE850AB3E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Equivalent</a:t>
            </a:r>
            <a:r>
              <a:rPr lang="zh-CN" altLang="en-US"/>
              <a:t> </a:t>
            </a:r>
            <a:r>
              <a:rPr lang="en-US" altLang="zh-CN"/>
              <a:t>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[0]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{…,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}</a:t>
                </a:r>
              </a:p>
              <a:p>
                <a:pPr marL="0" indent="0" algn="ctr">
                  <a:buNone/>
                  <a:defRPr/>
                </a:pPr>
                <a:r>
                  <a:rPr lang="zh-CN" altLang="en-US" dirty="0"/>
                  <a:t>        </a:t>
                </a:r>
                <a:r>
                  <a:rPr lang="en-US" altLang="zh-CN" dirty="0"/>
                  <a:t>[1]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{...,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19" y="3276600"/>
            <a:ext cx="62138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Basic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computation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19891202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1993</TotalTime>
  <Words>826</Words>
  <Application>Microsoft Macintosh PowerPoint</Application>
  <PresentationFormat>全屏显示(4:3)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Mathematical foundation</vt:lpstr>
      <vt:lpstr>Goals</vt:lpstr>
      <vt:lpstr> </vt:lpstr>
      <vt:lpstr>Sets</vt:lpstr>
      <vt:lpstr>Relation</vt:lpstr>
      <vt:lpstr>Function</vt:lpstr>
      <vt:lpstr>More Relation</vt:lpstr>
      <vt:lpstr>Equivalent class</vt:lpstr>
      <vt:lpstr> </vt:lpstr>
      <vt:lpstr>Some notations on complexity</vt:lpstr>
      <vt:lpstr>Some notations on complexity</vt:lpstr>
      <vt:lpstr>undecidable != unsolvable</vt:lpstr>
      <vt:lpstr>P complexity</vt:lpstr>
      <vt:lpstr>NP complexity</vt:lpstr>
      <vt:lpstr>P =? NP</vt:lpstr>
      <vt:lpstr>NP-Complete (NPC)</vt:lpstr>
      <vt:lpstr>NP-hard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1843</cp:revision>
  <cp:lastPrinted>2020-09-24T13:00:49Z</cp:lastPrinted>
  <dcterms:created xsi:type="dcterms:W3CDTF">1601-01-01T00:00:00Z</dcterms:created>
  <dcterms:modified xsi:type="dcterms:W3CDTF">2020-09-24T13:35:30Z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