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9"/>
  </p:handoutMasterIdLst>
  <p:sldIdLst>
    <p:sldId id="256" r:id="rId2"/>
    <p:sldId id="321" r:id="rId3"/>
    <p:sldId id="322" r:id="rId4"/>
    <p:sldId id="323" r:id="rId5"/>
    <p:sldId id="324" r:id="rId6"/>
    <p:sldId id="325" r:id="rId7"/>
    <p:sldId id="326" r:id="rId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6"/>
  </p:normalViewPr>
  <p:slideViewPr>
    <p:cSldViewPr>
      <p:cViewPr varScale="1">
        <p:scale>
          <a:sx n="106" d="100"/>
          <a:sy n="106" d="100"/>
        </p:scale>
        <p:origin x="156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Induction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Formal Methods Foundation</a:t>
            </a:r>
          </a:p>
          <a:p>
            <a:pPr eaLnBrk="1" hangingPunct="1"/>
            <a:r>
              <a:rPr lang="en-US" altLang="zh-CN" sz="2800"/>
              <a:t>Baojian Hua</a:t>
            </a:r>
          </a:p>
          <a:p>
            <a:pPr eaLnBrk="1" hangingPunct="1"/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Induction is a powerful math. tool to prove interesting properties</a:t>
            </a:r>
          </a:p>
          <a:p>
            <a:pPr lvl="1"/>
            <a:r>
              <a:rPr kumimoji="1" lang="en-US" altLang="zh-CN" dirty="0"/>
              <a:t>We‘ve studied mathematical induction</a:t>
            </a:r>
          </a:p>
          <a:p>
            <a:r>
              <a:rPr kumimoji="1" lang="en-US" altLang="zh-CN" dirty="0"/>
              <a:t>In this lecture, we study two others:</a:t>
            </a:r>
          </a:p>
          <a:p>
            <a:pPr lvl="1"/>
            <a:r>
              <a:rPr kumimoji="1" lang="en-US" altLang="zh-CN" dirty="0"/>
              <a:t>The structural induction</a:t>
            </a:r>
          </a:p>
          <a:p>
            <a:pPr lvl="1"/>
            <a:r>
              <a:rPr kumimoji="1" lang="en-US" altLang="zh-CN" dirty="0"/>
              <a:t>Well-founded induction</a:t>
            </a:r>
          </a:p>
          <a:p>
            <a:r>
              <a:rPr kumimoji="1" lang="en-US" altLang="zh-CN" dirty="0"/>
              <a:t>There are more in the assigned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reading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Mathematical induction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prove a property P(n),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n</a:t>
            </a:r>
          </a:p>
          <a:p>
            <a:r>
              <a:rPr kumimoji="1" lang="en-US" altLang="zh-CN" dirty="0"/>
              <a:t>We follow the next two steps:</a:t>
            </a:r>
          </a:p>
          <a:p>
            <a:pPr lvl="1"/>
            <a:r>
              <a:rPr kumimoji="1" lang="en-US" altLang="zh-CN" dirty="0"/>
              <a:t>Prove P(0);</a:t>
            </a:r>
          </a:p>
          <a:p>
            <a:pPr lvl="1"/>
            <a:r>
              <a:rPr kumimoji="1" lang="en-US" altLang="zh-CN" dirty="0"/>
              <a:t>Assume P(k), to prove P(k+1).</a:t>
            </a:r>
          </a:p>
          <a:p>
            <a:pPr lvl="2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</a:t>
            </a:r>
            <a:r>
              <a:rPr kumimoji="1" lang="zh-CN" altLang="en-US" dirty="0"/>
              <a:t> </a:t>
            </a:r>
            <a:r>
              <a:rPr kumimoji="1" lang="en-US" altLang="zh-CN"/>
              <a:t>part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048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Mathematical induction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 mathematical induction makes sense, for the Piano numbers:</a:t>
            </a:r>
          </a:p>
          <a:p>
            <a:pPr marL="0" indent="0" algn="ctr">
              <a:buNone/>
            </a:pPr>
            <a:r>
              <a:rPr kumimoji="1" lang="en-US" altLang="zh-CN" dirty="0"/>
              <a:t>n ::= O</a:t>
            </a:r>
          </a:p>
          <a:p>
            <a:pPr marL="0" indent="0" algn="ctr">
              <a:buNone/>
            </a:pPr>
            <a:r>
              <a:rPr kumimoji="1" lang="en-US" altLang="zh-CN" dirty="0"/>
              <a:t>         |  S n</a:t>
            </a:r>
          </a:p>
          <a:p>
            <a:pPr marL="0" indent="0">
              <a:buNone/>
            </a:pPr>
            <a:r>
              <a:rPr kumimoji="1" lang="en-US" altLang="zh-CN" dirty="0"/>
              <a:t>Example: 0 :  O</a:t>
            </a:r>
          </a:p>
          <a:p>
            <a:pPr marL="0" indent="0">
              <a:buNone/>
            </a:pPr>
            <a:r>
              <a:rPr kumimoji="1" lang="en-US" altLang="zh-CN" dirty="0"/>
              <a:t>              1 :  S O</a:t>
            </a:r>
          </a:p>
          <a:p>
            <a:pPr marL="0" indent="0">
              <a:buNone/>
            </a:pPr>
            <a:r>
              <a:rPr kumimoji="1" lang="en-US" altLang="zh-CN" dirty="0"/>
              <a:t>              2 :  S S O</a:t>
            </a:r>
          </a:p>
          <a:p>
            <a:pPr marL="0" indent="0">
              <a:buNone/>
            </a:pPr>
            <a:r>
              <a:rPr kumimoji="1" lang="en-US" altLang="zh-CN" dirty="0"/>
              <a:t>              …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7162800" y="327660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base case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791200" y="3429000"/>
            <a:ext cx="137160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7010400" y="4001869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inductive case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943600" y="4154271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Structural induction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 induction on any recursive defined structures</a:t>
            </a:r>
          </a:p>
          <a:p>
            <a:pPr marL="0" indent="0" algn="ctr">
              <a:buNone/>
            </a:pPr>
            <a:r>
              <a:rPr kumimoji="1" lang="en-US" altLang="zh-CN" dirty="0"/>
              <a:t>e ::= n</a:t>
            </a:r>
          </a:p>
          <a:p>
            <a:pPr marL="0" indent="0" algn="ctr">
              <a:buNone/>
            </a:pPr>
            <a:r>
              <a:rPr kumimoji="1" lang="en-US" altLang="zh-CN" dirty="0"/>
              <a:t>      |  x</a:t>
            </a:r>
          </a:p>
          <a:p>
            <a:pPr marL="0" indent="0" algn="ctr">
              <a:buNone/>
            </a:pPr>
            <a:r>
              <a:rPr kumimoji="1" lang="en-US" altLang="zh-CN" dirty="0"/>
              <a:t>           | e + e</a:t>
            </a:r>
          </a:p>
          <a:p>
            <a:pPr marL="0" indent="0" algn="ctr">
              <a:buNone/>
            </a:pPr>
            <a:r>
              <a:rPr kumimoji="1" lang="en-US" altLang="zh-CN" dirty="0"/>
              <a:t>       | (e)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7162800" y="327660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constant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791200" y="3429000"/>
            <a:ext cx="137160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7010400" y="381000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variable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943600" y="3962402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26CF3C2-2AAD-794A-B9E1-BAEB963FC323}"/>
              </a:ext>
            </a:extLst>
          </p:cNvPr>
          <p:cNvSpPr txBox="1"/>
          <p:nvPr/>
        </p:nvSpPr>
        <p:spPr>
          <a:xfrm>
            <a:off x="6934200" y="47360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Addition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F514110-076C-9B43-87E2-DFC51972A81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943600" y="4736068"/>
            <a:ext cx="990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B562666-4A55-E34C-9C41-8E78F50AC5C4}"/>
              </a:ext>
            </a:extLst>
          </p:cNvPr>
          <p:cNvSpPr txBox="1"/>
          <p:nvPr/>
        </p:nvSpPr>
        <p:spPr>
          <a:xfrm>
            <a:off x="6858000" y="55742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Parenthesis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8147DDB-6D05-884F-8DCD-70B90477714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715000" y="5410200"/>
            <a:ext cx="1143000" cy="3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48103E1-FCFA-614D-A2AF-75FA774A6083}"/>
              </a:ext>
            </a:extLst>
          </p:cNvPr>
          <p:cNvSpPr txBox="1"/>
          <p:nvPr/>
        </p:nvSpPr>
        <p:spPr>
          <a:xfrm>
            <a:off x="304800" y="31242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Theorem: for any expression e, the number of left parenthesis “(“ is equal to the number of right parenthesis “)”.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394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Structural induction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Do induction on any recursive defined structures</a:t>
            </a:r>
          </a:p>
          <a:p>
            <a:pPr marL="0" indent="0" algn="ctr">
              <a:buNone/>
            </a:pPr>
            <a:r>
              <a:rPr kumimoji="1" lang="en-US" altLang="zh-CN" dirty="0"/>
              <a:t>e ::= n</a:t>
            </a:r>
          </a:p>
          <a:p>
            <a:pPr marL="0" indent="0" algn="ctr">
              <a:buNone/>
            </a:pPr>
            <a:r>
              <a:rPr kumimoji="1" lang="en-US" altLang="zh-CN" dirty="0"/>
              <a:t>      |  x</a:t>
            </a:r>
          </a:p>
          <a:p>
            <a:pPr marL="0" indent="0" algn="ctr">
              <a:buNone/>
            </a:pPr>
            <a:r>
              <a:rPr kumimoji="1" lang="en-US" altLang="zh-CN" dirty="0"/>
              <a:t>           | e + e</a:t>
            </a:r>
          </a:p>
          <a:p>
            <a:pPr marL="0" indent="0" algn="ctr">
              <a:buNone/>
            </a:pPr>
            <a:r>
              <a:rPr kumimoji="1" lang="en-US" altLang="zh-CN" dirty="0"/>
              <a:t>       | (e)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7162800" y="3276600"/>
            <a:ext cx="17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constant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5791200" y="3429000"/>
            <a:ext cx="1371600" cy="32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7010400" y="3810000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 variable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5943600" y="3962402"/>
            <a:ext cx="1066800" cy="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126CF3C2-2AAD-794A-B9E1-BAEB963FC323}"/>
              </a:ext>
            </a:extLst>
          </p:cNvPr>
          <p:cNvSpPr txBox="1"/>
          <p:nvPr/>
        </p:nvSpPr>
        <p:spPr>
          <a:xfrm>
            <a:off x="6934200" y="47360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Addition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EF514110-076C-9B43-87E2-DFC51972A81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943600" y="4736068"/>
            <a:ext cx="9906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B562666-4A55-E34C-9C41-8E78F50AC5C4}"/>
              </a:ext>
            </a:extLst>
          </p:cNvPr>
          <p:cNvSpPr txBox="1"/>
          <p:nvPr/>
        </p:nvSpPr>
        <p:spPr>
          <a:xfrm>
            <a:off x="6858000" y="5574268"/>
            <a:ext cx="208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Parenthesis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E8147DDB-6D05-884F-8DCD-70B90477714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5715000" y="5410200"/>
            <a:ext cx="1143000" cy="348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948103E1-FCFA-614D-A2AF-75FA774A6083}"/>
              </a:ext>
            </a:extLst>
          </p:cNvPr>
          <p:cNvSpPr txBox="1"/>
          <p:nvPr/>
        </p:nvSpPr>
        <p:spPr>
          <a:xfrm>
            <a:off x="304800" y="31242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Theorem: for any expression e, the number of left parenthesis “(“ is equal to the number of right parenthesis “)”.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E5BE4E-B568-FF4E-AF39-B0E7865154E7}"/>
              </a:ext>
            </a:extLst>
          </p:cNvPr>
          <p:cNvSpPr txBox="1"/>
          <p:nvPr/>
        </p:nvSpPr>
        <p:spPr>
          <a:xfrm>
            <a:off x="304800" y="4923472"/>
            <a:ext cx="449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Proof (only sketch). Do case analysis on the possible syntax</a:t>
            </a:r>
            <a:r>
              <a:rPr kumimoji="1" lang="zh-CN" altLang="en-US"/>
              <a:t> </a:t>
            </a:r>
            <a:r>
              <a:rPr kumimoji="1" lang="en-US" altLang="zh-CN"/>
              <a:t>structure </a:t>
            </a:r>
            <a:r>
              <a:rPr kumimoji="1" lang="en-US" altLang="zh-CN" dirty="0"/>
              <a:t>of e.</a:t>
            </a:r>
          </a:p>
          <a:p>
            <a:pPr marL="342900" indent="-342900">
              <a:buAutoNum type="arabicParenR"/>
            </a:pPr>
            <a:r>
              <a:rPr kumimoji="1" lang="en-US" altLang="zh-CN" dirty="0"/>
              <a:t>If e=x or e=x, then all 0;</a:t>
            </a:r>
          </a:p>
          <a:p>
            <a:pPr marL="342900" indent="-342900">
              <a:buAutoNum type="arabicParenR"/>
            </a:pPr>
            <a:r>
              <a:rPr kumimoji="1" lang="en-US" altLang="zh-CN" dirty="0"/>
              <a:t>If e = e1+e2, then based on the assumption …, …</a:t>
            </a:r>
          </a:p>
          <a:p>
            <a:pPr marL="342900" indent="-342900">
              <a:buAutoNum type="arabicParenR"/>
            </a:pPr>
            <a:r>
              <a:rPr kumimoji="1" lang="en-US" altLang="zh-CN" dirty="0"/>
              <a:t>If e = (e1), then based on …, …</a:t>
            </a:r>
          </a:p>
        </p:txBody>
      </p:sp>
    </p:spTree>
    <p:extLst>
      <p:ext uri="{BB962C8B-B14F-4D97-AF65-F5344CB8AC3E}">
        <p14:creationId xmlns:p14="http://schemas.microsoft.com/office/powerpoint/2010/main" val="172825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A7245-F711-E844-80B5-CACE3AF7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Well-founded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induction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8C84B7-4A9D-AB49-BB62-2E6711EA8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Recall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2</a:t>
                </a:r>
                <a:r>
                  <a:rPr kumimoji="1" lang="en-US" altLang="zh-CN" baseline="30000" dirty="0"/>
                  <a:t>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mathematical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induction:</a:t>
                </a:r>
              </a:p>
              <a:p>
                <a:pPr marL="0" indent="0" algn="ctr">
                  <a:buNone/>
                </a:pPr>
                <a:r>
                  <a:rPr kumimoji="1" lang="en-US" altLang="zh-CN" dirty="0"/>
                  <a:t>0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…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n-1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 </m:t>
                    </m:r>
                  </m:oMath>
                </a14:m>
                <a:r>
                  <a:rPr kumimoji="1" lang="en-US" altLang="zh-CN" dirty="0"/>
                  <a:t>…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P(k)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k&lt;n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holds,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P(n)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holds.</a:t>
                </a:r>
              </a:p>
              <a:p>
                <a:r>
                  <a:rPr kumimoji="1" lang="en-US" altLang="zh-CN" dirty="0"/>
                  <a:t>Generalized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arbitrary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partial</a:t>
                </a:r>
                <a:r>
                  <a:rPr kumimoji="1" lang="zh-CN" altLang="en-US" dirty="0"/>
                  <a:t> </a:t>
                </a:r>
                <a:r>
                  <a:rPr kumimoji="1" lang="en-US" altLang="zh-CN"/>
                  <a:t>order:</a:t>
                </a:r>
              </a:p>
              <a:p>
                <a:pPr marL="0" indent="0" algn="ctr">
                  <a:buNone/>
                </a:pPr>
                <a:r>
                  <a:rPr kumimoji="1" lang="en-US" altLang="zh-CN"/>
                  <a:t>x1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 </m:t>
                    </m:r>
                  </m:oMath>
                </a14:m>
                <a:r>
                  <a:rPr kumimoji="1" lang="en-US" altLang="zh-CN" dirty="0"/>
                  <a:t>x2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...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≺ </m:t>
                    </m:r>
                  </m:oMath>
                </a14:m>
                <a:r>
                  <a:rPr kumimoji="1" lang="en-US" altLang="zh-CN" dirty="0"/>
                  <a:t>Xn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See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assigned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details.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8C84B7-4A9D-AB49-BB62-2E6711EA8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3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1297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2621</TotalTime>
  <Words>359</Words>
  <Application>Microsoft Macintosh PowerPoint</Application>
  <PresentationFormat>全屏显示(4:3)</PresentationFormat>
  <Paragraphs>60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宋体</vt:lpstr>
      <vt:lpstr>Arial</vt:lpstr>
      <vt:lpstr>Cambria Math</vt:lpstr>
      <vt:lpstr>Tahoma</vt:lpstr>
      <vt:lpstr>Wingdings</vt:lpstr>
      <vt:lpstr>Blends</vt:lpstr>
      <vt:lpstr>Induction</vt:lpstr>
      <vt:lpstr>Motivation</vt:lpstr>
      <vt:lpstr>Mathematical induction</vt:lpstr>
      <vt:lpstr>Mathematical induction</vt:lpstr>
      <vt:lpstr>Structural induction</vt:lpstr>
      <vt:lpstr>Structural induction</vt:lpstr>
      <vt:lpstr>Well-founded induction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1803</cp:revision>
  <cp:lastPrinted>1601-01-01T00:00:00Z</cp:lastPrinted>
  <dcterms:created xsi:type="dcterms:W3CDTF">1601-01-01T00:00:00Z</dcterms:created>
  <dcterms:modified xsi:type="dcterms:W3CDTF">2020-03-27T09:44:59Z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