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27"/>
  </p:handoutMasterIdLst>
  <p:sldIdLst>
    <p:sldId id="256" r:id="rId2"/>
    <p:sldId id="363" r:id="rId3"/>
    <p:sldId id="375" r:id="rId4"/>
    <p:sldId id="321" r:id="rId5"/>
    <p:sldId id="455" r:id="rId6"/>
    <p:sldId id="323" r:id="rId7"/>
    <p:sldId id="442" r:id="rId8"/>
    <p:sldId id="430" r:id="rId9"/>
    <p:sldId id="443" r:id="rId10"/>
    <p:sldId id="431" r:id="rId11"/>
    <p:sldId id="439" r:id="rId12"/>
    <p:sldId id="444" r:id="rId13"/>
    <p:sldId id="445" r:id="rId14"/>
    <p:sldId id="446" r:id="rId15"/>
    <p:sldId id="447" r:id="rId16"/>
    <p:sldId id="448" r:id="rId17"/>
    <p:sldId id="452" r:id="rId18"/>
    <p:sldId id="436" r:id="rId19"/>
    <p:sldId id="449" r:id="rId20"/>
    <p:sldId id="450" r:id="rId21"/>
    <p:sldId id="451" r:id="rId22"/>
    <p:sldId id="441" r:id="rId23"/>
    <p:sldId id="453" r:id="rId24"/>
    <p:sldId id="454" r:id="rId25"/>
    <p:sldId id="424" r:id="rId26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92"/>
    <p:restoredTop sz="94696"/>
  </p:normalViewPr>
  <p:slideViewPr>
    <p:cSldViewPr>
      <p:cViewPr varScale="1">
        <p:scale>
          <a:sx n="105" d="100"/>
          <a:sy n="105" d="100"/>
        </p:scale>
        <p:origin x="9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Arrays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design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procedure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arrays?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8A3822-D0CB-4D41-9B78-FC66279D9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basic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idea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eliminate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array.</a:t>
            </a:r>
          </a:p>
          <a:p>
            <a:pPr lvl="1"/>
            <a:r>
              <a:rPr kumimoji="1" lang="en-US" altLang="zh-CN" dirty="0"/>
              <a:t>think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functions</a:t>
            </a:r>
          </a:p>
          <a:p>
            <a:r>
              <a:rPr kumimoji="1" lang="en-US" altLang="zh-CN" dirty="0"/>
              <a:t>Transform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</a:p>
          <a:p>
            <a:pPr marL="0" indent="0">
              <a:buNone/>
            </a:pPr>
            <a:r>
              <a:rPr kumimoji="1" lang="zh-CN" altLang="en-US" dirty="0"/>
              <a:t>   </a:t>
            </a:r>
            <a:r>
              <a:rPr kumimoji="1" lang="en-US" altLang="zh-CN" dirty="0"/>
              <a:t>operations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</a:p>
          <a:p>
            <a:pPr marL="0" indent="0">
              <a:buNone/>
            </a:pPr>
            <a:r>
              <a:rPr kumimoji="1" lang="zh-CN" altLang="en-US" dirty="0"/>
              <a:t>   </a:t>
            </a:r>
            <a:r>
              <a:rPr kumimoji="1" lang="en-US" altLang="zh-CN" dirty="0"/>
              <a:t>operations</a:t>
            </a:r>
          </a:p>
          <a:p>
            <a:pPr lvl="1"/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decisions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</a:p>
          <a:p>
            <a:pPr marL="457200" lvl="1" indent="0">
              <a:buNone/>
            </a:pPr>
            <a:r>
              <a:rPr kumimoji="1" lang="zh-CN" altLang="en-US" dirty="0"/>
              <a:t>   </a:t>
            </a:r>
            <a:r>
              <a:rPr kumimoji="1" lang="en-US" altLang="zh-CN" dirty="0"/>
              <a:t>target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05BFBC-3EE3-9142-A1A8-FFCA9A76E1E3}"/>
              </a:ext>
            </a:extLst>
          </p:cNvPr>
          <p:cNvSpPr/>
          <p:nvPr/>
        </p:nvSpPr>
        <p:spPr>
          <a:xfrm>
            <a:off x="5867400" y="3352800"/>
            <a:ext cx="12954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endParaRPr kumimoji="1"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1F8A4A4-3E8D-6845-A700-CC6926B1B2E4}"/>
              </a:ext>
            </a:extLst>
          </p:cNvPr>
          <p:cNvSpPr/>
          <p:nvPr/>
        </p:nvSpPr>
        <p:spPr>
          <a:xfrm>
            <a:off x="7620000" y="3372853"/>
            <a:ext cx="1143000" cy="1905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w.o</a:t>
            </a:r>
            <a:r>
              <a:rPr kumimoji="1" lang="en-US" altLang="zh-CN" dirty="0"/>
              <a:t>.</a:t>
            </a:r>
          </a:p>
          <a:p>
            <a:pPr algn="ctr"/>
            <a:r>
              <a:rPr kumimoji="1" lang="en-US" altLang="zh-CN" dirty="0"/>
              <a:t>array</a:t>
            </a: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44DF58E1-D628-3343-9149-F9306A907CBC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7162800" y="4305300"/>
            <a:ext cx="457200" cy="200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978A745-9CB1-AB49-A581-70A1A803D68E}"/>
              </a:ext>
            </a:extLst>
          </p:cNvPr>
          <p:cNvSpPr txBox="1"/>
          <p:nvPr/>
        </p:nvSpPr>
        <p:spPr>
          <a:xfrm>
            <a:off x="7162800" y="3810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851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8552-D4C5-EA4E-BB46-6DDD4F9B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39BFC-81AA-4F4B-B843-B86EB17C4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select: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introduce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symbol</a:t>
                </a:r>
                <a:r>
                  <a:rPr kumimoji="1" lang="zh-CN" altLang="en-US" dirty="0"/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zh-CN" baseline="-25000" dirty="0"/>
              </a:p>
              <a:p>
                <a:pPr marL="0" indent="0">
                  <a:buNone/>
                </a:pP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index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becomes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function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call: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39BFC-81AA-4F4B-B843-B86EB17C4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43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8552-D4C5-EA4E-BB46-6DDD4F9B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select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39BFC-81AA-4F4B-B843-B86EB17C4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formulae: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zh-CN" alt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∧</m:t>
                    </m:r>
                    <m:r>
                      <m:rPr>
                        <m:sty m:val="p"/>
                      </m:rP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becomes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 ∧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)≠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baseline="-25000" dirty="0"/>
              </a:p>
              <a:p>
                <a:pPr marL="0" indent="0">
                  <a:buNone/>
                </a:pP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transformed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EUF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theory!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39BFC-81AA-4F4B-B843-B86EB17C4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351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8552-D4C5-EA4E-BB46-6DDD4F9B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39BFC-81AA-4F4B-B843-B86EB17C4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update: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=</a:t>
                </a:r>
                <a:r>
                  <a:rPr kumimoji="1" lang="en-US" altLang="zh-CN" i="1" dirty="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introduce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symbol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along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two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new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constraints: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b="0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Notice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transformed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further!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Also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equivalent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kumimoji="1" lang="en-US" altLang="zh-CN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39BFC-81AA-4F4B-B843-B86EB17C4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13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91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8552-D4C5-EA4E-BB46-6DDD4F9B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update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39BFC-81AA-4F4B-B843-B86EB17C4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formulae: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becomes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])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b>
                            <m:sSub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kumimoji="1" lang="en-US" altLang="zh-CN" i="1">
                                      <a:solidFill>
                                        <a:srgbClr val="0432FF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</m:sSub>
                          <m:d>
                            <m:d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smtClean="0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zh-CN" alt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sup>
                          <m:r>
                            <a:rPr kumimoji="1" lang="zh-CN" alt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p>
                            <m:sSupPr>
                              <m:ctrlP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1" lang="en-US" altLang="zh-CN" i="1">
                                  <a:solidFill>
                                    <a:srgbClr val="0432FF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)≥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39BFC-81AA-4F4B-B843-B86EB17C4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7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34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8552-D4C5-EA4E-BB46-6DDD4F9B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Problems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39BFC-81AA-4F4B-B843-B86EB17C4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formulae: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becomes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zh-CN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[0]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Generally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speaking,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arithmetic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with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multiplication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</a:rPr>
                  <a:t>undecidable</a:t>
                </a:r>
                <a:r>
                  <a:rPr kumimoji="1" lang="en-US" altLang="zh-CN" dirty="0"/>
                  <a:t>!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39BFC-81AA-4F4B-B843-B86EB17C4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82688" y="2017713"/>
                <a:ext cx="7772400" cy="4114800"/>
              </a:xfrm>
              <a:blipFill>
                <a:blip r:embed="rId2"/>
                <a:stretch>
                  <a:fillRect l="-1794" t="-1846" b="-8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54448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Arrays: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restricted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I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c</a:t>
                </a:r>
                <a:r>
                  <a:rPr kumimoji="1" lang="zh-CN" altLang="en-US" sz="2400" dirty="0"/>
                  <a:t>*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I+I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x[I]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store(x,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I,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…</a:t>
                </a:r>
                <a:r>
                  <a:rPr kumimoji="1" lang="zh-CN" altLang="en-US" sz="2400" dirty="0"/>
                  <a:t>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/>
                      <m:t>|</m:t>
                    </m:r>
                    <m:r>
                      <m:rPr>
                        <m:nor/>
                      </m:rPr>
                      <a:rPr kumimoji="1" lang="zh-CN" altLang="en-US" sz="2400" dirty="0"/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7071B79-EF3A-324E-8AF1-A5F5B1669C77}"/>
              </a:ext>
            </a:extLst>
          </p:cNvPr>
          <p:cNvSpPr txBox="1"/>
          <p:nvPr/>
        </p:nvSpPr>
        <p:spPr>
          <a:xfrm>
            <a:off x="5029200" y="3745468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arrays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atomic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8C4754F-8080-1847-B15E-338CE9C5FE2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667000" y="2919662"/>
            <a:ext cx="2362200" cy="10104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E457D90-69F2-3D40-A940-186003987434}"/>
                  </a:ext>
                </a:extLst>
              </p:cNvPr>
              <p:cNvSpPr txBox="1"/>
              <p:nvPr/>
            </p:nvSpPr>
            <p:spPr>
              <a:xfrm>
                <a:off x="1182688" y="4543961"/>
                <a:ext cx="636111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Examples:</a:t>
                </a:r>
              </a:p>
              <a:p>
                <a:pPr algn="ctr"/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=j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]!=a[j]</a:t>
                </a:r>
                <a:endParaRPr kumimoji="1" lang="en-US" altLang="zh-CN" sz="2000" dirty="0"/>
              </a:p>
              <a:p>
                <a:r>
                  <a:rPr kumimoji="1" lang="en-US" altLang="zh-CN" sz="2000" dirty="0"/>
                  <a:t>But</a:t>
                </a:r>
                <a:r>
                  <a:rPr kumimoji="1" lang="zh-CN" altLang="en-US" sz="2000" dirty="0"/>
                  <a:t> </a:t>
                </a:r>
                <a:r>
                  <a:rPr kumimoji="1" lang="en-US" altLang="zh-CN" sz="2000" dirty="0"/>
                  <a:t>not:</a:t>
                </a:r>
              </a:p>
              <a:p>
                <a:pPr algn="ctr"/>
                <a:r>
                  <a:rPr kumimoji="1" lang="en-US" altLang="zh-CN" sz="2000" b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=j</a:t>
                </a:r>
                <a:r>
                  <a:rPr kumimoji="1" lang="zh-CN" altLang="en-US" sz="2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zh-CN" altLang="en-US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r>
                  <a:rPr kumimoji="1" lang="en-US" altLang="zh-CN" sz="2000" b="1" dirty="0" err="1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]!=a[j</a:t>
                </a:r>
                <a:r>
                  <a:rPr kumimoji="1" lang="zh-CN" altLang="en-US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j]</a:t>
                </a:r>
                <a:endParaRPr kumimoji="1" lang="en-US" altLang="zh-CN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E457D90-69F2-3D40-A940-186003987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88" y="4543961"/>
                <a:ext cx="6361112" cy="1323439"/>
              </a:xfrm>
              <a:prstGeom prst="rect">
                <a:avLst/>
              </a:prstGeom>
              <a:blipFill>
                <a:blip r:embed="rId3"/>
                <a:stretch>
                  <a:fillRect l="-797" t="-1905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6D302857-6032-354E-AF4F-6507A8B63484}"/>
              </a:ext>
            </a:extLst>
          </p:cNvPr>
          <p:cNvSpPr txBox="1"/>
          <p:nvPr/>
        </p:nvSpPr>
        <p:spPr>
          <a:xfrm>
            <a:off x="5017168" y="3364468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I,</a:t>
            </a:r>
            <a:r>
              <a:rPr kumimoji="1" lang="zh-CN" altLang="en-US" dirty="0"/>
              <a:t> </a:t>
            </a:r>
            <a:r>
              <a:rPr kumimoji="1" lang="en-US" altLang="zh-CN" dirty="0"/>
              <a:t>but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57426C0-29E7-5B4D-8F81-3447D450E25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048000" y="2864567"/>
            <a:ext cx="1969168" cy="68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6A70316-FF87-AB4B-B2A3-8D21F65FA46C}"/>
              </a:ext>
            </a:extLst>
          </p:cNvPr>
          <p:cNvSpPr txBox="1"/>
          <p:nvPr/>
        </p:nvSpPr>
        <p:spPr>
          <a:xfrm>
            <a:off x="5017168" y="2983468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index</a:t>
            </a:r>
            <a:r>
              <a:rPr kumimoji="1" lang="zh-CN" altLang="en-US" dirty="0"/>
              <a:t> </a:t>
            </a:r>
            <a:r>
              <a:rPr kumimoji="1" lang="en-US" altLang="zh-CN" dirty="0"/>
              <a:t>I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restricted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6DC63DA-DE11-014D-9C16-90C177C3CC0A}"/>
              </a:ext>
            </a:extLst>
          </p:cNvPr>
          <p:cNvCxnSpPr>
            <a:cxnSpLocks/>
          </p:cNvCxnSpPr>
          <p:nvPr/>
        </p:nvCxnSpPr>
        <p:spPr>
          <a:xfrm flipH="1" flipV="1">
            <a:off x="1447800" y="2438400"/>
            <a:ext cx="3621090" cy="79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936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10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DD8C3-5793-4947-B593-D0AF2CF5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property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CF2059-08E8-2145-B4EF-91DE8E8496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formulae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must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be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form:</a:t>
                </a:r>
              </a:p>
              <a:p>
                <a:pPr marL="0" indent="0" algn="ctr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∀𝑗</a:t>
                </a:r>
                <a14:m>
                  <m:oMath xmlns:m="http://schemas.openxmlformats.org/officeDocument/2006/math">
                    <m:r>
                      <a:rPr kumimoji="1" lang="en-US" altLang="zh-CN" b="0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where: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G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G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G</a:t>
                </a: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G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A</a:t>
                </a:r>
              </a:p>
              <a:p>
                <a:pPr marL="0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A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::=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I=I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I!=I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|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T</a:t>
                </a:r>
              </a:p>
              <a:p>
                <a:pPr marL="0" indent="0">
                  <a:buNone/>
                </a:pP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called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property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fragment.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1CF2059-08E8-2145-B4EF-91DE8E849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495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90F30-0074-664D-90C2-A962EA59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algorithm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16791B-F536-4D4D-BBF1-0011DE701F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Given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proposition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property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form,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convert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into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 equivalent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EUF formulae.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Input: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proposition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Output: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EUF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proposition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EUF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arrayReduction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(P){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P1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eliminate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all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write: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store(A,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x);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P2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replace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∃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x.P1(x)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with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P1(y);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fresh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P3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replace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∀x.P2(x)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with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P2(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)/\.../\P2(k);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P4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eliminate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read in P3: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P4;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:endParaRPr kumimoji="1" lang="zh-CN" altLang="en-US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16791B-F536-4D4D-BBF1-0011DE701F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615" b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81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8552-D4C5-EA4E-BB46-6DDD4F9B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39BFC-81AA-4F4B-B843-B86EB17C4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formulae: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en-US" altLang="zh-CN" dirty="0"/>
                  <a:t>Step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#1: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eliminating</a:t>
                </a:r>
                <a:r>
                  <a:rPr kumimoji="1" lang="zh-CN" altLang="en-US"/>
                  <a:t> </a:t>
                </a:r>
                <a:r>
                  <a:rPr kumimoji="1" lang="en-US" altLang="zh-CN"/>
                  <a:t>array </a:t>
                </a:r>
                <a:r>
                  <a:rPr kumimoji="1" lang="en-US" altLang="zh-CN" dirty="0"/>
                  <a:t>store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above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check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UNSAT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39BFC-81AA-4F4B-B843-B86EB17C4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 r="-1142" b="-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14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satisfiable?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712CA45-932C-BB46-996E-30627C40C7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2493430"/>
                  </p:ext>
                </p:extLst>
              </p:nvPr>
            </p:nvGraphicFramePr>
            <p:xfrm>
              <a:off x="457200" y="2743200"/>
              <a:ext cx="8229600" cy="3299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>
                      <a:extLst>
                        <a:ext uri="{9D8B030D-6E8A-4147-A177-3AD203B41FA5}">
                          <a16:colId xmlns:a16="http://schemas.microsoft.com/office/drawing/2014/main" val="1936370681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2482145296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708472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Proposition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SAT/UNSAT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theory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997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zh-CN" alt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Equality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1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kumimoji="1" lang="zh-CN" alt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kumimoji="1"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kumimoji="1"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kumimoji="1"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Uninterpreted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231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=0.5</m:t>
                                        </m:r>
                                      </m:e>
                                      <m:e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  <m:r>
                                          <a:rPr kumimoji="1" lang="en-US" altLang="zh-C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=0.3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dirty="0"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r>
                            <a:rPr lang="zh-CN" altLang="en-US" dirty="0"/>
                            <a:t>   </a:t>
                          </a:r>
                          <a:r>
                            <a:rPr lang="en-US" altLang="zh-CN" dirty="0"/>
                            <a:t>  (if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dirty="0"/>
                            <a:t>Q)</a:t>
                          </a:r>
                        </a:p>
                        <a:p>
                          <a:r>
                            <a:rPr lang="en-US" altLang="zh-CN" dirty="0"/>
                            <a:t>UNSAT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(if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x,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y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</m:oMath>
                          </a14:m>
                          <a:r>
                            <a:rPr lang="en-US" altLang="zh-CN" dirty="0" err="1"/>
                            <a:t>Z</a:t>
                          </a:r>
                          <a:r>
                            <a:rPr lang="en-US" altLang="zh-CN" dirty="0"/>
                            <a:t>)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arithmetic</a:t>
                          </a:r>
                        </a:p>
                        <a:p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1269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=0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Bit vectors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87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]!=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7852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zh-CN" alt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zh-CN" altLang="en-US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∷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r>
                            <a:rPr kumimoji="1" lang="zh-CN" altLang="en-US" dirty="0"/>
                            <a:t> 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147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173262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D712CA45-932C-BB46-996E-30627C40C7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62493430"/>
                  </p:ext>
                </p:extLst>
              </p:nvPr>
            </p:nvGraphicFramePr>
            <p:xfrm>
              <a:off x="457200" y="2743200"/>
              <a:ext cx="8229600" cy="3299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81400">
                      <a:extLst>
                        <a:ext uri="{9D8B030D-6E8A-4147-A177-3AD203B41FA5}">
                          <a16:colId xmlns:a16="http://schemas.microsoft.com/office/drawing/2014/main" val="1936370681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2482145296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37084729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Proposition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SAT/UNSAT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theory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99974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175862" r="-130496" b="-7793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Equality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50139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266667" r="-130496" b="-6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Uninterpreted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functions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01231503"/>
                      </a:ext>
                    </a:extLst>
                  </a:tr>
                  <a:tr h="70332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200000" r="-130496" b="-25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88667" t="-200000" r="-145333" b="-256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Linear</a:t>
                          </a:r>
                          <a:r>
                            <a:rPr lang="zh-CN" altLang="en-US" dirty="0"/>
                            <a:t> </a:t>
                          </a:r>
                          <a:r>
                            <a:rPr lang="en-US" altLang="zh-CN" dirty="0"/>
                            <a:t>arithmetic</a:t>
                          </a:r>
                        </a:p>
                        <a:p>
                          <a:endParaRPr lang="en-US" altLang="zh-C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12698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568966" r="-130496" b="-3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Bit vectors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79877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646667" r="-130496" b="-2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UNSAT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Array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78523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55" t="-772414" r="-130496" b="-1827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SAT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List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61477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173262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780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8552-D4C5-EA4E-BB46-6DDD4F9B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39BFC-81AA-4F4B-B843-B86EB17C4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formulae: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en-US" altLang="zh-CN" dirty="0"/>
                  <a:t>Step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#3: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elimination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(only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index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i</a:t>
                </a:r>
                <a:r>
                  <a:rPr kumimoji="1" lang="en-US" altLang="zh-CN" dirty="0"/>
                  <a:t>)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  <a:p>
                <a:pPr marL="0" indent="0">
                  <a:buNone/>
                </a:pPr>
                <a:r>
                  <a:rPr kumimoji="1" lang="en-US" altLang="zh-CN" dirty="0"/>
                  <a:t>Simplify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39BFC-81AA-4F4B-B843-B86EB17C4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743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F8552-D4C5-EA4E-BB46-6DDD4F9B3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39BFC-81AA-4F4B-B843-B86EB17C4A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formulae: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en-US" altLang="zh-CN" dirty="0"/>
                  <a:t>Step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#4: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read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elimination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kumimoji="1"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It’s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easy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check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 above formulae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UNSAT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thus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original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proposition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valid.</a:t>
                </a:r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2839BFC-81AA-4F4B-B843-B86EB17C4A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94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1712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lang="en-US" altLang="zh-CN" i="1" dirty="0"/>
              <a:t>Theory</a:t>
            </a:r>
            <a:r>
              <a:rPr lang="zh-CN" altLang="en-US" i="1" dirty="0"/>
              <a:t> </a:t>
            </a:r>
            <a:r>
              <a:rPr lang="en-US" altLang="zh-CN" i="1" dirty="0"/>
              <a:t>of</a:t>
            </a:r>
            <a:r>
              <a:rPr lang="zh-CN" altLang="en-US" i="1" dirty="0"/>
              <a:t> </a:t>
            </a:r>
            <a:r>
              <a:rPr lang="en-US" altLang="zh-CN" i="1" dirty="0"/>
              <a:t>Hash</a:t>
            </a:r>
            <a:r>
              <a:rPr lang="zh-CN" altLang="en-US" i="1" dirty="0"/>
              <a:t> </a:t>
            </a:r>
            <a:r>
              <a:rPr lang="en-US" altLang="zh-CN" i="1" dirty="0"/>
              <a:t>Tables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331441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390F30-0074-664D-90C2-A962EA59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are</a:t>
            </a:r>
            <a:r>
              <a:rPr kumimoji="1" lang="zh-CN" altLang="en-US" dirty="0"/>
              <a:t> </a:t>
            </a:r>
            <a:r>
              <a:rPr kumimoji="1" lang="en-US" altLang="zh-CN" dirty="0"/>
              <a:t>similar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16791B-F536-4D4D-BBF1-0011DE701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read(A,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store(A,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tables: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lookup(H,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update(H,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v);</a:t>
            </a:r>
          </a:p>
          <a:p>
            <a:pPr marL="0" indent="0"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suggests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design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theory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tables,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much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arrays.</a:t>
            </a:r>
          </a:p>
        </p:txBody>
      </p:sp>
    </p:spTree>
    <p:extLst>
      <p:ext uri="{BB962C8B-B14F-4D97-AF65-F5344CB8AC3E}">
        <p14:creationId xmlns:p14="http://schemas.microsoft.com/office/powerpoint/2010/main" val="2190278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key difference is the “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” type: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HashTable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hash,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lookup(hash,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update(hash,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lookup(hash,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update(hash,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temp),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think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hash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table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functional: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a’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update(a,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is: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a’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update(update(a,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lookup(a,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j),j,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lookup(a,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)))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prove: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lookup(a’,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)==lookup(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a,j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/\ lookup(a’, j)==lookup(a,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87843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7235E0-2140-1443-8812-35B3F42FD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Summary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F1CB86-007F-444F-B16D-27C398152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widely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structure</a:t>
            </a:r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develop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about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arrays</a:t>
            </a:r>
          </a:p>
          <a:p>
            <a:pPr lvl="1"/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EUF</a:t>
            </a:r>
          </a:p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interface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</a:t>
            </a:r>
          </a:p>
          <a:p>
            <a:pPr lvl="1"/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generalized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 </a:t>
            </a:r>
            <a:r>
              <a:rPr kumimoji="1" lang="en-US" altLang="zh-CN"/>
              <a:t>table,</a:t>
            </a:r>
            <a:r>
              <a:rPr kumimoji="1" lang="zh-CN" altLang="en-US" dirty="0"/>
              <a:t> </a:t>
            </a:r>
            <a:r>
              <a:rPr kumimoji="1" lang="en-US" altLang="zh-CN" dirty="0"/>
              <a:t>etc..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8291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Satisfiability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theory</a:t>
            </a:r>
            <a:r>
              <a:rPr kumimoji="1" lang="zh-CN" altLang="en-US" dirty="0"/>
              <a:t> </a:t>
            </a:r>
            <a:r>
              <a:rPr kumimoji="1" lang="en-US" altLang="zh-CN" dirty="0"/>
              <a:t>(SMT)</a:t>
            </a:r>
            <a:endParaRPr kumimoji="1"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8986919-D5F5-084E-BBD2-C0A60A5A373E}"/>
              </a:ext>
            </a:extLst>
          </p:cNvPr>
          <p:cNvGrpSpPr/>
          <p:nvPr/>
        </p:nvGrpSpPr>
        <p:grpSpPr>
          <a:xfrm>
            <a:off x="255453" y="2466516"/>
            <a:ext cx="1924967" cy="1924967"/>
            <a:chOff x="1452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F58262D-F21C-3048-B817-DF0CDBF3E9AA}"/>
                </a:ext>
              </a:extLst>
            </p:cNvPr>
            <p:cNvSpPr/>
            <p:nvPr/>
          </p:nvSpPr>
          <p:spPr>
            <a:xfrm>
              <a:off x="1452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椭圆 4">
              <a:extLst>
                <a:ext uri="{FF2B5EF4-FFF2-40B4-BE49-F238E27FC236}">
                  <a16:creationId xmlns:a16="http://schemas.microsoft.com/office/drawing/2014/main" id="{B9C6E068-C7EC-C740-848C-35B46D0A2460}"/>
                </a:ext>
              </a:extLst>
            </p:cNvPr>
            <p:cNvSpPr txBox="1"/>
            <p:nvPr/>
          </p:nvSpPr>
          <p:spPr>
            <a:xfrm>
              <a:off x="283357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SAT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A692E68A-CFDB-BD40-8428-9DC5075115B1}"/>
              </a:ext>
            </a:extLst>
          </p:cNvPr>
          <p:cNvGrpSpPr/>
          <p:nvPr/>
        </p:nvGrpSpPr>
        <p:grpSpPr>
          <a:xfrm>
            <a:off x="2336728" y="2870759"/>
            <a:ext cx="1116481" cy="1116481"/>
            <a:chOff x="2082727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8" name="加号 17">
              <a:extLst>
                <a:ext uri="{FF2B5EF4-FFF2-40B4-BE49-F238E27FC236}">
                  <a16:creationId xmlns:a16="http://schemas.microsoft.com/office/drawing/2014/main" id="{F6D270F0-5E66-5649-8C83-651840A7B236}"/>
                </a:ext>
              </a:extLst>
            </p:cNvPr>
            <p:cNvSpPr/>
            <p:nvPr/>
          </p:nvSpPr>
          <p:spPr>
            <a:xfrm>
              <a:off x="2082727" y="2520239"/>
              <a:ext cx="1116481" cy="1116481"/>
            </a:xfrm>
            <a:prstGeom prst="mathPlus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加号 6">
              <a:extLst>
                <a:ext uri="{FF2B5EF4-FFF2-40B4-BE49-F238E27FC236}">
                  <a16:creationId xmlns:a16="http://schemas.microsoft.com/office/drawing/2014/main" id="{5C2DFC29-8636-2D43-8220-FD6C5F0A8FE6}"/>
                </a:ext>
              </a:extLst>
            </p:cNvPr>
            <p:cNvSpPr txBox="1"/>
            <p:nvPr/>
          </p:nvSpPr>
          <p:spPr>
            <a:xfrm>
              <a:off x="2230717" y="2947181"/>
              <a:ext cx="820501" cy="262597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800" kern="120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5375029-C810-F547-9705-33E16DA8990A}"/>
              </a:ext>
            </a:extLst>
          </p:cNvPr>
          <p:cNvGrpSpPr/>
          <p:nvPr/>
        </p:nvGrpSpPr>
        <p:grpSpPr>
          <a:xfrm>
            <a:off x="3609517" y="2466516"/>
            <a:ext cx="1924967" cy="1924967"/>
            <a:chOff x="3355516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C1158FAC-2CA7-BA4C-A35A-FAB8CF3504D6}"/>
                </a:ext>
              </a:extLst>
            </p:cNvPr>
            <p:cNvSpPr/>
            <p:nvPr/>
          </p:nvSpPr>
          <p:spPr>
            <a:xfrm>
              <a:off x="3355516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2340759"/>
                <a:satOff val="-2919"/>
                <a:lumOff val="686"/>
                <a:alphaOff val="0"/>
              </a:schemeClr>
            </a:fillRef>
            <a:effectRef idx="2">
              <a:schemeClr val="accent2">
                <a:hueOff val="2340759"/>
                <a:satOff val="-2919"/>
                <a:lumOff val="686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椭圆 8">
              <a:extLst>
                <a:ext uri="{FF2B5EF4-FFF2-40B4-BE49-F238E27FC236}">
                  <a16:creationId xmlns:a16="http://schemas.microsoft.com/office/drawing/2014/main" id="{C4E38546-0802-6141-94F8-3DD25727EDF0}"/>
                </a:ext>
              </a:extLst>
            </p:cNvPr>
            <p:cNvSpPr txBox="1"/>
            <p:nvPr/>
          </p:nvSpPr>
          <p:spPr>
            <a:xfrm>
              <a:off x="3637421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Theory</a:t>
              </a:r>
            </a:p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Solvers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B8DEBF-35A5-3A41-A993-E0753EDA3235}"/>
              </a:ext>
            </a:extLst>
          </p:cNvPr>
          <p:cNvGrpSpPr/>
          <p:nvPr/>
        </p:nvGrpSpPr>
        <p:grpSpPr>
          <a:xfrm>
            <a:off x="5690792" y="2870759"/>
            <a:ext cx="1116481" cy="1116481"/>
            <a:chOff x="5436791" y="2520239"/>
            <a:chExt cx="1116481" cy="1116481"/>
          </a:xfrm>
          <a:scene3d>
            <a:camera prst="orthographicFront"/>
            <a:lightRig rig="flat" dir="t"/>
          </a:scene3d>
        </p:grpSpPr>
        <p:sp>
          <p:nvSpPr>
            <p:cNvPr id="14" name="等于 13">
              <a:extLst>
                <a:ext uri="{FF2B5EF4-FFF2-40B4-BE49-F238E27FC236}">
                  <a16:creationId xmlns:a16="http://schemas.microsoft.com/office/drawing/2014/main" id="{E28E4ECC-0E6E-184A-BD1F-C9EE32296AE3}"/>
                </a:ext>
              </a:extLst>
            </p:cNvPr>
            <p:cNvSpPr/>
            <p:nvPr/>
          </p:nvSpPr>
          <p:spPr>
            <a:xfrm>
              <a:off x="5436791" y="2520239"/>
              <a:ext cx="1116481" cy="1116481"/>
            </a:xfrm>
            <a:prstGeom prst="mathEqual">
              <a:avLst/>
            </a:prstGeom>
            <a:sp3d z="-80000" prstMaterial="plastic">
              <a:bevelT w="50800" h="50800"/>
              <a:bevelB w="25400" h="2540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等于 10">
              <a:extLst>
                <a:ext uri="{FF2B5EF4-FFF2-40B4-BE49-F238E27FC236}">
                  <a16:creationId xmlns:a16="http://schemas.microsoft.com/office/drawing/2014/main" id="{A0385D88-A7D1-8446-88AE-BAD5DD7A396C}"/>
                </a:ext>
              </a:extLst>
            </p:cNvPr>
            <p:cNvSpPr txBox="1"/>
            <p:nvPr/>
          </p:nvSpPr>
          <p:spPr>
            <a:xfrm>
              <a:off x="5584781" y="2750234"/>
              <a:ext cx="820501" cy="656491"/>
            </a:xfrm>
            <a:prstGeom prst="rect">
              <a:avLst/>
            </a:prstGeom>
            <a:sp3d z="-80000"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marL="0" lvl="0" indent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4700" kern="1200"/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104B990-A264-2F47-AA14-AB77F0E7E9BF}"/>
              </a:ext>
            </a:extLst>
          </p:cNvPr>
          <p:cNvGrpSpPr/>
          <p:nvPr/>
        </p:nvGrpSpPr>
        <p:grpSpPr>
          <a:xfrm>
            <a:off x="6963580" y="2466516"/>
            <a:ext cx="1924967" cy="1924967"/>
            <a:chOff x="6709579" y="2115996"/>
            <a:chExt cx="1924967" cy="1924967"/>
          </a:xfrm>
          <a:scene3d>
            <a:camera prst="orthographicFront"/>
            <a:lightRig rig="flat" dir="t"/>
          </a:scene3d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3A3184D0-7708-2743-9B2E-606F6CAAE1D5}"/>
                </a:ext>
              </a:extLst>
            </p:cNvPr>
            <p:cNvSpPr/>
            <p:nvPr/>
          </p:nvSpPr>
          <p:spPr>
            <a:xfrm>
              <a:off x="6709579" y="2115996"/>
              <a:ext cx="1924967" cy="1924967"/>
            </a:xfrm>
            <a:prstGeom prst="ellipse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4681519"/>
                <a:satOff val="-5839"/>
                <a:lumOff val="1373"/>
                <a:alphaOff val="0"/>
              </a:schemeClr>
            </a:fillRef>
            <a:effectRef idx="2">
              <a:schemeClr val="accent2">
                <a:hueOff val="4681519"/>
                <a:satOff val="-5839"/>
                <a:lumOff val="1373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4384DAC0-F0DA-184C-8557-5413A0F6716B}"/>
                </a:ext>
              </a:extLst>
            </p:cNvPr>
            <p:cNvSpPr txBox="1"/>
            <p:nvPr/>
          </p:nvSpPr>
          <p:spPr>
            <a:xfrm>
              <a:off x="6991484" y="2397901"/>
              <a:ext cx="1361157" cy="1361157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3180" tIns="43180" rIns="43180" bIns="43180" numCol="1" spcCol="1270" anchor="ctr" anchorCtr="0">
              <a:noAutofit/>
            </a:bodyPr>
            <a:lstStyle/>
            <a:p>
              <a:pPr marL="0" lvl="0" indent="0" algn="ctr" defTabSz="1511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400" kern="1200" dirty="0"/>
                <a:t>SMT</a:t>
              </a:r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811247D-5EDD-9841-8855-4B2DCB5A65AD}"/>
              </a:ext>
            </a:extLst>
          </p:cNvPr>
          <p:cNvSpPr txBox="1">
            <a:spLocks/>
          </p:cNvSpPr>
          <p:nvPr/>
        </p:nvSpPr>
        <p:spPr>
          <a:xfrm>
            <a:off x="3407397" y="4625775"/>
            <a:ext cx="2986088" cy="2003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Equality + UF</a:t>
            </a:r>
          </a:p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Arithmetic</a:t>
            </a:r>
          </a:p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Bit-vectors</a:t>
            </a:r>
          </a:p>
          <a:p>
            <a:pPr marL="384954" indent="-384954" defTabSz="914363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/>
            </a:pPr>
            <a:r>
              <a:rPr lang="en-US" sz="3100" dirty="0">
                <a:solidFill>
                  <a:prstClr val="black"/>
                </a:solidFill>
                <a:sym typeface="Symbol"/>
              </a:rPr>
              <a:t>…</a:t>
            </a:r>
            <a:endParaRPr lang="en-US" sz="33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02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We want to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reason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about the properties about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arrays (ubiquitous):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void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swap(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[]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j){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temp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A[j];</a:t>
                </a: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A[j]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temp;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think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arrays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are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functional: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A’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store(A,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side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effect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explicit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so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this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program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is: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A’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store(store(A,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A[j]),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j,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])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and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want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to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prove: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A’[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]==A[j]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A’[j]==A[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615" b="-18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919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7713"/>
            <a:ext cx="8116888" cy="4114800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Functional programming matters: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A’, A’’;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A’ = store(A,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A[j]);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A’’ = store(A’, j, A[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A’’;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 some languages, this is called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vectors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Always easy to reason about functional programs.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50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Arrays: 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syntax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400" dirty="0"/>
                  <a:t>E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x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E[E]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store(E,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E,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E)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|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…</a:t>
                </a:r>
              </a:p>
              <a:p>
                <a:pPr marL="0" indent="0">
                  <a:buNone/>
                </a:pPr>
                <a:r>
                  <a:rPr kumimoji="1" lang="en-US" altLang="zh-CN" sz="2400" dirty="0"/>
                  <a:t>R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E=E | …</a:t>
                </a:r>
                <a:r>
                  <a:rPr kumimoji="1" lang="zh-CN" altLang="en-US" sz="2400" dirty="0"/>
                  <a:t>    </a:t>
                </a:r>
                <a:endParaRPr kumimoji="1" lang="en-US" altLang="zh-CN" sz="2400" dirty="0"/>
              </a:p>
              <a:p>
                <a:pPr marL="0" indent="0">
                  <a:buNone/>
                </a:pPr>
                <a:r>
                  <a:rPr kumimoji="1" lang="en-US" altLang="zh-CN" sz="2400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::=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/>
                  <a:t>R</a:t>
                </a:r>
              </a:p>
              <a:p>
                <a:pPr marL="0" indent="0">
                  <a:buNone/>
                </a:pPr>
                <a:r>
                  <a:rPr kumimoji="1" lang="zh-CN" altLang="en-US" sz="2400" dirty="0"/>
                  <a:t>   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2400" dirty="0"/>
                      <m:t>|</m:t>
                    </m:r>
                    <m:r>
                      <m:rPr>
                        <m:nor/>
                      </m:rPr>
                      <a:rPr kumimoji="1" lang="zh-CN" altLang="en-US" sz="2400" dirty="0"/>
                      <m:t> 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∧</m:t>
                    </m:r>
                    <m:r>
                      <m:rPr>
                        <m:nor/>
                      </m:rPr>
                      <a:rPr kumimoji="1" lang="en-US" altLang="zh-CN" sz="2400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EA67DCE-2389-6343-AFC1-54E1B9454D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42" t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A7071B79-EF3A-324E-8AF1-A5F5B1669C77}"/>
              </a:ext>
            </a:extLst>
          </p:cNvPr>
          <p:cNvSpPr txBox="1"/>
          <p:nvPr/>
        </p:nvSpPr>
        <p:spPr>
          <a:xfrm>
            <a:off x="5029200" y="3340268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also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contain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78C4754F-8080-1847-B15E-338CE9C5FE25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2209800" y="2466524"/>
            <a:ext cx="2819400" cy="1058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E457D90-69F2-3D40-A940-186003987434}"/>
                  </a:ext>
                </a:extLst>
              </p:cNvPr>
              <p:cNvSpPr txBox="1"/>
              <p:nvPr/>
            </p:nvSpPr>
            <p:spPr>
              <a:xfrm>
                <a:off x="1182688" y="4114800"/>
                <a:ext cx="63611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2000" dirty="0"/>
                  <a:t>Examples:</a:t>
                </a:r>
              </a:p>
              <a:p>
                <a:pPr algn="ctr"/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=j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]!=A[j]</a:t>
                </a:r>
                <a:endParaRPr kumimoji="1" lang="en-US" altLang="zh-CN" sz="2000" dirty="0"/>
              </a:p>
              <a:p>
                <a:r>
                  <a:rPr kumimoji="1" lang="en-US" altLang="zh-CN" sz="2000" dirty="0"/>
                  <a:t>UNSAT!</a:t>
                </a: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E457D90-69F2-3D40-A940-186003987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688" y="4114800"/>
                <a:ext cx="6361112" cy="1015663"/>
              </a:xfrm>
              <a:prstGeom prst="rect">
                <a:avLst/>
              </a:prstGeom>
              <a:blipFill>
                <a:blip r:embed="rId3"/>
                <a:stretch>
                  <a:fillRect l="-797" t="-3750" b="-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53049FD7-A55A-234F-8B84-3D38C4EE12B1}"/>
              </a:ext>
            </a:extLst>
          </p:cNvPr>
          <p:cNvSpPr txBox="1"/>
          <p:nvPr/>
        </p:nvSpPr>
        <p:spPr>
          <a:xfrm>
            <a:off x="1182688" y="5181600"/>
            <a:ext cx="6361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Examples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Z3: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Array('A',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IntSort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IntSort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b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j')</a:t>
            </a:r>
            <a:b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==j, A[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]!=A[j])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D302857-6032-354E-AF4F-6507A8B63484}"/>
              </a:ext>
            </a:extLst>
          </p:cNvPr>
          <p:cNvSpPr txBox="1"/>
          <p:nvPr/>
        </p:nvSpPr>
        <p:spPr>
          <a:xfrm>
            <a:off x="5017168" y="2966425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read</a:t>
            </a:r>
            <a:r>
              <a:rPr kumimoji="1" lang="zh-CN" altLang="en-US" dirty="0"/>
              <a:t> </a:t>
            </a:r>
            <a:r>
              <a:rPr kumimoji="1" lang="en-US" altLang="zh-CN" dirty="0"/>
              <a:t>(select)</a:t>
            </a:r>
            <a:endParaRPr kumimoji="1" lang="zh-CN" altLang="en-US" dirty="0"/>
          </a:p>
        </p:txBody>
      </p: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D57426C0-29E7-5B4D-8F81-3447D450E25C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3048000" y="2466524"/>
            <a:ext cx="1969168" cy="684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36A70316-FF87-AB4B-B2A3-8D21F65FA46C}"/>
              </a:ext>
            </a:extLst>
          </p:cNvPr>
          <p:cNvSpPr txBox="1"/>
          <p:nvPr/>
        </p:nvSpPr>
        <p:spPr>
          <a:xfrm>
            <a:off x="5017168" y="2550330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array</a:t>
            </a:r>
            <a:r>
              <a:rPr kumimoji="1" lang="zh-CN" altLang="en-US" dirty="0"/>
              <a:t> </a:t>
            </a:r>
            <a:r>
              <a:rPr kumimoji="1" lang="en-US" altLang="zh-CN" dirty="0"/>
              <a:t>write</a:t>
            </a:r>
            <a:r>
              <a:rPr kumimoji="1" lang="zh-CN" altLang="en-US" dirty="0"/>
              <a:t> </a:t>
            </a:r>
            <a:r>
              <a:rPr kumimoji="1" lang="en-US" altLang="zh-CN" dirty="0"/>
              <a:t>(update)</a:t>
            </a:r>
            <a:endParaRPr kumimoji="1" lang="zh-CN" altLang="en-US" dirty="0"/>
          </a:p>
        </p:txBody>
      </p: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E6DC63DA-DE11-014D-9C16-90C177C3CC0A}"/>
              </a:ext>
            </a:extLst>
          </p:cNvPr>
          <p:cNvCxnSpPr>
            <a:cxnSpLocks/>
          </p:cNvCxnSpPr>
          <p:nvPr/>
        </p:nvCxnSpPr>
        <p:spPr>
          <a:xfrm flipH="1" flipV="1">
            <a:off x="3962400" y="2381545"/>
            <a:ext cx="1106489" cy="414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42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2" grpId="0"/>
      <p:bldP spid="16" grpId="0"/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B1A98-5D2E-F84C-8A75-A8FC62CA1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again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67DCE-2389-6343-AFC1-54E1B945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j){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A[j];</a:t>
            </a: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Z3’s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representation: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Array(‘A’,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IntSort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IntSort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j’)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Store(Store(A,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A[j]),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want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prove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(by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solving):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solve(Not(And(A1[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]==A[j],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A1[j]==A[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])))</a:t>
            </a:r>
          </a:p>
        </p:txBody>
      </p:sp>
    </p:spTree>
    <p:extLst>
      <p:ext uri="{BB962C8B-B14F-4D97-AF65-F5344CB8AC3E}">
        <p14:creationId xmlns:p14="http://schemas.microsoft.com/office/powerpoint/2010/main" val="3496995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728F1-7C31-7644-BA05-578533728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Inference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arrays</a:t>
            </a:r>
            <a:endParaRPr kumimoji="1" lang="zh-CN" altLang="en-US" dirty="0"/>
          </a:p>
        </p:txBody>
      </p:sp>
      <p:cxnSp>
        <p:nvCxnSpPr>
          <p:cNvPr id="7" name="直线连接符 6">
            <a:extLst>
              <a:ext uri="{FF2B5EF4-FFF2-40B4-BE49-F238E27FC236}">
                <a16:creationId xmlns:a16="http://schemas.microsoft.com/office/drawing/2014/main" id="{D7144774-875C-B340-8A37-885142561D64}"/>
              </a:ext>
            </a:extLst>
          </p:cNvPr>
          <p:cNvCxnSpPr>
            <a:cxnSpLocks/>
          </p:cNvCxnSpPr>
          <p:nvPr/>
        </p:nvCxnSpPr>
        <p:spPr>
          <a:xfrm>
            <a:off x="1752600" y="24318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/>
              <p:nvPr/>
            </p:nvSpPr>
            <p:spPr>
              <a:xfrm>
                <a:off x="3429000" y="260246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7ACF172-4395-6C48-9D20-E131EBF48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602468"/>
                <a:ext cx="1828800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/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𝐼𝑛𝑑𝑒𝑥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E85918B1-FA13-9B46-87B1-CE18A905A3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817" y="2233136"/>
                <a:ext cx="182880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CE71E8-5397-824F-97D3-3BF900DADCA0}"/>
                  </a:ext>
                </a:extLst>
              </p:cNvPr>
              <p:cNvSpPr txBox="1"/>
              <p:nvPr/>
            </p:nvSpPr>
            <p:spPr>
              <a:xfrm>
                <a:off x="2037139" y="1905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BCE71E8-5397-824F-97D3-3BF900DAD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7139" y="1905000"/>
                <a:ext cx="18288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809EDF-7F6C-5E49-9E88-413F24395A4A}"/>
                  </a:ext>
                </a:extLst>
              </p:cNvPr>
              <p:cNvSpPr txBox="1"/>
              <p:nvPr/>
            </p:nvSpPr>
            <p:spPr>
              <a:xfrm>
                <a:off x="5177589" y="19050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8809EDF-7F6C-5E49-9E88-413F24395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589" y="1905000"/>
                <a:ext cx="1828800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69AA69D8-3991-0341-B92E-F80A3A179F54}"/>
              </a:ext>
            </a:extLst>
          </p:cNvPr>
          <p:cNvCxnSpPr>
            <a:cxnSpLocks/>
          </p:cNvCxnSpPr>
          <p:nvPr/>
        </p:nvCxnSpPr>
        <p:spPr>
          <a:xfrm>
            <a:off x="1828800" y="3641883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/>
              <p:nvPr/>
            </p:nvSpPr>
            <p:spPr>
              <a:xfrm>
                <a:off x="3505200" y="3812540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𝑆𝑡𝑜𝑟𝑒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D697D91-8941-974C-B9BB-ED8771BE46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3812540"/>
                <a:ext cx="2819400" cy="369332"/>
              </a:xfrm>
              <a:prstGeom prst="rect">
                <a:avLst/>
              </a:prstGeom>
              <a:blipFill>
                <a:blip r:embed="rId6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/>
              <p:nvPr/>
            </p:nvSpPr>
            <p:spPr>
              <a:xfrm>
                <a:off x="6674017" y="34432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𝑅𝐴𝑊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DE0251DA-B06C-3A47-AF2F-312B820D6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3443208"/>
                <a:ext cx="1828800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/>
              <p:nvPr/>
            </p:nvSpPr>
            <p:spPr>
              <a:xfrm>
                <a:off x="3784976" y="32004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77816D75-B528-A84E-ADBA-1E088B8F9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76" y="3200400"/>
                <a:ext cx="1828800" cy="369332"/>
              </a:xfrm>
              <a:prstGeom prst="rect">
                <a:avLst/>
              </a:prstGeom>
              <a:blipFill>
                <a:blip r:embed="rId8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81C5D220-EC76-B44F-8222-C0D871E674EE}"/>
              </a:ext>
            </a:extLst>
          </p:cNvPr>
          <p:cNvCxnSpPr>
            <a:cxnSpLocks/>
          </p:cNvCxnSpPr>
          <p:nvPr/>
        </p:nvCxnSpPr>
        <p:spPr>
          <a:xfrm>
            <a:off x="1828800" y="49464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/>
              <p:nvPr/>
            </p:nvSpPr>
            <p:spPr>
              <a:xfrm>
                <a:off x="3505200" y="51170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𝑆𝑡𝑜𝑟𝑒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AAD7DD9-DBBB-B747-B727-F215ACC5F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5117068"/>
                <a:ext cx="2819400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/>
              <p:nvPr/>
            </p:nvSpPr>
            <p:spPr>
              <a:xfrm>
                <a:off x="6674017" y="47477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𝑅𝐴𝑊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C25DC0DE-7E0A-554E-8D0A-0B5C0200E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4747736"/>
                <a:ext cx="1828800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/>
              <p:nvPr/>
            </p:nvSpPr>
            <p:spPr>
              <a:xfrm>
                <a:off x="3784976" y="45049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42A4F1D-FFC7-0C43-AD42-D2DCD4D3D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76" y="4504928"/>
                <a:ext cx="1828800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连接符 20">
            <a:extLst>
              <a:ext uri="{FF2B5EF4-FFF2-40B4-BE49-F238E27FC236}">
                <a16:creationId xmlns:a16="http://schemas.microsoft.com/office/drawing/2014/main" id="{70362C9A-F9E5-5947-AB6F-9F730FCAE09A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1828800" y="6227802"/>
            <a:ext cx="4845217" cy="140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/>
              <p:nvPr/>
            </p:nvSpPr>
            <p:spPr>
              <a:xfrm>
                <a:off x="3505200" y="6412468"/>
                <a:ext cx="2819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0EE84B6-A12C-364E-8E67-DD7AEE905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6412468"/>
                <a:ext cx="281940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/>
              <p:nvPr/>
            </p:nvSpPr>
            <p:spPr>
              <a:xfrm>
                <a:off x="6674017" y="60431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𝐸𝑥𝑡𝑒𝑛𝑠𝑖𝑜𝑛𝑎𝑙𝑖𝑡𝑦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D7965081-0578-FA46-AA99-3714A9C8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17" y="6043136"/>
                <a:ext cx="1828800" cy="369332"/>
              </a:xfrm>
              <a:prstGeom prst="rect">
                <a:avLst/>
              </a:prstGeom>
              <a:blipFill>
                <a:blip r:embed="rId13"/>
                <a:stretch>
                  <a:fillRect l="-690" r="-4138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/>
              <p:nvPr/>
            </p:nvSpPr>
            <p:spPr>
              <a:xfrm>
                <a:off x="3784976" y="580032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DF33865E-C9DD-6849-8FD3-446797DC6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4976" y="5800328"/>
                <a:ext cx="1828800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326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C17B9B-B834-E347-80F2-CCDBC8D91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622823-CB4B-6B47-ABD2-04954DD6D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  <a:p>
            <a:pPr marL="0" indent="0" algn="ctr">
              <a:buNone/>
            </a:pPr>
            <a:r>
              <a:rPr kumimoji="1" lang="en-US" altLang="zh-CN" i="1" dirty="0"/>
              <a:t>Decision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procedure:</a:t>
            </a:r>
          </a:p>
          <a:p>
            <a:pPr marL="0" indent="0" algn="ctr">
              <a:buNone/>
            </a:pPr>
            <a:r>
              <a:rPr kumimoji="1" lang="en-US" altLang="zh-CN" i="1" dirty="0"/>
              <a:t>Array</a:t>
            </a:r>
            <a:r>
              <a:rPr kumimoji="1" lang="zh-CN" altLang="en-US" i="1" dirty="0"/>
              <a:t> </a:t>
            </a:r>
            <a:r>
              <a:rPr kumimoji="1" lang="en-US" altLang="zh-CN" i="1" dirty="0"/>
              <a:t>Elimination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46279603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19522</TotalTime>
  <Words>1579</Words>
  <Application>Microsoft Macintosh PowerPoint</Application>
  <PresentationFormat>全屏显示(4:3)</PresentationFormat>
  <Paragraphs>251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宋体</vt:lpstr>
      <vt:lpstr>Arial</vt:lpstr>
      <vt:lpstr>Cambria Math</vt:lpstr>
      <vt:lpstr>Courier New</vt:lpstr>
      <vt:lpstr>Symbol</vt:lpstr>
      <vt:lpstr>Tahoma</vt:lpstr>
      <vt:lpstr>Wingdings</vt:lpstr>
      <vt:lpstr>Blends</vt:lpstr>
      <vt:lpstr>Arrays</vt:lpstr>
      <vt:lpstr>Motivation: theory</vt:lpstr>
      <vt:lpstr>Satisfiability modulo theory (SMT)</vt:lpstr>
      <vt:lpstr>Motivation</vt:lpstr>
      <vt:lpstr>Motivation</vt:lpstr>
      <vt:lpstr>Arrays: the syntax</vt:lpstr>
      <vt:lpstr>Example again</vt:lpstr>
      <vt:lpstr>Inference rules for arrays</vt:lpstr>
      <vt:lpstr> </vt:lpstr>
      <vt:lpstr>How to design a decision procedure for arrays?</vt:lpstr>
      <vt:lpstr>Array select</vt:lpstr>
      <vt:lpstr>Array select example</vt:lpstr>
      <vt:lpstr>Array update</vt:lpstr>
      <vt:lpstr>Array update example</vt:lpstr>
      <vt:lpstr>Problems</vt:lpstr>
      <vt:lpstr>Arrays: the restricted syntax</vt:lpstr>
      <vt:lpstr>Array property</vt:lpstr>
      <vt:lpstr>Array reduction algorithm</vt:lpstr>
      <vt:lpstr>Array reduction example</vt:lpstr>
      <vt:lpstr>Array reduction example</vt:lpstr>
      <vt:lpstr>Array reduction example</vt:lpstr>
      <vt:lpstr> </vt:lpstr>
      <vt:lpstr>The interfaces are similar</vt:lpstr>
      <vt:lpstr>Example</vt:lpstr>
      <vt:lpstr>Summary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4541</cp:revision>
  <cp:lastPrinted>1601-01-01T00:00:00Z</cp:lastPrinted>
  <dcterms:created xsi:type="dcterms:W3CDTF">1601-01-01T00:00:00Z</dcterms:created>
  <dcterms:modified xsi:type="dcterms:W3CDTF">2020-12-15T02:15:54Z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