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7"/>
  </p:handoutMasterIdLst>
  <p:sldIdLst>
    <p:sldId id="256" r:id="rId2"/>
    <p:sldId id="459" r:id="rId3"/>
    <p:sldId id="455" r:id="rId4"/>
    <p:sldId id="456" r:id="rId5"/>
    <p:sldId id="457" r:id="rId6"/>
    <p:sldId id="473" r:id="rId7"/>
    <p:sldId id="460" r:id="rId8"/>
    <p:sldId id="458" r:id="rId9"/>
    <p:sldId id="487" r:id="rId10"/>
    <p:sldId id="461" r:id="rId11"/>
    <p:sldId id="483" r:id="rId12"/>
    <p:sldId id="462" r:id="rId13"/>
    <p:sldId id="463" r:id="rId14"/>
    <p:sldId id="484" r:id="rId15"/>
    <p:sldId id="485" r:id="rId16"/>
    <p:sldId id="321" r:id="rId17"/>
    <p:sldId id="464" r:id="rId18"/>
    <p:sldId id="486" r:id="rId19"/>
    <p:sldId id="467" r:id="rId20"/>
    <p:sldId id="468" r:id="rId21"/>
    <p:sldId id="469" r:id="rId22"/>
    <p:sldId id="470" r:id="rId23"/>
    <p:sldId id="471" r:id="rId24"/>
    <p:sldId id="472" r:id="rId25"/>
    <p:sldId id="424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3"/>
    <p:restoredTop sz="94696"/>
  </p:normalViewPr>
  <p:slideViewPr>
    <p:cSldViewPr>
      <p:cViewPr varScale="1">
        <p:scale>
          <a:sx n="105" d="100"/>
          <a:sy n="105" d="100"/>
        </p:scale>
        <p:origin x="11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Theory Combination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results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theory combination problem, in general, is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undecidable</a:t>
                </a:r>
              </a:p>
              <a:p>
                <a:pPr lvl="1"/>
                <a:r>
                  <a:rPr kumimoji="1" lang="en-US" altLang="zh-CN" dirty="0"/>
                  <a:t>Even the underlying theories are decidable</a:t>
                </a:r>
              </a:p>
              <a:p>
                <a:r>
                  <a:rPr kumimoji="1" lang="en-US" altLang="zh-CN" dirty="0"/>
                  <a:t>To make it decidable, we require: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dirty="0"/>
                  <a:t> are decidable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(except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dirty="0"/>
                  <a:t>)</a:t>
                </a:r>
              </a:p>
              <a:p>
                <a:pPr lvl="1"/>
                <a:r>
                  <a:rPr kumimoji="1" lang="en-US" altLang="zh-CN" dirty="0"/>
                  <a:t>infinitely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stable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8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FE81-F250-B74D-8CD8-B01DFE0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AB9FE6DE-A05B-1448-BC04-9922F9AFA937}"/>
              </a:ext>
            </a:extLst>
          </p:cNvPr>
          <p:cNvSpPr/>
          <p:nvPr/>
        </p:nvSpPr>
        <p:spPr>
          <a:xfrm>
            <a:off x="1941095" y="35890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704E6-C80F-D849-92DB-71AA540A7BD5}"/>
              </a:ext>
            </a:extLst>
          </p:cNvPr>
          <p:cNvSpPr txBox="1"/>
          <p:nvPr/>
        </p:nvSpPr>
        <p:spPr>
          <a:xfrm>
            <a:off x="2044115" y="2654694"/>
            <a:ext cx="25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Conjunctive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8F0718D-97D8-1946-8548-08817CFA0832}"/>
              </a:ext>
            </a:extLst>
          </p:cNvPr>
          <p:cNvCxnSpPr/>
          <p:nvPr/>
        </p:nvCxnSpPr>
        <p:spPr>
          <a:xfrm>
            <a:off x="2590800" y="3048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5FC9B0-73E0-BA43-929B-5240F3BDD625}"/>
              </a:ext>
            </a:extLst>
          </p:cNvPr>
          <p:cNvCxnSpPr>
            <a:cxnSpLocks/>
          </p:cNvCxnSpPr>
          <p:nvPr/>
        </p:nvCxnSpPr>
        <p:spPr>
          <a:xfrm flipV="1">
            <a:off x="3048000" y="30802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063BBB3-92C7-BF49-8115-2B7FBF1F59F1}"/>
              </a:ext>
            </a:extLst>
          </p:cNvPr>
          <p:cNvSpPr/>
          <p:nvPr/>
        </p:nvSpPr>
        <p:spPr>
          <a:xfrm>
            <a:off x="685801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4DEE701-43D3-DF44-89CE-1F0518AE85B9}"/>
              </a:ext>
            </a:extLst>
          </p:cNvPr>
          <p:cNvSpPr/>
          <p:nvPr/>
        </p:nvSpPr>
        <p:spPr>
          <a:xfrm>
            <a:off x="1981200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6FDECFC4-D7D5-7E40-AD1B-67243E93C788}"/>
              </a:ext>
            </a:extLst>
          </p:cNvPr>
          <p:cNvSpPr/>
          <p:nvPr/>
        </p:nvSpPr>
        <p:spPr>
          <a:xfrm>
            <a:off x="3886200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ED1B071-D223-B548-BC70-913C959E4430}"/>
              </a:ext>
            </a:extLst>
          </p:cNvPr>
          <p:cNvCxnSpPr>
            <a:cxnSpLocks/>
          </p:cNvCxnSpPr>
          <p:nvPr/>
        </p:nvCxnSpPr>
        <p:spPr>
          <a:xfrm flipH="1">
            <a:off x="990600" y="40708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2EF12EF-2682-5746-AC64-B4FE617BBA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286000" y="40708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3749E9A-E2C7-1F4A-8790-126304EA4678}"/>
              </a:ext>
            </a:extLst>
          </p:cNvPr>
          <p:cNvCxnSpPr>
            <a:cxnSpLocks/>
          </p:cNvCxnSpPr>
          <p:nvPr/>
        </p:nvCxnSpPr>
        <p:spPr>
          <a:xfrm>
            <a:off x="3352800" y="40632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F519B70-6D07-E042-9708-E0DABAAEBA91}"/>
              </a:ext>
            </a:extLst>
          </p:cNvPr>
          <p:cNvCxnSpPr>
            <a:cxnSpLocks/>
          </p:cNvCxnSpPr>
          <p:nvPr/>
        </p:nvCxnSpPr>
        <p:spPr>
          <a:xfrm flipV="1">
            <a:off x="2726156" y="40685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5DDAC36-BBA5-A84A-9490-04087DD5FD91}"/>
              </a:ext>
            </a:extLst>
          </p:cNvPr>
          <p:cNvCxnSpPr>
            <a:cxnSpLocks/>
          </p:cNvCxnSpPr>
          <p:nvPr/>
        </p:nvCxnSpPr>
        <p:spPr>
          <a:xfrm flipV="1">
            <a:off x="1540042" y="40568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B85952B-2BC6-254C-915C-9BB56AE0F8B9}"/>
              </a:ext>
            </a:extLst>
          </p:cNvPr>
          <p:cNvCxnSpPr>
            <a:cxnSpLocks/>
          </p:cNvCxnSpPr>
          <p:nvPr/>
        </p:nvCxnSpPr>
        <p:spPr>
          <a:xfrm flipH="1" flipV="1">
            <a:off x="3581399" y="40785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11BC363-89F3-EF4C-9C10-6007486A43E0}"/>
              </a:ext>
            </a:extLst>
          </p:cNvPr>
          <p:cNvSpPr txBox="1"/>
          <p:nvPr/>
        </p:nvSpPr>
        <p:spPr>
          <a:xfrm>
            <a:off x="3238500" y="49823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2ADD44A-C821-7F40-B902-647EDD5FEFDD}"/>
              </a:ext>
            </a:extLst>
          </p:cNvPr>
          <p:cNvSpPr txBox="1"/>
          <p:nvPr/>
        </p:nvSpPr>
        <p:spPr>
          <a:xfrm>
            <a:off x="4800600" y="308746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Purification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2EFC7F4-FBE3-C24D-A3F6-6EF9A21654E2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3332656"/>
            <a:ext cx="1676400" cy="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147A926-6D4C-C446-87FF-F6E7FBC98D1F}"/>
              </a:ext>
            </a:extLst>
          </p:cNvPr>
          <p:cNvSpPr txBox="1"/>
          <p:nvPr/>
        </p:nvSpPr>
        <p:spPr>
          <a:xfrm>
            <a:off x="5638800" y="39740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broadcast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8A6D509-8C1A-654A-8634-6607C50BA05B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4219255"/>
            <a:ext cx="1676400" cy="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5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Step #1: purification </a:t>
                </a:r>
              </a:p>
              <a:p>
                <a:pPr lvl="1"/>
                <a:r>
                  <a:rPr kumimoji="1" lang="en-US" altLang="zh-CN" dirty="0"/>
                  <a:t>Introduce auxiliary variables, so that different theories don’t mix</a:t>
                </a:r>
              </a:p>
              <a:p>
                <a:r>
                  <a:rPr kumimoji="1" lang="en-US" altLang="zh-CN" dirty="0"/>
                  <a:t>Example with LA and EUF: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f(x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pPr marL="457200" lvl="1" indent="0"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  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=f(x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)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2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propagation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After purification, the proposition is turned into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...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n</a:t>
                </a:r>
                <a:endParaRPr kumimoji="1" lang="en-US" altLang="zh-CN" baseline="-25000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Each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belongs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 specific theory</a:t>
                </a:r>
              </a:p>
              <a:p>
                <a:pPr lvl="1"/>
                <a:r>
                  <a:rPr kumimoji="1" lang="en-US" altLang="zh-CN" dirty="0"/>
                  <a:t>And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are connected by variables</a:t>
                </a:r>
              </a:p>
              <a:p>
                <a:r>
                  <a:rPr kumimoji="1" lang="en-US" altLang="zh-CN" dirty="0"/>
                  <a:t>If some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UNSAT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return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UNSAT</a:t>
                </a:r>
              </a:p>
              <a:p>
                <a:r>
                  <a:rPr kumimoji="1" lang="en-US" altLang="zh-CN" dirty="0"/>
                  <a:t>If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implies an equality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j</a:t>
                </a:r>
                <a:r>
                  <a:rPr kumimoji="1" lang="en-US" altLang="zh-CN" dirty="0"/>
                  <a:t>, add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j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every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j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(j!=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goto</a:t>
                </a:r>
                <a:r>
                  <a:rPr kumimoji="1" lang="en-US" altLang="zh-CN" dirty="0"/>
                  <a:t> previous step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broadcast</a:t>
                </a:r>
                <a:r>
                  <a:rPr kumimoji="1" lang="en-US" altLang="zh-CN" dirty="0"/>
                  <a:t> operation (the key idea)!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60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1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-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153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1,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17E146E-AEAB-B744-875D-F0B364A523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777356"/>
                  </p:ext>
                </p:extLst>
              </p:nvPr>
            </p:nvGraphicFramePr>
            <p:xfrm>
              <a:off x="1524000" y="198120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x2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x1</a:t>
                          </a:r>
                        </a:p>
                        <a:p>
                          <a:r>
                            <a:rPr lang="en-US" altLang="zh-CN" dirty="0"/>
                            <a:t>x1-x3&gt;=x2</a:t>
                          </a:r>
                        </a:p>
                        <a:p>
                          <a:r>
                            <a:rPr lang="en-US" altLang="zh-CN" dirty="0"/>
                            <a:t>x3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0</a:t>
                          </a:r>
                        </a:p>
                        <a:p>
                          <a:r>
                            <a:rPr lang="en-US" altLang="zh-CN" dirty="0"/>
                            <a:t>t1=t2-t3</a:t>
                          </a:r>
                        </a:p>
                        <a:p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17E146E-AEAB-B744-875D-F0B364A523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777356"/>
                  </p:ext>
                </p:extLst>
              </p:nvPr>
            </p:nvGraphicFramePr>
            <p:xfrm>
              <a:off x="1524000" y="198120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2834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3839" r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273F096-EFA3-3E49-9A33-01F34DF77009}"/>
              </a:ext>
            </a:extLst>
          </p:cNvPr>
          <p:cNvSpPr txBox="1"/>
          <p:nvPr/>
        </p:nvSpPr>
        <p:spPr>
          <a:xfrm>
            <a:off x="1524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x3=0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CFD3C0-A868-4948-A8AE-0B7CE9CF63FB}"/>
              </a:ext>
            </a:extLst>
          </p:cNvPr>
          <p:cNvSpPr txBox="1"/>
          <p:nvPr/>
        </p:nvSpPr>
        <p:spPr>
          <a:xfrm>
            <a:off x="1519177" y="40545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3FB13B-AB00-404A-BF51-0D07613D08D7}"/>
              </a:ext>
            </a:extLst>
          </p:cNvPr>
          <p:cNvSpPr txBox="1"/>
          <p:nvPr/>
        </p:nvSpPr>
        <p:spPr>
          <a:xfrm>
            <a:off x="3429000" y="43863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BA429A-B63F-534A-B4C5-BD36393CD364}"/>
              </a:ext>
            </a:extLst>
          </p:cNvPr>
          <p:cNvSpPr txBox="1"/>
          <p:nvPr/>
        </p:nvSpPr>
        <p:spPr>
          <a:xfrm>
            <a:off x="1559688" y="47166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t1=0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4BECEE-9BAA-0243-AA1E-686CB19B8385}"/>
              </a:ext>
            </a:extLst>
          </p:cNvPr>
          <p:cNvSpPr txBox="1"/>
          <p:nvPr/>
        </p:nvSpPr>
        <p:spPr>
          <a:xfrm>
            <a:off x="3429000" y="4719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t1=0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6EAE0B-D4D9-1F47-8531-F1DDB747385A}"/>
              </a:ext>
            </a:extLst>
          </p:cNvPr>
          <p:cNvSpPr txBox="1"/>
          <p:nvPr/>
        </p:nvSpPr>
        <p:spPr>
          <a:xfrm>
            <a:off x="3429000" y="5269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7AAFF4-0C2D-3F4D-858C-C68F9F7D9BF0}"/>
              </a:ext>
            </a:extLst>
          </p:cNvPr>
          <p:cNvSpPr txBox="1"/>
          <p:nvPr/>
        </p:nvSpPr>
        <p:spPr>
          <a:xfrm>
            <a:off x="3429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x3=0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CA9E02-FF83-3B41-9506-7F85F407690E}"/>
              </a:ext>
            </a:extLst>
          </p:cNvPr>
          <p:cNvSpPr txBox="1"/>
          <p:nvPr/>
        </p:nvSpPr>
        <p:spPr>
          <a:xfrm>
            <a:off x="3424177" y="40545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046BE4C-270F-2C48-87D4-A3A4AB42C475}"/>
              </a:ext>
            </a:extLst>
          </p:cNvPr>
          <p:cNvSpPr txBox="1"/>
          <p:nvPr/>
        </p:nvSpPr>
        <p:spPr>
          <a:xfrm>
            <a:off x="1559688" y="44234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1800E387-87D9-2843-913F-DBEBDF485DF8}"/>
              </a:ext>
            </a:extLst>
          </p:cNvPr>
          <p:cNvSpPr/>
          <p:nvPr/>
        </p:nvSpPr>
        <p:spPr>
          <a:xfrm>
            <a:off x="2667000" y="3935492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06EE38-C810-FA4C-9D88-0DBADB79AE1F}"/>
              </a:ext>
            </a:extLst>
          </p:cNvPr>
          <p:cNvSpPr txBox="1"/>
          <p:nvPr/>
        </p:nvSpPr>
        <p:spPr>
          <a:xfrm>
            <a:off x="2415289" y="368383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broadcast</a:t>
            </a:r>
            <a:endParaRPr kumimoji="1" lang="zh-CN" altLang="en-US" sz="1600" dirty="0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E4768738-37CC-5546-AD9F-9AE7F43CE611}"/>
              </a:ext>
            </a:extLst>
          </p:cNvPr>
          <p:cNvSpPr/>
          <p:nvPr/>
        </p:nvSpPr>
        <p:spPr>
          <a:xfrm flipH="1">
            <a:off x="2657354" y="4423430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94AEF329-7220-5947-AAC4-159EDEDC63FF}"/>
              </a:ext>
            </a:extLst>
          </p:cNvPr>
          <p:cNvSpPr/>
          <p:nvPr/>
        </p:nvSpPr>
        <p:spPr>
          <a:xfrm>
            <a:off x="2667000" y="4800600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E96317-3A56-714C-9F7E-50B9FD2ED69A}"/>
              </a:ext>
            </a:extLst>
          </p:cNvPr>
          <p:cNvSpPr txBox="1"/>
          <p:nvPr/>
        </p:nvSpPr>
        <p:spPr>
          <a:xfrm>
            <a:off x="4876800" y="2362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!=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8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/>
      <p:bldP spid="20" grpId="0"/>
      <p:bldP spid="21" grpId="0"/>
      <p:bldP spid="22" grpId="0"/>
      <p:bldP spid="25" grpId="0"/>
      <p:bldP spid="3" grpId="0" animBg="1"/>
      <p:bldP spid="4" grpId="0"/>
      <p:bldP spid="15" grpId="0" animBg="1"/>
      <p:bldP spid="16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x2)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(x2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 + car(cons(0,x1))))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p(h(x1) – h(x2))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~p(0)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x2)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(x2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x1+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car(cons(t3, x1))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t4-t5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t4 = h(x1)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t5 = h(x2)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t3 = 0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2,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17E146E-AEAB-B744-875D-F0B364A523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833141"/>
                  </p:ext>
                </p:extLst>
              </p:nvPr>
            </p:nvGraphicFramePr>
            <p:xfrm>
              <a:off x="1524000" y="1981200"/>
              <a:ext cx="6781800" cy="347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5215108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x1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x2</a:t>
                          </a:r>
                        </a:p>
                        <a:p>
                          <a:r>
                            <a:rPr lang="en-US" altLang="zh-CN" dirty="0"/>
                            <a:t>x2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x1+t1</a:t>
                          </a:r>
                        </a:p>
                        <a:p>
                          <a:r>
                            <a:rPr lang="en-US" altLang="zh-CN" dirty="0"/>
                            <a:t>t2=t4-t5</a:t>
                          </a:r>
                        </a:p>
                        <a:p>
                          <a:r>
                            <a:rPr lang="en-US" altLang="zh-CN" dirty="0"/>
                            <a:t>t3=0</a:t>
                          </a:r>
                        </a:p>
                        <a:p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t4 = h(x1)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t5 = h(x2)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p(t2)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~p(t3)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t1 = car(cons(t3, x1))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17E146E-AEAB-B744-875D-F0B364A523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833141"/>
                  </p:ext>
                </p:extLst>
              </p:nvPr>
            </p:nvGraphicFramePr>
            <p:xfrm>
              <a:off x="1524000" y="1981200"/>
              <a:ext cx="6781800" cy="347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5215108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3108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2653" r="-257333" b="-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t4 = h(x1)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t5 = h(x2)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p(t2)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~p(t3)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t1 = car(cons(t3, x1))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5FEE53B-3CF8-1342-B601-88A154A29AC6}"/>
              </a:ext>
            </a:extLst>
          </p:cNvPr>
          <p:cNvSpPr txBox="1"/>
          <p:nvPr/>
        </p:nvSpPr>
        <p:spPr>
          <a:xfrm>
            <a:off x="5562600" y="372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t1=t3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AFAE76-BFAD-154B-8C08-22623774CCB6}"/>
              </a:ext>
            </a:extLst>
          </p:cNvPr>
          <p:cNvSpPr txBox="1"/>
          <p:nvPr/>
        </p:nvSpPr>
        <p:spPr>
          <a:xfrm>
            <a:off x="3429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t1=t3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73F096-EFA3-3E49-9A33-01F34DF77009}"/>
              </a:ext>
            </a:extLst>
          </p:cNvPr>
          <p:cNvSpPr txBox="1"/>
          <p:nvPr/>
        </p:nvSpPr>
        <p:spPr>
          <a:xfrm>
            <a:off x="1524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t1=t3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CFD3C0-A868-4948-A8AE-0B7CE9CF63FB}"/>
              </a:ext>
            </a:extLst>
          </p:cNvPr>
          <p:cNvSpPr txBox="1"/>
          <p:nvPr/>
        </p:nvSpPr>
        <p:spPr>
          <a:xfrm>
            <a:off x="1519177" y="40545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085B09-D62E-1B4F-AB2E-98B549000FF2}"/>
              </a:ext>
            </a:extLst>
          </p:cNvPr>
          <p:cNvSpPr txBox="1"/>
          <p:nvPr/>
        </p:nvSpPr>
        <p:spPr>
          <a:xfrm>
            <a:off x="3429000" y="405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8CD38B-A73A-C545-B661-49939A128A58}"/>
              </a:ext>
            </a:extLst>
          </p:cNvPr>
          <p:cNvSpPr txBox="1"/>
          <p:nvPr/>
        </p:nvSpPr>
        <p:spPr>
          <a:xfrm>
            <a:off x="5562600" y="405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3FB13B-AB00-404A-BF51-0D07613D08D7}"/>
              </a:ext>
            </a:extLst>
          </p:cNvPr>
          <p:cNvSpPr txBox="1"/>
          <p:nvPr/>
        </p:nvSpPr>
        <p:spPr>
          <a:xfrm>
            <a:off x="3429000" y="43863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t4=t5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A99578-6787-084C-9A56-AF6DC7591716}"/>
              </a:ext>
            </a:extLst>
          </p:cNvPr>
          <p:cNvSpPr txBox="1"/>
          <p:nvPr/>
        </p:nvSpPr>
        <p:spPr>
          <a:xfrm>
            <a:off x="1559688" y="43930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t4=t5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FE14C8-C9AD-8C48-9082-0D3BD91569B7}"/>
              </a:ext>
            </a:extLst>
          </p:cNvPr>
          <p:cNvSpPr txBox="1"/>
          <p:nvPr/>
        </p:nvSpPr>
        <p:spPr>
          <a:xfrm>
            <a:off x="5593466" y="43863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t4=t5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BA429A-B63F-534A-B4C5-BD36393CD364}"/>
              </a:ext>
            </a:extLst>
          </p:cNvPr>
          <p:cNvSpPr txBox="1"/>
          <p:nvPr/>
        </p:nvSpPr>
        <p:spPr>
          <a:xfrm>
            <a:off x="1559688" y="47166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4BECEE-9BAA-0243-AA1E-686CB19B8385}"/>
              </a:ext>
            </a:extLst>
          </p:cNvPr>
          <p:cNvSpPr txBox="1"/>
          <p:nvPr/>
        </p:nvSpPr>
        <p:spPr>
          <a:xfrm>
            <a:off x="3429000" y="4719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9EBFD8-8462-7144-A68B-437542FD7912}"/>
              </a:ext>
            </a:extLst>
          </p:cNvPr>
          <p:cNvSpPr txBox="1"/>
          <p:nvPr/>
        </p:nvSpPr>
        <p:spPr>
          <a:xfrm>
            <a:off x="5562600" y="4719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96EAE0B-D4D9-1F47-8531-F1DDB747385A}"/>
              </a:ext>
            </a:extLst>
          </p:cNvPr>
          <p:cNvSpPr txBox="1"/>
          <p:nvPr/>
        </p:nvSpPr>
        <p:spPr>
          <a:xfrm>
            <a:off x="3429000" y="5101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1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90EF-590A-1741-B3E0-C240C49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0B7E3-15AA-EB42-8296-04695BCF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Convexity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907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 always so simple…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Neither theory can imply an equality.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But the proposition is UNSAT!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038711"/>
                  </p:ext>
                </p:extLst>
              </p:nvPr>
            </p:nvGraphicFramePr>
            <p:xfrm>
              <a:off x="2209800" y="358140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23349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29050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038711"/>
                  </p:ext>
                </p:extLst>
              </p:nvPr>
            </p:nvGraphicFramePr>
            <p:xfrm>
              <a:off x="2209800" y="358140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2905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67" t="-31373" r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159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theories and signatures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First-order logic:</a:t>
                </a:r>
              </a:p>
              <a:p>
                <a:pPr lvl="1"/>
                <a:r>
                  <a:rPr kumimoji="1" lang="en-US" altLang="zh-CN" dirty="0"/>
                  <a:t>Syntax, axioms and inference rules</a:t>
                </a:r>
              </a:p>
              <a:p>
                <a:r>
                  <a:rPr kumimoji="1" lang="en-US" altLang="zh-CN" dirty="0"/>
                  <a:t>Theories:</a:t>
                </a:r>
              </a:p>
              <a:p>
                <a:pPr lvl="1"/>
                <a:r>
                  <a:rPr kumimoji="1" lang="en-US" altLang="zh-CN" dirty="0"/>
                  <a:t>Additional syntactic forms</a:t>
                </a:r>
              </a:p>
              <a:p>
                <a:pPr lvl="1"/>
                <a:r>
                  <a:rPr kumimoji="1" lang="en-US" altLang="zh-CN" dirty="0"/>
                  <a:t>Additional inference rules</a:t>
                </a:r>
              </a:p>
              <a:p>
                <a:pPr lvl="1"/>
                <a:r>
                  <a:rPr kumimoji="1" lang="en-US" altLang="zh-CN" dirty="0"/>
                  <a:t>The signature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zh-CN" dirty="0"/>
                  <a:t> characterize the theory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92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EE261-CF53-6D4E-9E9E-B6625867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 Convexity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E0382F-7E46-7442-B02D-0D8D81B6C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convex</a:t>
                </a:r>
                <a:r>
                  <a:rPr kumimoji="1" lang="en-US" altLang="zh-CN" dirty="0"/>
                  <a:t>, if for all conjunctions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, it holds that: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sym typeface="Wingdings" pitchFamily="2" charset="2"/>
                  </a:rPr>
                  <a:t> P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Wingdings" pitchFamily="2" charset="2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ym typeface="Wingdings" pitchFamily="2" charset="2"/>
                  </a:rPr>
                  <a:t>for some </a:t>
                </a:r>
                <a:r>
                  <a:rPr kumimoji="1" lang="en-US" altLang="zh-CN" dirty="0" err="1">
                    <a:solidFill>
                      <a:srgbClr val="0432FF"/>
                    </a:solidFill>
                    <a:sym typeface="Wingdings" pitchFamily="2" charset="2"/>
                  </a:rPr>
                  <a:t>i</a:t>
                </a:r>
                <a:r>
                  <a:rPr kumimoji="1" lang="en-US" altLang="zh-CN" dirty="0">
                    <a:sym typeface="Wingdings" pitchFamily="2" charset="2"/>
                  </a:rPr>
                  <a:t> (where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itchFamily="2" charset="2"/>
                  </a:rPr>
                  <a:t>n&gt;1</a:t>
                </a:r>
                <a:r>
                  <a:rPr kumimoji="1" lang="en-US" altLang="zh-CN" dirty="0">
                    <a:sym typeface="Wingdings" pitchFamily="2" charset="2"/>
                  </a:rPr>
                  <a:t>).</a:t>
                </a:r>
                <a:endParaRPr kumimoji="1" lang="en-US" altLang="zh-CN" dirty="0"/>
              </a:p>
              <a:p>
                <a:r>
                  <a:rPr kumimoji="1" lang="en-US" altLang="zh-CN" dirty="0"/>
                  <a:t>informally: if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implies a disjunction of equality,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must imply one of them</a:t>
                </a:r>
              </a:p>
              <a:p>
                <a:r>
                  <a:rPr kumimoji="1" lang="en-US" altLang="zh-CN" dirty="0"/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kumimoji="1" lang="en-US" altLang="zh-CN" dirty="0"/>
                  <a:t> is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non-convex</a:t>
                </a:r>
                <a:r>
                  <a:rPr kumimoji="1" lang="en-US" altLang="zh-CN" dirty="0"/>
                  <a:t>, if the above condition does not hold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E0382F-7E46-7442-B02D-0D8D81B6C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 b="-1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20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Non-convex theory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does not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imply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either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x=2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(just one).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 we cannot broadcast either equality.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 b="-8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81596"/>
                  </p:ext>
                </p:extLst>
              </p:nvPr>
            </p:nvGraphicFramePr>
            <p:xfrm>
              <a:off x="2209800" y="358140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23349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29050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681596"/>
                  </p:ext>
                </p:extLst>
              </p:nvPr>
            </p:nvGraphicFramePr>
            <p:xfrm>
              <a:off x="2209800" y="358140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2905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67" t="-31373" r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823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Non-convexity introduces splitting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4312625"/>
                  </p:ext>
                </p:extLst>
              </p:nvPr>
            </p:nvGraphicFramePr>
            <p:xfrm>
              <a:off x="2209800" y="3581400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4543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60305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4312625"/>
                  </p:ext>
                </p:extLst>
              </p:nvPr>
            </p:nvGraphicFramePr>
            <p:xfrm>
              <a:off x="2209800" y="3581400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4543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256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67" t="-19307" r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0518BE-3704-344F-9ADE-AF0ACB390D49}"/>
                  </a:ext>
                </a:extLst>
              </p:cNvPr>
              <p:cNvSpPr txBox="1"/>
              <p:nvPr/>
            </p:nvSpPr>
            <p:spPr>
              <a:xfrm>
                <a:off x="2209800" y="526464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x=2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0518BE-3704-344F-9ADE-AF0ACB390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264645"/>
                <a:ext cx="1371600" cy="369332"/>
              </a:xfrm>
              <a:prstGeom prst="rect">
                <a:avLst/>
              </a:prstGeom>
              <a:blipFill>
                <a:blip r:embed="rId4"/>
                <a:stretch>
                  <a:fillRect l="-367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4F7FEC1-7D07-D14D-9C16-4B5E3262B5B4}"/>
              </a:ext>
            </a:extLst>
          </p:cNvPr>
          <p:cNvCxnSpPr/>
          <p:nvPr/>
        </p:nvCxnSpPr>
        <p:spPr>
          <a:xfrm>
            <a:off x="5181600" y="54102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CCF1717-7FCA-3948-A866-54878E2699A9}"/>
              </a:ext>
            </a:extLst>
          </p:cNvPr>
          <p:cNvSpPr txBox="1"/>
          <p:nvPr/>
        </p:nvSpPr>
        <p:spPr>
          <a:xfrm>
            <a:off x="5334000" y="48953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split!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14E0A5-640A-5246-A2AF-49FAE15340F3}"/>
              </a:ext>
            </a:extLst>
          </p:cNvPr>
          <p:cNvSpPr txBox="1"/>
          <p:nvPr/>
        </p:nvSpPr>
        <p:spPr>
          <a:xfrm>
            <a:off x="41148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x=1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FBEC04-39B0-7E42-A7CE-B4908FCA7B8A}"/>
              </a:ext>
            </a:extLst>
          </p:cNvPr>
          <p:cNvSpPr txBox="1"/>
          <p:nvPr/>
        </p:nvSpPr>
        <p:spPr>
          <a:xfrm>
            <a:off x="5181600" y="5269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x=2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28D056-F5D2-C444-90EB-F10728A337F6}"/>
              </a:ext>
            </a:extLst>
          </p:cNvPr>
          <p:cNvSpPr txBox="1"/>
          <p:nvPr/>
        </p:nvSpPr>
        <p:spPr>
          <a:xfrm>
            <a:off x="4114800" y="563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35F5F2-5DCD-244D-8319-795CF67E6120}"/>
              </a:ext>
            </a:extLst>
          </p:cNvPr>
          <p:cNvSpPr txBox="1"/>
          <p:nvPr/>
        </p:nvSpPr>
        <p:spPr>
          <a:xfrm>
            <a:off x="5180635" y="5631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BE494-B5CF-5340-BC56-3513A7EB3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 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C7E4C5-B2C3-5849-B751-5A5D714445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purify(P);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if(some Pi is UNSAT)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UNSAT;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if(some Pi implies x=y){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broadcast(x=y);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goto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L;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if(Pi implies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=y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(P,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SAT;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C7E4C5-B2C3-5849-B751-5A5D71444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49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32B94-E4C4-9B4B-95EE-D72293FC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 and completeness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2FB8B5-CB10-234F-86A0-1FF0B599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Soundness: if the Nelson-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 decision procedure return </a:t>
            </a:r>
            <a:r>
              <a:rPr kumimoji="1" lang="en-US" altLang="zh-CN" dirty="0">
                <a:solidFill>
                  <a:srgbClr val="0432FF"/>
                </a:solidFill>
              </a:rPr>
              <a:t>SAT</a:t>
            </a:r>
            <a:r>
              <a:rPr kumimoji="1" lang="en-US" altLang="zh-CN" dirty="0"/>
              <a:t>, the proposition is satisfiable</a:t>
            </a:r>
          </a:p>
          <a:p>
            <a:pPr lvl="1"/>
            <a:r>
              <a:rPr kumimoji="1" lang="en-US" altLang="zh-CN" dirty="0"/>
              <a:t>easy to prove</a:t>
            </a:r>
          </a:p>
          <a:p>
            <a:r>
              <a:rPr kumimoji="1" lang="en-US" altLang="zh-CN" dirty="0"/>
              <a:t>Completeness:</a:t>
            </a:r>
          </a:p>
          <a:p>
            <a:pPr lvl="1"/>
            <a:r>
              <a:rPr kumimoji="1" lang="en-US" altLang="zh-CN" dirty="0"/>
              <a:t>if the NO procedure returns </a:t>
            </a:r>
            <a:r>
              <a:rPr kumimoji="1" lang="en-US" altLang="zh-CN" dirty="0">
                <a:solidFill>
                  <a:srgbClr val="0432FF"/>
                </a:solidFill>
              </a:rPr>
              <a:t>UNSAT</a:t>
            </a:r>
            <a:r>
              <a:rPr kumimoji="1" lang="en-US" altLang="zh-CN" dirty="0"/>
              <a:t>, the proposition is unsatisfiable</a:t>
            </a:r>
          </a:p>
          <a:p>
            <a:pPr lvl="1"/>
            <a:r>
              <a:rPr kumimoji="1" lang="en-US" altLang="zh-CN" dirty="0"/>
              <a:t>hard to prove, how do we know the propagation is enough (read the assigned)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864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theories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non-trivial:</a:t>
            </a:r>
          </a:p>
          <a:p>
            <a:pPr lvl="1"/>
            <a:r>
              <a:rPr kumimoji="1" lang="en-US" altLang="zh-CN" dirty="0"/>
              <a:t>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(EUF)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Ackerman,</a:t>
            </a:r>
            <a:r>
              <a:rPr kumimoji="1" lang="zh-CN" altLang="en-US" dirty="0"/>
              <a:t> </a:t>
            </a:r>
            <a:r>
              <a:rPr kumimoji="1" lang="en-US" altLang="zh-CN" dirty="0"/>
              <a:t>1924</a:t>
            </a:r>
          </a:p>
          <a:p>
            <a:pPr lvl="1"/>
            <a:r>
              <a:rPr kumimoji="1" lang="en-US" altLang="zh-CN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(LA)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Fourier,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1826</a:t>
            </a:r>
          </a:p>
          <a:p>
            <a:pPr lvl="1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EUF+LA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1979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We’ve learned…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EUF theory, for example: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= 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(f(x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!= 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…</a:t>
                </a:r>
              </a:p>
              <a:p>
                <a:r>
                  <a:rPr kumimoji="1" lang="en-US" altLang="zh-CN" dirty="0"/>
                  <a:t>LA theory, for example: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3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+5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2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4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4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…</a:t>
                </a:r>
              </a:p>
              <a:p>
                <a:r>
                  <a:rPr kumimoji="1" lang="en-US" altLang="zh-CN" dirty="0"/>
                  <a:t>What about combining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EUF and LA?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(x2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x1)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(x1-x3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x2)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(x3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0)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f(f(x1) - f(x2)) != f(x3) 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2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1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And also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Bit vectors, for example: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a[32] * b[32] = b[32] * a[32]</a:t>
                </a:r>
              </a:p>
              <a:p>
                <a:r>
                  <a:rPr kumimoji="1" lang="en-US" altLang="zh-CN" dirty="0"/>
                  <a:t>What about combining EUF and BV?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f(a[32], b[1]) = f(b[32], a[1])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a[32] = b[32]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7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And more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List, LA, and EUF: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+ car(cons(0,x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p(h(x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– h(x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~p(0)</a:t>
                </a:r>
              </a:p>
              <a:p>
                <a:r>
                  <a:rPr kumimoji="1" lang="en-US" altLang="zh-CN" dirty="0"/>
                  <a:t>Arrays and LA: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 = store(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v,i,e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)[j]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y = v[j]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 &gt; 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 &gt; y</a:t>
                </a:r>
              </a:p>
              <a:p>
                <a:r>
                  <a:rPr kumimoji="1" lang="en-US" altLang="zh-CN" dirty="0"/>
                  <a:t>Pointers:</a:t>
                </a:r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(&amp;a+1)=a[1]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489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11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3992-C8F2-2844-808F-3ED1AC5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theories,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decidable?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procedure?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theory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17845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 combination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two theories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dirty="0"/>
                  <a:t>, with signatures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dirty="0"/>
                  <a:t>, the combined theory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1⨁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Signatures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Union of axioms and inference rules</a:t>
                </a:r>
              </a:p>
              <a:p>
                <a:r>
                  <a:rPr kumimoji="1" lang="en-US" altLang="zh-CN" dirty="0"/>
                  <a:t>Problem:</a:t>
                </a:r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Does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1⨁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2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D9FE-F439-6A49-9DBB-B634541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 combination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BF09-4B98-D942-BD79-7E35113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Approach #1: reduce all theories to propositional logic, and use SAT</a:t>
            </a:r>
          </a:p>
          <a:p>
            <a:pPr lvl="1"/>
            <a:r>
              <a:rPr kumimoji="1" lang="en-US" altLang="zh-CN" dirty="0"/>
              <a:t>In previous lectures, we‘ve seen reductions for various theories,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BV</a:t>
            </a:r>
          </a:p>
          <a:p>
            <a:r>
              <a:rPr kumimoji="1" lang="en-US" altLang="zh-CN" dirty="0"/>
              <a:t>Approach #2: combine theories directly</a:t>
            </a:r>
          </a:p>
          <a:p>
            <a:pPr lvl="1"/>
            <a:r>
              <a:rPr kumimoji="1" lang="en-US" altLang="zh-CN" dirty="0"/>
              <a:t>We’ll discuss the Nelson-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 method</a:t>
            </a:r>
          </a:p>
          <a:p>
            <a:pPr lvl="1"/>
            <a:r>
              <a:rPr kumimoji="1" lang="en-US" altLang="zh-CN" dirty="0"/>
              <a:t>Greg Nelson and Derek 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Simplification by cooperating decision procedures</a:t>
            </a:r>
            <a:r>
              <a:rPr kumimoji="1" lang="en-US" altLang="zh-CN" dirty="0"/>
              <a:t>, 1979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74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90EF-590A-1741-B3E0-C240C49F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0B7E3-15AA-EB42-8296-04695BCFF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Nelson-</a:t>
            </a:r>
            <a:r>
              <a:rPr kumimoji="1" lang="en-US" altLang="zh-CN" i="1" dirty="0" err="1"/>
              <a:t>Oppen</a:t>
            </a:r>
            <a:r>
              <a:rPr kumimoji="1" lang="zh-CN" altLang="en-US" i="1" dirty="0"/>
              <a:t> </a:t>
            </a:r>
            <a:r>
              <a:rPr kumimoji="1" lang="en-US" altLang="zh-CN" i="1"/>
              <a:t>Method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3274117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21863</TotalTime>
  <Words>1464</Words>
  <Application>Microsoft Macintosh PowerPoint</Application>
  <PresentationFormat>全屏显示(4:3)</PresentationFormat>
  <Paragraphs>271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宋体</vt:lpstr>
      <vt:lpstr>Arial</vt:lpstr>
      <vt:lpstr>Cambria Math</vt:lpstr>
      <vt:lpstr>Courier New</vt:lpstr>
      <vt:lpstr>Tahoma</vt:lpstr>
      <vt:lpstr>Wingdings</vt:lpstr>
      <vt:lpstr>Blends</vt:lpstr>
      <vt:lpstr>Theory Combination</vt:lpstr>
      <vt:lpstr>Recall: theories and signatures</vt:lpstr>
      <vt:lpstr>We’ve learned…</vt:lpstr>
      <vt:lpstr>And also</vt:lpstr>
      <vt:lpstr>And more</vt:lpstr>
      <vt:lpstr>Question</vt:lpstr>
      <vt:lpstr>Theory combination</vt:lpstr>
      <vt:lpstr>Theory combination</vt:lpstr>
      <vt:lpstr> </vt:lpstr>
      <vt:lpstr>Basic results</vt:lpstr>
      <vt:lpstr>Nelson-Oppen Architecture</vt:lpstr>
      <vt:lpstr>Nelson-Oppen</vt:lpstr>
      <vt:lpstr>#2: Equality propagation</vt:lpstr>
      <vt:lpstr>Example 1</vt:lpstr>
      <vt:lpstr>Example 1, cont’</vt:lpstr>
      <vt:lpstr>Example 2</vt:lpstr>
      <vt:lpstr>Example 2, cont’</vt:lpstr>
      <vt:lpstr> </vt:lpstr>
      <vt:lpstr>Not always so simple…</vt:lpstr>
      <vt:lpstr>Theory Convexity</vt:lpstr>
      <vt:lpstr>Non-convex theory example</vt:lpstr>
      <vt:lpstr>Non-convexity introduces splitting</vt:lpstr>
      <vt:lpstr>Nelson-Oppen algorithm</vt:lpstr>
      <vt:lpstr>Soundness and completeness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4816</cp:revision>
  <cp:lastPrinted>1601-01-01T00:00:00Z</cp:lastPrinted>
  <dcterms:created xsi:type="dcterms:W3CDTF">1601-01-01T00:00:00Z</dcterms:created>
  <dcterms:modified xsi:type="dcterms:W3CDTF">2020-12-15T03:48:34Z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