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8"/>
  </p:handoutMasterIdLst>
  <p:sldIdLst>
    <p:sldId id="256" r:id="rId3"/>
    <p:sldId id="257" r:id="rId5"/>
    <p:sldId id="281" r:id="rId6"/>
    <p:sldId id="284" r:id="rId7"/>
    <p:sldId id="314" r:id="rId8"/>
    <p:sldId id="315" r:id="rId9"/>
    <p:sldId id="316" r:id="rId10"/>
    <p:sldId id="354" r:id="rId11"/>
    <p:sldId id="355" r:id="rId12"/>
    <p:sldId id="356" r:id="rId13"/>
    <p:sldId id="384" r:id="rId14"/>
    <p:sldId id="499" r:id="rId15"/>
    <p:sldId id="500" r:id="rId16"/>
    <p:sldId id="501" r:id="rId17"/>
    <p:sldId id="502" r:id="rId18"/>
    <p:sldId id="503" r:id="rId19"/>
    <p:sldId id="387" r:id="rId20"/>
    <p:sldId id="388" r:id="rId21"/>
    <p:sldId id="391" r:id="rId22"/>
    <p:sldId id="498" r:id="rId23"/>
    <p:sldId id="392" r:id="rId24"/>
    <p:sldId id="393" r:id="rId25"/>
    <p:sldId id="394" r:id="rId26"/>
    <p:sldId id="422" r:id="rId27"/>
    <p:sldId id="459" r:id="rId28"/>
    <p:sldId id="395" r:id="rId29"/>
    <p:sldId id="396" r:id="rId30"/>
    <p:sldId id="323" r:id="rId31"/>
    <p:sldId id="461" r:id="rId32"/>
    <p:sldId id="397" r:id="rId33"/>
    <p:sldId id="398" r:id="rId34"/>
    <p:sldId id="399" r:id="rId35"/>
    <p:sldId id="400" r:id="rId36"/>
    <p:sldId id="402" r:id="rId37"/>
    <p:sldId id="401" r:id="rId38"/>
    <p:sldId id="403" r:id="rId39"/>
    <p:sldId id="404" r:id="rId40"/>
    <p:sldId id="405" r:id="rId41"/>
    <p:sldId id="406" r:id="rId42"/>
    <p:sldId id="407" r:id="rId43"/>
    <p:sldId id="551" r:id="rId44"/>
    <p:sldId id="423" r:id="rId45"/>
    <p:sldId id="419" r:id="rId46"/>
    <p:sldId id="413" r:id="rId47"/>
    <p:sldId id="408" r:id="rId48"/>
    <p:sldId id="334" r:id="rId49"/>
    <p:sldId id="421" r:id="rId50"/>
    <p:sldId id="335" r:id="rId51"/>
    <p:sldId id="336" r:id="rId52"/>
    <p:sldId id="332" r:id="rId53"/>
    <p:sldId id="409" r:id="rId54"/>
    <p:sldId id="410" r:id="rId55"/>
    <p:sldId id="411" r:id="rId56"/>
    <p:sldId id="412" r:id="rId57"/>
    <p:sldId id="414" r:id="rId58"/>
    <p:sldId id="415" r:id="rId59"/>
    <p:sldId id="416" r:id="rId60"/>
    <p:sldId id="417" r:id="rId61"/>
    <p:sldId id="333" r:id="rId62"/>
    <p:sldId id="504" r:id="rId63"/>
    <p:sldId id="505" r:id="rId64"/>
    <p:sldId id="506" r:id="rId65"/>
    <p:sldId id="418" r:id="rId66"/>
    <p:sldId id="312" r:id="rId6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DEEBF7"/>
    <a:srgbClr val="CC3300"/>
    <a:srgbClr val="2E75B6"/>
    <a:srgbClr val="B2B2B2"/>
    <a:srgbClr val="323232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618" autoAdjust="0"/>
    <p:restoredTop sz="94660"/>
  </p:normalViewPr>
  <p:slideViewPr>
    <p:cSldViewPr snapToGrid="0" showGuides="1">
      <p:cViewPr>
        <p:scale>
          <a:sx n="102" d="100"/>
          <a:sy n="102" d="100"/>
        </p:scale>
        <p:origin x="1560" y="1248"/>
      </p:cViewPr>
      <p:guideLst>
        <p:guide orient="horz" pos="2134"/>
        <p:guide pos="384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3" Type="http://schemas.openxmlformats.org/officeDocument/2006/relationships/customXml" Target="../customXml/item1.xml"/><Relationship Id="rId72" Type="http://schemas.openxmlformats.org/officeDocument/2006/relationships/customXmlProps" Target="../customXml/itemProps2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4.xml"/><Relationship Id="rId69" Type="http://schemas.openxmlformats.org/officeDocument/2006/relationships/presProps" Target="presProps.xml"/><Relationship Id="rId68" Type="http://schemas.openxmlformats.org/officeDocument/2006/relationships/handoutMaster" Target="handoutMasters/handoutMaster1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10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4.png"/><Relationship Id="rId10" Type="http://schemas.openxmlformats.org/officeDocument/2006/relationships/image" Target="../media/image22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1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7.png"/><Relationship Id="rId8" Type="http://schemas.openxmlformats.org/officeDocument/2006/relationships/image" Target="../media/image66.png"/><Relationship Id="rId7" Type="http://schemas.openxmlformats.org/officeDocument/2006/relationships/image" Target="../media/image65.png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70.png"/><Relationship Id="rId11" Type="http://schemas.openxmlformats.org/officeDocument/2006/relationships/image" Target="../media/image69.png"/><Relationship Id="rId10" Type="http://schemas.openxmlformats.org/officeDocument/2006/relationships/image" Target="../media/image68.png"/><Relationship Id="rId1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9.png"/><Relationship Id="rId8" Type="http://schemas.openxmlformats.org/officeDocument/2006/relationships/image" Target="../media/image78.png"/><Relationship Id="rId7" Type="http://schemas.openxmlformats.org/officeDocument/2006/relationships/image" Target="../media/image77.png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82.png"/><Relationship Id="rId12" Type="http://schemas.openxmlformats.org/officeDocument/2006/relationships/image" Target="../media/image81.png"/><Relationship Id="rId11" Type="http://schemas.openxmlformats.org/officeDocument/2006/relationships/image" Target="../media/image80.png"/><Relationship Id="rId10" Type="http://schemas.openxmlformats.org/officeDocument/2006/relationships/image" Target="../media/image70.png"/><Relationship Id="rId1" Type="http://schemas.openxmlformats.org/officeDocument/2006/relationships/image" Target="../media/image71.png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6.png"/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3.png"/><Relationship Id="rId8" Type="http://schemas.openxmlformats.org/officeDocument/2006/relationships/image" Target="../media/image92.png"/><Relationship Id="rId7" Type="http://schemas.openxmlformats.org/officeDocument/2006/relationships/image" Target="../media/image91.png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95.png"/><Relationship Id="rId12" Type="http://schemas.openxmlformats.org/officeDocument/2006/relationships/image" Target="../media/image94.png"/><Relationship Id="rId11" Type="http://schemas.openxmlformats.org/officeDocument/2006/relationships/image" Target="../media/image70.png"/><Relationship Id="rId10" Type="http://schemas.openxmlformats.org/officeDocument/2006/relationships/image" Target="../media/image82.png"/><Relationship Id="rId1" Type="http://schemas.openxmlformats.org/officeDocument/2006/relationships/image" Target="../media/image87.png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image" Target="../media/image90.png"/><Relationship Id="rId8" Type="http://schemas.openxmlformats.org/officeDocument/2006/relationships/image" Target="../media/image70.png"/><Relationship Id="rId7" Type="http://schemas.openxmlformats.org/officeDocument/2006/relationships/image" Target="../media/image98.png"/><Relationship Id="rId6" Type="http://schemas.openxmlformats.org/officeDocument/2006/relationships/image" Target="../media/image97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Relationship Id="rId3" Type="http://schemas.openxmlformats.org/officeDocument/2006/relationships/image" Target="../media/image96.png"/><Relationship Id="rId2" Type="http://schemas.openxmlformats.org/officeDocument/2006/relationships/image" Target="../media/image72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01.png"/><Relationship Id="rId12" Type="http://schemas.openxmlformats.org/officeDocument/2006/relationships/image" Target="../media/image100.png"/><Relationship Id="rId11" Type="http://schemas.openxmlformats.org/officeDocument/2006/relationships/image" Target="../media/image73.png"/><Relationship Id="rId10" Type="http://schemas.openxmlformats.org/officeDocument/2006/relationships/image" Target="../media/image99.png"/><Relationship Id="rId1" Type="http://schemas.openxmlformats.org/officeDocument/2006/relationships/image" Target="../media/image8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image" Target="../media/image102.pn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image" Target="../media/image10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9.png"/><Relationship Id="rId1" Type="http://schemas.openxmlformats.org/officeDocument/2006/relationships/image" Target="../media/image10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2.png"/><Relationship Id="rId1" Type="http://schemas.openxmlformats.org/officeDocument/2006/relationships/image" Target="../media/image11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3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image" Target="../media/image1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1.png"/><Relationship Id="rId1" Type="http://schemas.openxmlformats.org/officeDocument/2006/relationships/image" Target="../media/image12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3.png"/><Relationship Id="rId1" Type="http://schemas.openxmlformats.org/officeDocument/2006/relationships/image" Target="../media/image12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067" y="1371600"/>
            <a:ext cx="9794192" cy="2138363"/>
          </a:xfrm>
        </p:spPr>
        <p:txBody>
          <a:bodyPr/>
          <a:lstStyle/>
          <a:p>
            <a:r>
              <a:rPr lang="en-US" altLang="en-US" sz="4800" dirty="0"/>
              <a:t>Formal Method 202</a:t>
            </a:r>
            <a:r>
              <a:rPr lang="en-US" altLang="zh-CN" sz="4800" dirty="0"/>
              <a:t>1</a:t>
            </a:r>
            <a:r>
              <a:rPr lang="en-US" altLang="en-US" sz="4800" dirty="0"/>
              <a:t>-F</a:t>
            </a:r>
            <a:r>
              <a:rPr lang="en-US" altLang="en-US" sz="4800" dirty="0"/>
              <a:t>all</a:t>
            </a:r>
            <a:endParaRPr lang="en-US" alt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6205" y="3602038"/>
            <a:ext cx="9144000" cy="1655762"/>
          </a:xfrm>
        </p:spPr>
        <p:txBody>
          <a:bodyPr/>
          <a:lstStyle/>
          <a:p>
            <a:r>
              <a:rPr lang="en-GB" altLang="zh-CN" sz="2400" dirty="0"/>
              <a:t>Review</a:t>
            </a:r>
            <a:r>
              <a:rPr lang="zh-CN" altLang="en-US" sz="2400" dirty="0"/>
              <a:t> </a:t>
            </a:r>
            <a:r>
              <a:rPr lang="en-US" altLang="zh-CN" sz="2400" dirty="0"/>
              <a:t>&amp;</a:t>
            </a:r>
            <a:r>
              <a:rPr lang="zh-CN" altLang="en-US" sz="2400" dirty="0"/>
              <a:t> </a:t>
            </a:r>
            <a:r>
              <a:rPr lang="en-US" altLang="zh-CN" sz="2400" dirty="0"/>
              <a:t>Assignment</a:t>
            </a:r>
            <a:r>
              <a:rPr lang="zh-CN" altLang="en-US" sz="2400" dirty="0"/>
              <a:t> </a:t>
            </a:r>
            <a:r>
              <a:rPr lang="en-US" altLang="zh-CN" sz="2400" dirty="0"/>
              <a:t>Lecture</a:t>
            </a:r>
            <a:r>
              <a:rPr lang="zh-CN" altLang="en-US" sz="2400" dirty="0"/>
              <a:t> </a:t>
            </a:r>
            <a:r>
              <a:rPr lang="en-US" altLang="zh-CN" sz="2400" dirty="0"/>
              <a:t>02</a:t>
            </a:r>
            <a:endParaRPr lang="en-US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</a:t>
            </a:r>
            <a:r>
              <a:rPr lang="zh-CN" altLang="en-US" sz="4400" dirty="0"/>
              <a:t>构造主义逻辑</a:t>
            </a:r>
            <a:r>
              <a:rPr lang="en-US" altLang="zh-CN" sz="4400" dirty="0"/>
              <a:t>-</a:t>
            </a:r>
            <a:r>
              <a:rPr lang="zh-CN" altLang="en-US" sz="4400" dirty="0"/>
              <a:t>语义系统</a:t>
            </a:r>
            <a:endParaRPr lang="zh-CN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349375" y="1887855"/>
                <a:ext cx="9168130" cy="27228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</a:rPr>
                  <a:t>排中律</a:t>
                </a:r>
                <a:endParaRPr kumimoji="1" lang="en-US" altLang="zh-CN" sz="3200" dirty="0">
                  <a:latin typeface="Tahoma Regular" panose="020B0604030504040204" charset="0"/>
                  <a:cs typeface="Tahoma Regular" panose="020B060403050404020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l-GR" altLang="zh-CN" sz="32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zh-CN" altLang="en-US" sz="3200" i="1" dirty="0">
                    <a:latin typeface="Cambria Math" panose="02040503050406030204" pitchFamily="18" charset="0"/>
                    <a:sym typeface="+mn-ea"/>
                  </a:rPr>
                  <a:t> </a:t>
                </a:r>
                <a:r>
                  <a:rPr kumimoji="1" lang="en-US" altLang="zh-CN" sz="3200" dirty="0">
                    <a:solidFill>
                      <a:srgbClr val="0432FF"/>
                    </a:solidFill>
                    <a:sym typeface="+mn-ea"/>
                  </a:rPr>
                  <a:t>P \/</a:t>
                </a:r>
                <a:r>
                  <a:rPr kumimoji="1" lang="zh-CN" altLang="en-US" sz="3200" dirty="0">
                    <a:solidFill>
                      <a:srgbClr val="0432FF"/>
                    </a:solidFill>
                    <a:sym typeface="+mn-ea"/>
                  </a:rPr>
                  <a:t> </a:t>
                </a:r>
                <a:r>
                  <a:rPr kumimoji="1" lang="en-US" altLang="zh-CN" sz="3200" dirty="0">
                    <a:solidFill>
                      <a:srgbClr val="0432FF"/>
                    </a:solidFill>
                    <a:sym typeface="+mn-ea"/>
                  </a:rPr>
                  <a:t>~P</a:t>
                </a:r>
                <a:endParaRPr kumimoji="1" lang="en-US" altLang="zh-CN" sz="3200" dirty="0">
                  <a:solidFill>
                    <a:srgbClr val="0432FF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</a:rPr>
                  <a:t>假设命题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</a:rPr>
                  <a:t>P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</a:rPr>
                  <a:t>的含义如下，排中律是否成立？</a:t>
                </a:r>
                <a:endParaRPr kumimoji="1" lang="en-US" altLang="zh-CN" sz="3200" dirty="0">
                  <a:latin typeface="Tahoma Regular" panose="020B0604030504040204" charset="0"/>
                  <a:cs typeface="Tahoma Regular" panose="020B060403050404020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“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存在外星人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”</a:t>
                </a:r>
                <a:endParaRPr kumimoji="1" lang="en-US" altLang="zh-CN" sz="3200" dirty="0">
                  <a:latin typeface="Tahoma Regular" panose="020B0604030504040204" charset="0"/>
                  <a:cs typeface="Tahoma Regular" panose="020B060403050404020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“</a:t>
                </a:r>
                <a14:m>
                  <m:oMath xmlns:m="http://schemas.openxmlformats.org/officeDocument/2006/math">
                    <m:r>
                      <a:rPr kumimoji="1" lang="en-US" altLang="zh-CN" sz="320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𝜋</m:t>
                    </m:r>
                    <m:r>
                      <a:rPr kumimoji="1" lang="en-US" altLang="zh-CN" sz="320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 </m:t>
                    </m:r>
                    <m:r>
                      <a:rPr kumimoji="1" lang="zh-CN" altLang="en-US" sz="320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中有</m:t>
                    </m:r>
                    <m:r>
                      <a:rPr kumimoji="1" lang="en-US" altLang="zh-CN" sz="320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100</m:t>
                    </m:r>
                    <m:r>
                      <a:rPr kumimoji="1" lang="zh-CN" altLang="en-US" sz="320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个连续的</m:t>
                    </m:r>
                    <m:r>
                      <a:rPr kumimoji="1" lang="en-US" altLang="zh-CN" sz="320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”</a:t>
                </a:r>
                <a:endParaRPr lang="zh-CN" altLang="en-US" sz="3200">
                  <a:latin typeface="Tahoma Regular" panose="020B0604030504040204" charset="0"/>
                  <a:cs typeface="Tahoma Regular" panose="020B060403050404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375" y="1887855"/>
                <a:ext cx="9168130" cy="272288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517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</a:t>
            </a:r>
            <a:r>
              <a:rPr lang="zh-CN" altLang="en-US" sz="4400" dirty="0"/>
              <a:t>构造主义逻辑</a:t>
            </a:r>
            <a:r>
              <a:rPr lang="en-US" altLang="zh-CN" sz="4400" dirty="0"/>
              <a:t>-</a:t>
            </a:r>
            <a:r>
              <a:rPr lang="zh-CN" altLang="en-US" sz="4400" dirty="0"/>
              <a:t>可靠性与完整性</a:t>
            </a:r>
            <a:endParaRPr lang="zh-CN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911860" y="1480185"/>
                <a:ext cx="10094595" cy="43408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P: 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一定存在两个无理数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p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，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q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3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kumimoji="1" lang="en-US" altLang="zh-CN" sz="3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𝑝</m:t>
                        </m:r>
                      </m:e>
                      <m:sup>
                        <m:r>
                          <a:rPr kumimoji="1" lang="en-US" altLang="zh-CN" sz="3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𝑞</m:t>
                        </m:r>
                      </m:sup>
                    </m:sSup>
                  </m:oMath>
                </a14:m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 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是有理数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.</a:t>
                </a:r>
                <a:endParaRPr kumimoji="1" lang="en-US" altLang="zh-CN" sz="3200" dirty="0">
                  <a:latin typeface="Tahoma Regular" panose="020B0604030504040204" charset="0"/>
                  <a:cs typeface="Tahoma Regular" panose="020B0604030504040204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Proof. 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首先如果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 p=q=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CN" sz="320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, 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假设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x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3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kumimoji="1" lang="en-US" altLang="zh-CN" sz="3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 </m:t>
                        </m:r>
                        <m:r>
                          <a:rPr kumimoji="1" lang="en-US" altLang="zh-CN" sz="3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𝑝</m:t>
                        </m:r>
                      </m:e>
                      <m:sup>
                        <m:r>
                          <a:rPr kumimoji="1" lang="en-US" altLang="zh-CN" sz="3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𝑞</m:t>
                        </m:r>
                      </m:sup>
                    </m:sSup>
                    <m:r>
                      <a:rPr kumimoji="1" lang="en-US" altLang="zh-CN" sz="3200" dirty="0">
                        <a:latin typeface="Tahoma Regular" panose="020B0604030504040204" charset="0"/>
                        <a:cs typeface="Tahoma Regular" panose="020B0604030504040204" charset="0"/>
                        <a:sym typeface="+mn-ea"/>
                      </a:rPr>
                      <m:t>=</m:t>
                    </m:r>
                    <m:sSup>
                      <m:sSupPr>
                        <m:ctrlPr>
                          <a:rPr kumimoji="1" lang="en-US" altLang="zh-CN" sz="32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kumimoji="1" lang="en-US" altLang="zh-CN" sz="32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32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rad>
                          <m:radPr>
                            <m:degHide m:val="on"/>
                            <m:ctrlPr>
                              <a:rPr kumimoji="1" lang="en-US" altLang="zh-CN" sz="32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32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sup>
                    </m:sSup>
                    <m:r>
                      <a:rPr kumimoji="1" lang="en-US" altLang="zh-CN" sz="32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 </m:t>
                    </m:r>
                  </m:oMath>
                </a14:m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  </a:t>
                </a:r>
                <a:endParaRPr kumimoji="1" lang="en-US" altLang="zh-CN" sz="3200" dirty="0">
                  <a:latin typeface="Tahoma Regular" panose="020B0604030504040204" charset="0"/>
                  <a:cs typeface="Tahoma Regular" panose="020B060403050404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</a:rPr>
                  <a:t>情形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</a:rPr>
                  <a:t>1: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</a:rPr>
                  <a:t>若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</a:rPr>
                  <a:t>x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</a:rPr>
                  <a:t>为有理数，则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</a:rPr>
                  <a:t>p=q=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CN" sz="320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kumimoji="1" lang="en-US" altLang="zh-CN" sz="3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 </m:t>
                    </m:r>
                  </m:oMath>
                </a14:m>
                <a:endParaRPr kumimoji="1" lang="en-US" altLang="zh-CN" sz="3200" dirty="0">
                  <a:latin typeface="Tahoma Regular" panose="020B0604030504040204" charset="0"/>
                  <a:cs typeface="Tahoma Regular" panose="020B0604030504040204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情形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2: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若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x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为无理数，则</a:t>
                </a:r>
                <a:endParaRPr kumimoji="1" lang="zh-CN" altLang="en-US" sz="3200" dirty="0">
                  <a:latin typeface="Tahoma Regular" panose="020B0604030504040204" charset="0"/>
                  <a:cs typeface="Tahoma Regular" panose="020B0604030504040204" charset="0"/>
                  <a:sym typeface="+mn-ea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32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kumimoji="1" lang="en-US" altLang="zh-CN" sz="32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kumimoji="1" lang="en-US" altLang="zh-CN" sz="32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            </m:t>
                            </m:r>
                            <m:r>
                              <a:rPr kumimoji="1" lang="en-US" altLang="zh-CN" sz="32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𝑥</m:t>
                            </m:r>
                          </m:e>
                          <m:sup>
                            <m:rad>
                              <m:radPr>
                                <m:degHide m:val="on"/>
                                <m:ctrlPr>
                                  <a:rPr kumimoji="1" lang="en-US" altLang="zh-CN" sz="32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1" lang="en-US" altLang="zh-CN" sz="32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sup>
                        </m:sSup>
                        <m:r>
                          <a:rPr kumimoji="1" lang="en-US" altLang="zh-CN" sz="3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=（</m:t>
                        </m:r>
                        <m:rad>
                          <m:radPr>
                            <m:degHide m:val="on"/>
                            <m:ctrlPr>
                              <a:rPr kumimoji="1" lang="en-US" altLang="zh-CN" sz="32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32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rad>
                          <m:radPr>
                            <m:degHide m:val="on"/>
                            <m:ctrlPr>
                              <a:rPr kumimoji="1" lang="en-US" altLang="zh-CN" sz="32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32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sup>
                    </m:sSup>
                    <m:r>
                      <a:rPr kumimoji="1" lang="en-US" altLang="zh-CN" sz="3200" i="1" dirty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）=</m:t>
                    </m:r>
                    <m:sSup>
                      <m:sSupPr>
                        <m:ctrlPr>
                          <a:rPr kumimoji="1" lang="en-US" altLang="zh-CN" sz="32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kumimoji="1" lang="en-US" altLang="zh-CN" sz="32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32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pitchFamily="18" charset="0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kumimoji="1" lang="en-US" altLang="zh-CN" sz="32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1" lang="en-US" altLang="zh-CN" sz="32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  <m:sup>
                            <m:rad>
                              <m:radPr>
                                <m:degHide m:val="on"/>
                                <m:ctrlPr>
                                  <a:rPr kumimoji="1" lang="en-US" altLang="zh-CN" sz="32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1" lang="en-US" altLang="zh-CN" sz="32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sup>
                        </m:sSup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)</m:t>
                        </m:r>
                      </m:e>
                      <m:sup>
                        <m:rad>
                          <m:radPr>
                            <m:degHide m:val="on"/>
                            <m:ctrlPr>
                              <a:rPr kumimoji="1" lang="en-US" altLang="zh-CN" sz="320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32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sup>
                    </m:sSup>
                  </m:oMath>
                </a14:m>
                <a:r>
                  <a:rPr kumimoji="1" lang="en-US" altLang="zh-CN" sz="3200" i="1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  = 2</a:t>
                </a:r>
                <a:endParaRPr kumimoji="1" lang="en-US" altLang="zh-CN" sz="3200" i="1" dirty="0">
                  <a:latin typeface="Cambria Math" panose="02040503050406030204" pitchFamily="18" charset="0"/>
                  <a:cs typeface="Cambria Math" panose="02040503050406030204" pitchFamily="18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 sz="3200">
                    <a:latin typeface="Tahoma Regular" panose="020B0604030504040204" charset="0"/>
                    <a:cs typeface="Tahoma Regular" panose="020B0604030504040204" charset="0"/>
                  </a:rPr>
                  <a:t>所以，</a:t>
                </a:r>
                <a:r>
                  <a:rPr lang="en-US" altLang="zh-CN" sz="3200">
                    <a:latin typeface="Tahoma Regular" panose="020B0604030504040204" charset="0"/>
                    <a:cs typeface="Tahoma Regular" panose="020B0604030504040204" charset="0"/>
                  </a:rPr>
                  <a:t>p=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32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kumimoji="1" lang="en-US" altLang="zh-CN" sz="32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32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rad>
                          <m:radPr>
                            <m:degHide m:val="on"/>
                            <m:ctrlPr>
                              <a:rPr kumimoji="1" lang="en-US" altLang="zh-CN" sz="32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32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sup>
                    </m:sSup>
                    <m:r>
                      <a:rPr kumimoji="1" lang="en-US" altLang="zh-CN" sz="32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 </m:t>
                    </m:r>
                  </m:oMath>
                </a14:m>
                <a:r>
                  <a:rPr kumimoji="1" lang="en-US" altLang="zh-CN" sz="3200">
                    <a:latin typeface="Cambria Math" panose="02040503050406030204" pitchFamily="18" charset="0"/>
                    <a:ea typeface="宋体" panose="02010600030101010101" pitchFamily="2" charset="-122"/>
                    <a:cs typeface="Cambria Math" panose="02040503050406030204" pitchFamily="18" charset="0"/>
                  </a:rPr>
                  <a:t>q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CN" sz="320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kumimoji="1" lang="en-US" altLang="zh-CN" sz="3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 </m:t>
                    </m:r>
                  </m:oMath>
                </a14:m>
                <a:r>
                  <a:rPr kumimoji="1" lang="zh-CN" altLang="en-US" sz="3200" smtClean="0">
                    <a:latin typeface="Cambria Math" panose="02040503050406030204" pitchFamily="18" charset="0"/>
                    <a:ea typeface="宋体" panose="02010600030101010101" pitchFamily="2" charset="-122"/>
                    <a:cs typeface="Cambria Math" panose="02040503050406030204" pitchFamily="18" charset="0"/>
                  </a:rPr>
                  <a:t>，所以</a:t>
                </a:r>
                <a:r>
                  <a:rPr kumimoji="1" lang="en-US" altLang="zh-CN" sz="3200" smtClean="0">
                    <a:latin typeface="Cambria Math" panose="02040503050406030204" pitchFamily="18" charset="0"/>
                    <a:ea typeface="宋体" panose="02010600030101010101" pitchFamily="2" charset="-122"/>
                    <a:cs typeface="Cambria Math" panose="02040503050406030204" pitchFamily="18" charset="0"/>
                  </a:rPr>
                  <a:t>p,q</a:t>
                </a:r>
                <a:r>
                  <a:rPr kumimoji="1" lang="zh-CN" altLang="en-US" sz="3200" smtClean="0">
                    <a:latin typeface="Cambria Math" panose="02040503050406030204" pitchFamily="18" charset="0"/>
                    <a:ea typeface="宋体" panose="02010600030101010101" pitchFamily="2" charset="-122"/>
                    <a:cs typeface="Cambria Math" panose="02040503050406030204" pitchFamily="18" charset="0"/>
                  </a:rPr>
                  <a:t>为无理数，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3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kumimoji="1" lang="en-US" altLang="zh-CN" sz="3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𝑝</m:t>
                        </m:r>
                      </m:e>
                      <m:sup>
                        <m:r>
                          <a:rPr kumimoji="1" lang="en-US" altLang="zh-CN" sz="3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𝑞</m:t>
                        </m:r>
                      </m:sup>
                    </m:sSup>
                  </m:oMath>
                </a14:m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 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是有理数</a:t>
                </a:r>
                <a:endParaRPr kumimoji="1" lang="zh-CN" altLang="en-US" sz="3200" smtClean="0">
                  <a:latin typeface="Cambria Math" panose="02040503050406030204" pitchFamily="18" charset="0"/>
                  <a:ea typeface="宋体" panose="02010600030101010101" pitchFamily="2" charset="-122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60" y="1480185"/>
                <a:ext cx="10094595" cy="434086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400" dirty="0">
                <a:sym typeface="+mn-ea"/>
              </a:rPr>
              <a:t>回顾：</a:t>
            </a:r>
            <a:r>
              <a:rPr lang="zh-CN" altLang="en-US" sz="4400" dirty="0">
                <a:sym typeface="+mn-ea"/>
              </a:rPr>
              <a:t>构造主义逻辑</a:t>
            </a:r>
            <a:r>
              <a:rPr lang="en-US" altLang="zh-CN" sz="4400" dirty="0">
                <a:sym typeface="+mn-ea"/>
              </a:rPr>
              <a:t>-</a:t>
            </a:r>
            <a:r>
              <a:rPr lang="zh-CN" altLang="en-US" sz="4400" dirty="0">
                <a:sym typeface="+mn-ea"/>
              </a:rPr>
              <a:t>语法规则</a:t>
            </a:r>
            <a:endParaRPr lang="zh-CN" altLang="en-US" sz="4400" dirty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kumimoji="1" lang="en-US" altLang="zh-CN" sz="3200" i="1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         P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 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::=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 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p</a:t>
                </a:r>
                <a:endParaRPr kumimoji="1" lang="en-US" altLang="zh-CN" sz="3200" dirty="0">
                  <a:latin typeface="Tahoma Regular" panose="020B0604030504040204" charset="0"/>
                  <a:cs typeface="Tahoma Regular" panose="020B0604030504040204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               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|</a:t>
                </a:r>
                <a14:m>
                  <m:oMath xmlns:m="http://schemas.openxmlformats.org/officeDocument/2006/math">
                    <m:r>
                      <a:rPr kumimoji="1" lang="zh-CN" altLang="en-US" sz="32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sz="3200" b="0" i="0" dirty="0">
                  <a:latin typeface="Tahoma Regular" panose="020B0604030504040204" charset="0"/>
                  <a:ea typeface="Cambria Math" panose="02040503050406030204" pitchFamily="18" charset="0"/>
                  <a:cs typeface="Tahoma Regular" panose="020B0604030504040204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3200" dirty="0">
                    <a:latin typeface="Tahoma Regular" panose="020B0604030504040204" charset="0"/>
                    <a:ea typeface="Cambria Math" panose="02040503050406030204" pitchFamily="18" charset="0"/>
                    <a:cs typeface="Tahoma Regular" panose="020B0604030504040204" charset="0"/>
                    <a:sym typeface="+mn-ea"/>
                  </a:rPr>
                  <a:t>               </a:t>
                </a:r>
                <a:r>
                  <a:rPr kumimoji="1" lang="en-US" altLang="zh-CN" sz="3200" dirty="0">
                    <a:latin typeface="Tahoma Regular" panose="020B0604030504040204" charset="0"/>
                    <a:ea typeface="Cambria Math" panose="02040503050406030204" pitchFamily="18" charset="0"/>
                    <a:cs typeface="Tahoma Regular" panose="020B0604030504040204" charset="0"/>
                    <a:sym typeface="+mn-ea"/>
                  </a:rPr>
                  <a:t>|</a:t>
                </a:r>
                <a:r>
                  <a:rPr kumimoji="1" lang="zh-CN" altLang="en-US" sz="3200" dirty="0">
                    <a:latin typeface="Tahoma Regular" panose="020B0604030504040204" charset="0"/>
                    <a:ea typeface="Cambria Math" panose="02040503050406030204" pitchFamily="18" charset="0"/>
                    <a:cs typeface="Tahoma Regular" panose="020B060403050404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320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sz="3200" dirty="0">
                  <a:latin typeface="Tahoma Regular" panose="020B0604030504040204" charset="0"/>
                  <a:cs typeface="Tahoma Regular" panose="020B0604030504040204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               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|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 </a:t>
                </a:r>
                <a:r>
                  <a:rPr kumimoji="1" lang="en-US" altLang="zh-CN" sz="3200" i="1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P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32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3200" i="1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 </a:t>
                </a:r>
                <a:r>
                  <a:rPr kumimoji="1" lang="en-US" altLang="zh-CN" sz="3200" i="1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P</a:t>
                </a:r>
                <a:endParaRPr kumimoji="1" lang="en-US" altLang="zh-CN" sz="3200" i="1" dirty="0">
                  <a:latin typeface="Tahoma Regular" panose="020B0604030504040204" charset="0"/>
                  <a:cs typeface="Tahoma Regular" panose="020B060403050404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3200" b="0" i="0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</a:rPr>
                        <m:t>            </m:t>
                      </m:r>
                      <m:r>
                        <m:rPr>
                          <m:nor/>
                        </m:rPr>
                        <a:rPr kumimoji="1" lang="en-US" altLang="zh-CN" sz="3200" b="0" i="0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</a:rPr>
                        <m:t>      </m:t>
                      </m:r>
                      <m:r>
                        <m:rPr>
                          <m:nor/>
                        </m:rPr>
                        <a:rPr kumimoji="1" lang="zh-CN" altLang="en-US" sz="3200" b="0" i="0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kumimoji="1" lang="en-US" altLang="zh-CN" sz="3200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sz="3200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3200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3200" i="1" dirty="0">
                  <a:latin typeface="Tahoma Regular" panose="020B0604030504040204" charset="0"/>
                  <a:cs typeface="Tahoma Regular" panose="020B060403050404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3200" b="0" i="0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</a:rPr>
                        <m:t>               </m:t>
                      </m:r>
                      <m:r>
                        <m:rPr>
                          <m:nor/>
                        </m:rPr>
                        <a:rPr kumimoji="1" lang="en-US" altLang="zh-CN" sz="3200" b="0" i="0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</a:rPr>
                        <m:t>      </m:t>
                      </m:r>
                      <m:r>
                        <m:rPr>
                          <m:nor/>
                        </m:rPr>
                        <a:rPr kumimoji="1" lang="en-US" altLang="zh-CN" sz="3200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sz="3200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320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3200" i="1" dirty="0">
                  <a:latin typeface="Tahoma Regular" panose="020B0604030504040204" charset="0"/>
                  <a:cs typeface="Tahoma Regular" panose="020B0604030504040204" charset="0"/>
                </a:endParaRPr>
              </a:p>
              <a:p>
                <a:r>
                  <a:rPr lang="zh-CN" altLang="en-US" sz="3200">
                    <a:latin typeface="Tahoma Regular" panose="020B0604030504040204" charset="0"/>
                    <a:cs typeface="Tahoma Regular" panose="020B0604030504040204" charset="0"/>
                  </a:rPr>
                  <a:t>        </a:t>
                </a:r>
                <a:r>
                  <a:rPr lang="en-US" altLang="zh-CN" sz="3200">
                    <a:latin typeface="Tahoma Regular" panose="020B0604030504040204" charset="0"/>
                    <a:cs typeface="Tahoma Regular" panose="020B0604030504040204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≝ </m:t>
                    </m:r>
                    <m:r>
                      <m:rPr>
                        <m:nor/>
                      </m:rPr>
                      <a:rPr kumimoji="1" lang="en-US" altLang="zh-CN" sz="3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P</m:t>
                    </m:r>
                    <m:r>
                      <a:rPr kumimoji="1" lang="zh-CN" altLang="en-US" sz="320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320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⊥</m:t>
                    </m:r>
                  </m:oMath>
                </a14:m>
                <a:endParaRPr lang="en-US" altLang="zh-CN" sz="3200">
                  <a:latin typeface="Tahoma Regular" panose="020B0604030504040204" charset="0"/>
                  <a:cs typeface="Tahoma Regular" panose="020B060403050404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334E55B0-647D-440b-865C-3EC943EB4CBC-1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095" y="5521960"/>
            <a:ext cx="278765" cy="1365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235" y="430530"/>
            <a:ext cx="10553065" cy="1153795"/>
          </a:xfrm>
        </p:spPr>
        <p:txBody>
          <a:bodyPr>
            <a:noAutofit/>
          </a:bodyPr>
          <a:p>
            <a:r>
              <a:rPr lang="en-US" altLang="en-US" sz="4400" dirty="0">
                <a:sym typeface="+mn-ea"/>
              </a:rPr>
              <a:t>回顾：</a:t>
            </a:r>
            <a:r>
              <a:rPr lang="zh-CN" altLang="en-US" sz="4400" dirty="0">
                <a:sym typeface="+mn-ea"/>
              </a:rPr>
              <a:t>构造主义逻辑</a:t>
            </a:r>
            <a:r>
              <a:rPr lang="en-US" altLang="zh-CN" sz="4400" dirty="0">
                <a:sym typeface="+mn-ea"/>
              </a:rPr>
              <a:t>-</a:t>
            </a:r>
            <a:r>
              <a:rPr lang="zh-CN" altLang="en-US" sz="4400" dirty="0">
                <a:sym typeface="+mn-ea"/>
              </a:rPr>
              <a:t>语义系统</a:t>
            </a:r>
            <a:endParaRPr lang="zh-CN" altLang="en-US" sz="4400" dirty="0">
              <a:sym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608580" y="1493520"/>
            <a:ext cx="6601460" cy="3181350"/>
            <a:chOff x="3717" y="3412"/>
            <a:chExt cx="10396" cy="5010"/>
          </a:xfrm>
        </p:grpSpPr>
        <p:sp>
          <p:nvSpPr>
            <p:cNvPr id="4" name="椭圆 3"/>
            <p:cNvSpPr/>
            <p:nvPr/>
          </p:nvSpPr>
          <p:spPr>
            <a:xfrm>
              <a:off x="3717" y="3412"/>
              <a:ext cx="3522" cy="50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0591" y="3412"/>
              <a:ext cx="3522" cy="5010"/>
              <a:chOff x="3717" y="3412"/>
              <a:chExt cx="3522" cy="501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3717" y="3412"/>
                <a:ext cx="3522" cy="50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3874" y="4861"/>
                <a:ext cx="3190" cy="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779" y="3962"/>
              <a:ext cx="1399" cy="3911"/>
            </a:xfrm>
            <a:prstGeom prst="rect">
              <a:avLst/>
            </a:prstGeom>
          </p:spPr>
        </p:pic>
        <p:cxnSp>
          <p:nvCxnSpPr>
            <p:cNvPr id="6" name="直接箭头连接符 5"/>
            <p:cNvCxnSpPr>
              <a:stCxn id="4" idx="6"/>
              <a:endCxn id="10" idx="2"/>
            </p:cNvCxnSpPr>
            <p:nvPr/>
          </p:nvCxnSpPr>
          <p:spPr>
            <a:xfrm>
              <a:off x="7239" y="5917"/>
              <a:ext cx="3352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8607" y="4674"/>
              <a:ext cx="615" cy="145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 sz="5400" i="1">
                  <a:latin typeface="Cambria Math" panose="02040503050406030204" pitchFamily="18" charset="0"/>
                  <a:cs typeface="Cambria Math" panose="02040503050406030204" pitchFamily="18" charset="0"/>
                </a:rPr>
                <a:t>f</a:t>
              </a:r>
              <a:endParaRPr lang="en-US" altLang="zh-CN" sz="5400" i="1">
                <a:latin typeface="Cambria Math" panose="02040503050406030204" pitchFamily="18" charset="0"/>
                <a:cs typeface="Cambria Math" panose="02040503050406030204" pitchFamily="18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761" y="4078"/>
              <a:ext cx="148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olidFill>
                    <a:schemeClr val="tx1"/>
                  </a:solidFill>
                </a:rPr>
                <a:t>0</a:t>
              </a:r>
              <a:r>
                <a:rPr lang="zh-CN" altLang="en-US" sz="2400">
                  <a:solidFill>
                    <a:schemeClr val="tx1"/>
                  </a:solidFill>
                </a:rPr>
                <a:t>、</a:t>
              </a:r>
              <a:r>
                <a:rPr lang="en-US" altLang="zh-CN" sz="2400">
                  <a:solidFill>
                    <a:schemeClr val="tx1"/>
                  </a:solidFill>
                </a:rPr>
                <a:t>1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918" y="5350"/>
              <a:ext cx="1683" cy="2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/>
                <a:t>+</a:t>
              </a:r>
              <a:endParaRPr lang="en-US" altLang="zh-CN" sz="2800"/>
            </a:p>
            <a:p>
              <a:r>
                <a:rPr lang="en-US" altLang="zh-CN" sz="2800"/>
                <a:t>*</a:t>
              </a:r>
              <a:endParaRPr lang="en-US" altLang="zh-CN" sz="2800"/>
            </a:p>
            <a:p>
              <a:r>
                <a:rPr lang="en-US" altLang="zh-CN" sz="2800"/>
                <a:t>-</a:t>
              </a:r>
              <a:endParaRPr lang="en-US" altLang="zh-CN" sz="2800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2971165" y="4925695"/>
            <a:ext cx="1487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语法系统</a:t>
            </a:r>
            <a:endParaRPr lang="zh-CN" altLang="en-US" sz="2400" b="1"/>
          </a:p>
        </p:txBody>
      </p:sp>
      <p:sp>
        <p:nvSpPr>
          <p:cNvPr id="16" name="文本框 15"/>
          <p:cNvSpPr txBox="1"/>
          <p:nvPr/>
        </p:nvSpPr>
        <p:spPr>
          <a:xfrm>
            <a:off x="7445375" y="4925695"/>
            <a:ext cx="1487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语义系统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</a:t>
            </a:r>
            <a:r>
              <a:rPr lang="zh-CN" altLang="en-US" sz="4400" dirty="0"/>
              <a:t>构造主义逻辑</a:t>
            </a:r>
            <a:r>
              <a:rPr lang="en-US" altLang="zh-CN" sz="4400" dirty="0"/>
              <a:t>-</a:t>
            </a:r>
            <a:r>
              <a:rPr lang="zh-CN" altLang="en-US" sz="4400" dirty="0"/>
              <a:t>可靠性与完备性</a:t>
            </a:r>
            <a:endParaRPr lang="zh-CN" altLang="en-US" sz="44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2608580" y="1480820"/>
            <a:ext cx="6601460" cy="3181350"/>
            <a:chOff x="3717" y="3412"/>
            <a:chExt cx="10396" cy="5010"/>
          </a:xfrm>
        </p:grpSpPr>
        <p:sp>
          <p:nvSpPr>
            <p:cNvPr id="3" name="椭圆 2"/>
            <p:cNvSpPr/>
            <p:nvPr/>
          </p:nvSpPr>
          <p:spPr>
            <a:xfrm>
              <a:off x="3717" y="3412"/>
              <a:ext cx="3522" cy="50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0591" y="3412"/>
              <a:ext cx="3522" cy="5010"/>
              <a:chOff x="3717" y="3412"/>
              <a:chExt cx="3522" cy="501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3717" y="3412"/>
                <a:ext cx="3522" cy="50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3874" y="4861"/>
                <a:ext cx="3190" cy="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779" y="3962"/>
              <a:ext cx="1399" cy="3911"/>
            </a:xfrm>
            <a:prstGeom prst="rect">
              <a:avLst/>
            </a:prstGeom>
          </p:spPr>
        </p:pic>
        <p:cxnSp>
          <p:nvCxnSpPr>
            <p:cNvPr id="5" name="直接箭头连接符 4"/>
            <p:cNvCxnSpPr>
              <a:stCxn id="3" idx="6"/>
              <a:endCxn id="10" idx="2"/>
            </p:cNvCxnSpPr>
            <p:nvPr/>
          </p:nvCxnSpPr>
          <p:spPr>
            <a:xfrm>
              <a:off x="7239" y="5917"/>
              <a:ext cx="3352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8607" y="4674"/>
              <a:ext cx="615" cy="145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 sz="5400" i="1">
                  <a:latin typeface="Cambria Math" panose="02040503050406030204" pitchFamily="18" charset="0"/>
                  <a:cs typeface="Cambria Math" panose="02040503050406030204" pitchFamily="18" charset="0"/>
                </a:rPr>
                <a:t>f</a:t>
              </a:r>
              <a:endParaRPr lang="en-US" altLang="zh-CN" sz="5400" i="1">
                <a:latin typeface="Cambria Math" panose="02040503050406030204" pitchFamily="18" charset="0"/>
                <a:cs typeface="Cambria Math" panose="02040503050406030204" pitchFamily="18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761" y="4078"/>
              <a:ext cx="148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</a:rPr>
                <a:t>0</a:t>
              </a:r>
              <a:r>
                <a:rPr lang="zh-CN" altLang="en-US" sz="2400">
                  <a:solidFill>
                    <a:schemeClr val="tx1"/>
                  </a:solidFill>
                </a:rPr>
                <a:t>、</a:t>
              </a:r>
              <a:r>
                <a:rPr lang="en-US" altLang="zh-CN" sz="2400">
                  <a:solidFill>
                    <a:schemeClr val="tx1"/>
                  </a:solidFill>
                </a:rPr>
                <a:t>1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918" y="5350"/>
              <a:ext cx="1683" cy="2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/>
                <a:t>+</a:t>
              </a:r>
              <a:endParaRPr lang="en-US" altLang="zh-CN" sz="2800"/>
            </a:p>
            <a:p>
              <a:r>
                <a:rPr lang="en-US" altLang="zh-CN" sz="2800"/>
                <a:t>*</a:t>
              </a:r>
              <a:endParaRPr lang="en-US" altLang="zh-CN" sz="2800"/>
            </a:p>
            <a:p>
              <a:r>
                <a:rPr lang="en-US" altLang="zh-CN" sz="2800"/>
                <a:t>-</a:t>
              </a:r>
              <a:endParaRPr lang="en-US" altLang="zh-CN" sz="2800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2971165" y="4925695"/>
            <a:ext cx="1487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语法系统</a:t>
            </a:r>
            <a:endParaRPr lang="zh-CN" altLang="en-US" sz="2400" b="1"/>
          </a:p>
        </p:txBody>
      </p:sp>
      <p:sp>
        <p:nvSpPr>
          <p:cNvPr id="16" name="文本框 15"/>
          <p:cNvSpPr txBox="1"/>
          <p:nvPr/>
        </p:nvSpPr>
        <p:spPr>
          <a:xfrm>
            <a:off x="7445375" y="4925695"/>
            <a:ext cx="1487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语义系统</a:t>
            </a:r>
            <a:endParaRPr lang="zh-CN" altLang="en-US" sz="2400" b="1"/>
          </a:p>
        </p:txBody>
      </p:sp>
      <p:cxnSp>
        <p:nvCxnSpPr>
          <p:cNvPr id="6" name="直接箭头连接符 5"/>
          <p:cNvCxnSpPr/>
          <p:nvPr/>
        </p:nvCxnSpPr>
        <p:spPr>
          <a:xfrm>
            <a:off x="4945380" y="4180840"/>
            <a:ext cx="19640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4945380" y="4356735"/>
            <a:ext cx="1964055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660" y="3726815"/>
            <a:ext cx="1511300" cy="3683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75" y="4488815"/>
            <a:ext cx="1536700" cy="3302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436870" y="3441700"/>
            <a:ext cx="920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可靠性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448935" y="4812665"/>
            <a:ext cx="920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完备性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706688" y="2017713"/>
                <a:ext cx="7772400" cy="4114800"/>
              </a:xfrm>
            </p:spPr>
            <p:txBody>
              <a:bodyPr/>
              <a:lstStyle/>
              <a:p>
                <a:r>
                  <a:rPr kumimoji="1" lang="en-US" altLang="zh-CN" sz="3600" dirty="0"/>
                  <a:t>Try</a:t>
                </a:r>
                <a:r>
                  <a:rPr kumimoji="1" lang="zh-CN" altLang="en-US" sz="3600" dirty="0"/>
                  <a:t> </a:t>
                </a:r>
                <a:r>
                  <a:rPr kumimoji="1" lang="en-US" altLang="zh-CN" sz="3600" dirty="0"/>
                  <a:t>to</a:t>
                </a:r>
                <a:r>
                  <a:rPr kumimoji="1" lang="zh-CN" altLang="en-US" sz="3600" dirty="0"/>
                  <a:t> </a:t>
                </a:r>
                <a:r>
                  <a:rPr kumimoji="1" lang="en-US" altLang="zh-CN" sz="3600" dirty="0"/>
                  <a:t>prove</a:t>
                </a:r>
                <a:r>
                  <a:rPr kumimoji="1" lang="zh-CN" altLang="en-US" sz="36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36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36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zh-CN" altLang="en-US" sz="3600" i="1"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36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zh-CN" altLang="en-US" sz="3600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3600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zh-CN" sz="3600" dirty="0"/>
                  <a:t>:</a:t>
                </a:r>
                <a:endParaRPr kumimoji="1" lang="zh-CN" altLang="en-US" sz="3600" dirty="0"/>
              </a:p>
              <a:p>
                <a:pPr marL="0" indent="0">
                  <a:buNone/>
                </a:pPr>
                <a:endParaRPr kumimoji="1" lang="zh-CN" altLang="en-US" sz="36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06688" y="2017713"/>
                <a:ext cx="7772400" cy="4114800"/>
              </a:xfrm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线连接符 3"/>
          <p:cNvCxnSpPr/>
          <p:nvPr/>
        </p:nvCxnSpPr>
        <p:spPr>
          <a:xfrm>
            <a:off x="4191000" y="4336812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4800600" y="4507468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507468"/>
                <a:ext cx="1828800" cy="415290"/>
              </a:xfrm>
              <a:prstGeom prst="rect">
                <a:avLst/>
              </a:prstGeom>
              <a:blipFill rotWithShape="1">
                <a:blip r:embed="rId2"/>
                <a:stretch>
                  <a:fillRect t="-57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2514600" y="6315343"/>
            <a:ext cx="624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proof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tree</a:t>
            </a:r>
            <a:r>
              <a:rPr kumimoji="1" lang="en-US" altLang="zh-CN" dirty="0"/>
              <a:t>!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724400" y="3810635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810635"/>
                <a:ext cx="1828800" cy="41529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6019800" y="4136612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136612"/>
                <a:ext cx="1828800" cy="415290"/>
              </a:xfrm>
              <a:prstGeom prst="rect">
                <a:avLst/>
              </a:prstGeom>
              <a:blipFill rotWithShape="1">
                <a:blip r:embed="rId4"/>
                <a:stretch>
                  <a:fillRect t="-53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连接符 9"/>
          <p:cNvCxnSpPr/>
          <p:nvPr/>
        </p:nvCxnSpPr>
        <p:spPr>
          <a:xfrm>
            <a:off x="4343400" y="37338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4648200" y="3276600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276600"/>
                <a:ext cx="1828800" cy="41529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线连接符 11"/>
          <p:cNvCxnSpPr/>
          <p:nvPr/>
        </p:nvCxnSpPr>
        <p:spPr>
          <a:xfrm>
            <a:off x="4343400" y="32004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6172200" y="3505200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505200"/>
                <a:ext cx="1828800" cy="41529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6096000" y="2971800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971800"/>
                <a:ext cx="1828800" cy="41529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666683" y="1295083"/>
                <a:ext cx="7772400" cy="4114800"/>
              </a:xfrm>
            </p:spPr>
            <p:txBody>
              <a:bodyPr/>
              <a:lstStyle/>
              <a:p>
                <a:r>
                  <a:rPr kumimoji="1" lang="en-US" altLang="zh-CN" sz="4400" dirty="0"/>
                  <a:t>Try</a:t>
                </a:r>
                <a:r>
                  <a:rPr kumimoji="1" lang="zh-CN" altLang="en-US" sz="4400" dirty="0"/>
                  <a:t> </a:t>
                </a:r>
                <a:r>
                  <a:rPr kumimoji="1" lang="en-US" altLang="zh-CN" sz="4400" dirty="0"/>
                  <a:t>to</a:t>
                </a:r>
                <a:r>
                  <a:rPr kumimoji="1" lang="zh-CN" altLang="en-US" sz="4400" dirty="0"/>
                  <a:t> </a:t>
                </a:r>
                <a:r>
                  <a:rPr kumimoji="1" lang="en-US" altLang="zh-CN" sz="4400" dirty="0"/>
                  <a:t>prove</a:t>
                </a:r>
                <a:r>
                  <a:rPr kumimoji="1" lang="zh-CN" altLang="en-US" sz="4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44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44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zh-CN" altLang="en-US" sz="4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44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zh-CN" altLang="en-US" sz="4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4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zh-CN" altLang="en-US" sz="4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4400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zh-CN" sz="4400" dirty="0"/>
                  <a:t>:</a:t>
                </a:r>
                <a:endParaRPr kumimoji="1" lang="zh-CN" altLang="en-US" sz="4400" dirty="0"/>
              </a:p>
              <a:p>
                <a:pPr marL="0" indent="0">
                  <a:buNone/>
                </a:pPr>
                <a:endParaRPr kumimoji="1" lang="zh-CN" altLang="en-US" sz="4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6683" y="1295083"/>
                <a:ext cx="7772400" cy="4114800"/>
              </a:xfrm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线连接符 3"/>
          <p:cNvCxnSpPr/>
          <p:nvPr/>
        </p:nvCxnSpPr>
        <p:spPr>
          <a:xfrm>
            <a:off x="4191000" y="4479687"/>
            <a:ext cx="320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4800600" y="4650343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650343"/>
                <a:ext cx="1828800" cy="415290"/>
              </a:xfrm>
              <a:prstGeom prst="rect">
                <a:avLst/>
              </a:prstGeom>
              <a:blipFill rotWithShape="1">
                <a:blip r:embed="rId2"/>
                <a:stretch>
                  <a:fillRect t="-57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2514600" y="6315343"/>
            <a:ext cx="624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proof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tree</a:t>
            </a:r>
            <a:r>
              <a:rPr kumimoji="1" lang="en-US" altLang="zh-CN" dirty="0"/>
              <a:t>!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724400" y="3952875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952875"/>
                <a:ext cx="1828800" cy="41529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6858000" y="4279487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4279487"/>
                <a:ext cx="1828800" cy="415290"/>
              </a:xfrm>
              <a:prstGeom prst="rect">
                <a:avLst/>
              </a:prstGeom>
              <a:blipFill rotWithShape="1">
                <a:blip r:embed="rId4"/>
                <a:stretch>
                  <a:fillRect t="-53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连接符 9"/>
          <p:cNvCxnSpPr/>
          <p:nvPr/>
        </p:nvCxnSpPr>
        <p:spPr>
          <a:xfrm flipV="1">
            <a:off x="3048000" y="3849813"/>
            <a:ext cx="5867400" cy="544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2971800" y="3419475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419475"/>
                <a:ext cx="1828800" cy="41529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线连接符 11"/>
          <p:cNvCxnSpPr/>
          <p:nvPr/>
        </p:nvCxnSpPr>
        <p:spPr>
          <a:xfrm>
            <a:off x="2667000" y="3343275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8305800" y="3648075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3648075"/>
                <a:ext cx="1828800" cy="41529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4495800" y="3114675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114675"/>
                <a:ext cx="1828800" cy="41529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6477000" y="3419475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419475"/>
                <a:ext cx="1828800" cy="41529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线连接符 18"/>
          <p:cNvCxnSpPr/>
          <p:nvPr/>
        </p:nvCxnSpPr>
        <p:spPr>
          <a:xfrm>
            <a:off x="6172200" y="3343275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8001000" y="3114675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114675"/>
                <a:ext cx="1828800" cy="41529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2971800" y="2886075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886075"/>
                <a:ext cx="1828800" cy="4152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线连接符 22"/>
          <p:cNvCxnSpPr/>
          <p:nvPr/>
        </p:nvCxnSpPr>
        <p:spPr>
          <a:xfrm>
            <a:off x="2667000" y="2809875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4570730" y="2428875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730" y="2428875"/>
                <a:ext cx="1828800" cy="41529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6477000" y="2886075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886075"/>
                <a:ext cx="1828800" cy="4152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线连接符 25"/>
          <p:cNvCxnSpPr/>
          <p:nvPr/>
        </p:nvCxnSpPr>
        <p:spPr>
          <a:xfrm>
            <a:off x="6172200" y="2809875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8001000" y="2581275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2581275"/>
                <a:ext cx="1828800" cy="41529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  <a:endParaRPr lang="en-US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128512"/>
            <a:ext cx="10515599" cy="52609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/>
          </a:p>
          <a:p>
            <a:pPr marL="457200" indent="-457200">
              <a:buAutoNum type="arabicPeriod"/>
            </a:pPr>
            <a:r>
              <a:rPr lang="en-US" altLang="en-US" sz="3600" dirty="0">
                <a:solidFill>
                  <a:schemeClr val="tx1"/>
                </a:solidFill>
              </a:rPr>
              <a:t>课程回顾</a:t>
            </a:r>
            <a:endParaRPr lang="en-US" altLang="en-US" sz="3600" dirty="0">
              <a:solidFill>
                <a:srgbClr val="CC33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3600" dirty="0">
                <a:solidFill>
                  <a:schemeClr val="tx1"/>
                </a:solidFill>
              </a:rPr>
              <a:t>谓词逻辑回顾</a:t>
            </a:r>
            <a:endParaRPr lang="en-US" altLang="en-US" sz="36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altLang="en-US" sz="3600" dirty="0" err="1">
                <a:solidFill>
                  <a:srgbClr val="FF0000"/>
                </a:solidFill>
              </a:rPr>
              <a:t>SAT回顾</a:t>
            </a:r>
            <a:endParaRPr lang="en-US" altLang="en-US" sz="3600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altLang="en-US" sz="3600" dirty="0" err="1"/>
              <a:t>谓词逻辑回顾</a:t>
            </a:r>
            <a:endParaRPr lang="en-US" altLang="en-US" sz="3600" dirty="0"/>
          </a:p>
          <a:p>
            <a:pPr marL="457200" indent="-457200">
              <a:buAutoNum type="arabicPeriod"/>
            </a:pPr>
            <a:r>
              <a:rPr lang="en-US" altLang="en-US" sz="3600" dirty="0" err="1"/>
              <a:t>EUF理论回顾</a:t>
            </a:r>
            <a:endParaRPr lang="en-US" altLang="en-US" sz="3600" dirty="0"/>
          </a:p>
          <a:p>
            <a:pPr marL="457200" indent="-457200">
              <a:buAutoNum type="arabicPeriod"/>
            </a:pPr>
            <a:r>
              <a:rPr lang="en-US" altLang="en-US" sz="3600" dirty="0"/>
              <a:t>疑问解答</a:t>
            </a:r>
            <a:endParaRPr lang="en-US" altLang="en-US" sz="3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</a:t>
            </a:r>
            <a:endParaRPr lang="en-US" altLang="en-US" sz="4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207280" y="2023807"/>
            <a:ext cx="8990629" cy="140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latin typeface="+mn-ea"/>
              </a:rPr>
              <a:t>定义：在逻辑学或计算机科学中，布尔可满足性问题（简称</a:t>
            </a:r>
            <a:r>
              <a:rPr kumimoji="1" lang="en-GB" altLang="zh-CN" sz="2000" dirty="0">
                <a:latin typeface="+mn-ea"/>
              </a:rPr>
              <a:t>SAT</a:t>
            </a:r>
            <a:r>
              <a:rPr kumimoji="1" lang="zh-CN" altLang="en-US" sz="2000" dirty="0">
                <a:latin typeface="+mn-ea"/>
              </a:rPr>
              <a:t>问题）是指判断对于给定的逻辑命题是否存在一个解，如果存在，则认为给定命题可满足；反之，则不可满足。</a:t>
            </a:r>
            <a:endParaRPr kumimoji="1" lang="zh-CN" altLang="en-US" sz="2000" dirty="0"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07280" y="3942432"/>
            <a:ext cx="5147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latin typeface="+mn-ea"/>
              </a:rPr>
              <a:t>第一个</a:t>
            </a:r>
            <a:r>
              <a:rPr kumimoji="1" lang="en-US" altLang="zh-CN" sz="2000" dirty="0">
                <a:latin typeface="+mn-ea"/>
              </a:rPr>
              <a:t> NPC </a:t>
            </a:r>
            <a:r>
              <a:rPr kumimoji="1" lang="zh-CN" altLang="en-US" sz="2000" dirty="0">
                <a:latin typeface="+mn-ea"/>
              </a:rPr>
              <a:t>问题 （</a:t>
            </a:r>
            <a:r>
              <a:rPr kumimoji="1" lang="en-GB" altLang="zh-CN" sz="2000" dirty="0">
                <a:latin typeface="+mn-ea"/>
              </a:rPr>
              <a:t>Cook-Levin, 1971</a:t>
            </a:r>
            <a:r>
              <a:rPr kumimoji="1" lang="zh-CN" altLang="en-US" sz="2000" dirty="0">
                <a:latin typeface="+mn-ea"/>
              </a:rPr>
              <a:t>）</a:t>
            </a:r>
            <a:endParaRPr kumimoji="1"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</a:t>
            </a:r>
            <a:endParaRPr lang="en-US" altLang="en-US" sz="4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005469" y="2327082"/>
          <a:ext cx="4766932" cy="2203835"/>
        </p:xfrm>
        <a:graphic>
          <a:graphicData uri="http://schemas.openxmlformats.org/drawingml/2006/table">
            <a:tbl>
              <a:tblPr/>
              <a:tblGrid>
                <a:gridCol w="1191733"/>
                <a:gridCol w="1191733"/>
                <a:gridCol w="1191733"/>
                <a:gridCol w="1191733"/>
              </a:tblGrid>
              <a:tr h="440767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b="1">
                          <a:solidFill>
                            <a:srgbClr val="FFFFFF"/>
                          </a:solidFill>
                          <a:effectLst/>
                        </a:rPr>
                        <a:t>P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b="1">
                          <a:solidFill>
                            <a:srgbClr val="FFFFFF"/>
                          </a:solidFill>
                          <a:effectLst/>
                        </a:rPr>
                        <a:t>Q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b="1" dirty="0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</a:rPr>
                        <a:t>𝐏</a:t>
                      </a: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effectLst/>
                        </a:rPr>
                        <a:t>\/</a:t>
                      </a:r>
                      <a:r>
                        <a:rPr lang="zh-CN" altLang="en-US" sz="1800" b="1" dirty="0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</a:rPr>
                        <a:t>𝐐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b="1">
                          <a:solidFill>
                            <a:srgbClr val="FFFFFF"/>
                          </a:solidFill>
                          <a:effectLst/>
                        </a:rPr>
                        <a:t>P/\~P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4A8"/>
                    </a:solidFill>
                  </a:tcPr>
                </a:tc>
              </a:tr>
              <a:tr h="440767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</a:tr>
              <a:tr h="440767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</a:tr>
              <a:tr h="440767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</a:tr>
              <a:tr h="440767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  <a:endParaRPr lang="en-US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128512"/>
            <a:ext cx="10515599" cy="52609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/>
          </a:p>
          <a:p>
            <a:pPr marL="457200" indent="-457200">
              <a:buAutoNum type="arabicPeriod"/>
            </a:pPr>
            <a:r>
              <a:rPr lang="en-US" altLang="en-US" sz="4000" dirty="0">
                <a:solidFill>
                  <a:srgbClr val="CC3300"/>
                </a:solidFill>
              </a:rPr>
              <a:t>课程回顾</a:t>
            </a:r>
            <a:endParaRPr lang="en-US" altLang="en-US" sz="4000" dirty="0">
              <a:solidFill>
                <a:srgbClr val="CC33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4000" dirty="0"/>
              <a:t>构造主义逻辑回顾</a:t>
            </a:r>
            <a:endParaRPr lang="en-US" altLang="en-US" sz="4000" dirty="0"/>
          </a:p>
          <a:p>
            <a:pPr marL="457200" indent="-457200">
              <a:buAutoNum type="arabicPeriod"/>
            </a:pPr>
            <a:r>
              <a:rPr lang="en-US" altLang="en-US" sz="4000" dirty="0"/>
              <a:t>SAT回顾与作业讲解</a:t>
            </a:r>
            <a:endParaRPr lang="en-US" altLang="en-US" sz="4000" dirty="0"/>
          </a:p>
          <a:p>
            <a:pPr marL="457200" indent="-457200">
              <a:buAutoNum type="arabicPeriod"/>
            </a:pPr>
            <a:r>
              <a:rPr lang="en-US" altLang="en-US" sz="4000" dirty="0"/>
              <a:t>谓词逻辑回顾与作业讲解</a:t>
            </a:r>
            <a:endParaRPr lang="en-US" altLang="en-US" sz="4000" dirty="0"/>
          </a:p>
          <a:p>
            <a:pPr marL="457200" indent="-457200">
              <a:buAutoNum type="arabicPeriod"/>
            </a:pPr>
            <a:r>
              <a:rPr lang="en-US" altLang="en-US" sz="4000" dirty="0"/>
              <a:t>EUF理论回顾与作业讲解</a:t>
            </a:r>
            <a:endParaRPr lang="en-US" altLang="en-US" sz="4000" dirty="0"/>
          </a:p>
          <a:p>
            <a:pPr marL="457200" indent="-457200">
              <a:buAutoNum type="arabicPeriod"/>
            </a:pPr>
            <a:r>
              <a:rPr lang="en-US" altLang="en-US" sz="4000" dirty="0"/>
              <a:t>疑问解答</a:t>
            </a:r>
            <a:endParaRPr lang="en-US" altLang="en-US" sz="4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</a:t>
            </a:r>
            <a:endParaRPr lang="en-US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1052195" y="1387475"/>
            <a:ext cx="15544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zh-CN" altLang="en-US" dirty="0">
                <a:sym typeface="+mn-ea"/>
              </a:rPr>
              <a:t>对命题求解：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7698" y="1387752"/>
            <a:ext cx="2765648" cy="566958"/>
          </a:xfrm>
          <a:prstGeom prst="rect">
            <a:avLst/>
          </a:prstGeom>
        </p:spPr>
      </p:pic>
      <p:pic>
        <p:nvPicPr>
          <p:cNvPr id="7" name="图片 6" descr="截屏2021-11-23 下午2.31.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775" y="1954530"/>
            <a:ext cx="5156200" cy="419100"/>
          </a:xfrm>
          <a:prstGeom prst="rect">
            <a:avLst/>
          </a:prstGeom>
        </p:spPr>
      </p:pic>
      <p:pic>
        <p:nvPicPr>
          <p:cNvPr id="8" name="图片 7" descr="截屏2021-11-23 下午2.32.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435" y="2522220"/>
            <a:ext cx="7569835" cy="3937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</a:t>
            </a:r>
            <a:endParaRPr lang="en-US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9773" y="2022117"/>
            <a:ext cx="2765648" cy="5669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97172" y="2105541"/>
            <a:ext cx="1658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rgbClr val="FF0000"/>
                </a:solidFill>
              </a:rPr>
              <a:t>对命题求解：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97172" y="3062176"/>
            <a:ext cx="2966484" cy="1285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zh-CN" dirty="0"/>
              <a:t>DPLL</a:t>
            </a:r>
            <a:r>
              <a:rPr kumimoji="1" lang="zh-CN" altLang="en-US" dirty="0"/>
              <a:t>算法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dirty="0"/>
              <a:t>CNF</a:t>
            </a:r>
            <a:r>
              <a:rPr kumimoji="1" lang="zh-CN" altLang="en-US" dirty="0"/>
              <a:t>（合取范式）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dirty="0"/>
              <a:t>解析与传播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8856" y="1480641"/>
            <a:ext cx="5554288" cy="468686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5772" y="2406650"/>
            <a:ext cx="5905500" cy="20447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</a:t>
            </a:r>
            <a:endParaRPr lang="en-US" altLang="en-US" sz="4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80722" y="1558881"/>
            <a:ext cx="4148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这是</a:t>
            </a: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CNF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吗？ </a:t>
            </a:r>
            <a:r>
              <a:rPr lang="en-GB" altLang="zh-CN" sz="2000" dirty="0">
                <a:solidFill>
                  <a:srgbClr val="C00000"/>
                </a:solidFill>
              </a:rPr>
              <a:t>(~p \/ (~q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GB" altLang="zh-CN" sz="2000" dirty="0">
                <a:solidFill>
                  <a:srgbClr val="C00000"/>
                </a:solidFill>
              </a:rPr>
              <a:t> \/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GB" altLang="zh-CN" sz="2000" dirty="0">
                <a:solidFill>
                  <a:srgbClr val="C00000"/>
                </a:solidFill>
              </a:rPr>
              <a:t> p))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zh-CN" altLang="en-US" sz="2000" dirty="0"/>
              <a:t>？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kumimoji="1" lang="zh-CN" altLang="en-US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0722" y="2037231"/>
            <a:ext cx="3160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或者是 </a:t>
            </a:r>
            <a:r>
              <a:rPr lang="en-GB" altLang="zh-CN" sz="2000" dirty="0">
                <a:solidFill>
                  <a:srgbClr val="C00000"/>
                </a:solidFill>
              </a:rPr>
              <a:t>(~p \/ 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GB" altLang="zh-CN" sz="2000" dirty="0">
                <a:solidFill>
                  <a:srgbClr val="C00000"/>
                </a:solidFill>
              </a:rPr>
              <a:t>~q 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GB" altLang="zh-CN" sz="2000" dirty="0">
                <a:solidFill>
                  <a:srgbClr val="C00000"/>
                </a:solidFill>
              </a:rPr>
              <a:t>\/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GB" altLang="zh-CN" sz="2000" dirty="0">
                <a:solidFill>
                  <a:srgbClr val="C00000"/>
                </a:solidFill>
              </a:rPr>
              <a:t> p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GB" altLang="zh-CN" sz="2000" dirty="0">
                <a:solidFill>
                  <a:srgbClr val="C00000"/>
                </a:solidFill>
              </a:rPr>
              <a:t>)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zh-CN" altLang="en-US" sz="2000" dirty="0"/>
              <a:t>？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kumimoji="1" lang="zh-CN" altLang="en-US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721" y="2623302"/>
            <a:ext cx="853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那么这是</a:t>
            </a: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CNF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吗？</a:t>
            </a:r>
            <a:r>
              <a:rPr kumimoji="1"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GB" altLang="zh-CN" dirty="0">
                <a:solidFill>
                  <a:srgbClr val="C00000"/>
                </a:solidFill>
              </a:rPr>
              <a:t>(((~p1 \/ ~p3) /\ (~p1 \/ p4)) /\ ((p2 \/ ~p3) /\ (p2 \/ p4)))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sz="2000" dirty="0"/>
              <a:t>？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kumimoji="1" lang="zh-CN" altLang="en-US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0721" y="3209373"/>
            <a:ext cx="6962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或者是 </a:t>
            </a:r>
            <a:r>
              <a:rPr lang="en-GB" altLang="zh-CN" dirty="0">
                <a:solidFill>
                  <a:srgbClr val="C00000"/>
                </a:solidFill>
              </a:rPr>
              <a:t>((~p1 \/ ~p3) /\ (~p1 \/ p4) /\ (p2 \/ ~p3) /\ (p2 \/ p4))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sz="2000" dirty="0"/>
              <a:t>？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kumimoji="1" lang="zh-CN" altLang="en-US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722" y="2457450"/>
            <a:ext cx="4114800" cy="1943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277" y="2883344"/>
            <a:ext cx="3835400" cy="128270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5196072" y="3136604"/>
            <a:ext cx="1374553" cy="584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等价转换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9757" y="2042336"/>
            <a:ext cx="4635795" cy="338026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sp>
        <p:nvSpPr>
          <p:cNvPr id="7" name="椭圆 6"/>
          <p:cNvSpPr/>
          <p:nvPr/>
        </p:nvSpPr>
        <p:spPr>
          <a:xfrm>
            <a:off x="480722" y="2439148"/>
            <a:ext cx="2143049" cy="2252701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229225" y="2539322"/>
            <a:ext cx="1968610" cy="2031713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椭圆 8"/>
              <p:cNvSpPr/>
              <p:nvPr/>
            </p:nvSpPr>
            <p:spPr>
              <a:xfrm>
                <a:off x="9083631" y="2638021"/>
                <a:ext cx="1565360" cy="161553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  <a:alpha val="50196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400" kern="0" dirty="0">
                    <a:solidFill>
                      <a:schemeClr val="tx1"/>
                    </a:solidFill>
                  </a:rPr>
                  <a:t>P</a:t>
                </a:r>
                <a:r>
                  <a:rPr kumimoji="1" lang="zh-CN" altLang="en-US" sz="1400" kern="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400" kern="0" dirty="0">
                    <a:solidFill>
                      <a:schemeClr val="tx1"/>
                    </a:solidFill>
                  </a:rPr>
                  <a:t>::= D /\ P                    </a:t>
                </a:r>
                <a:endParaRPr kumimoji="1" lang="en-US" altLang="zh-CN" sz="1400" kern="0" dirty="0">
                  <a:solidFill>
                    <a:schemeClr val="tx1"/>
                  </a:solidFill>
                </a:endParaRPr>
              </a:p>
              <a:p>
                <a:r>
                  <a:rPr kumimoji="1" lang="en-US" altLang="zh-CN" sz="1400" kern="0" dirty="0">
                    <a:solidFill>
                      <a:schemeClr val="tx1"/>
                    </a:solidFill>
                  </a:rPr>
                  <a:t>D ::= D \/ A</a:t>
                </a:r>
                <a:endParaRPr kumimoji="1" lang="en-US" altLang="zh-CN" sz="1400" kern="0" dirty="0">
                  <a:solidFill>
                    <a:schemeClr val="tx1"/>
                  </a:solidFill>
                </a:endParaRPr>
              </a:p>
              <a:p>
                <a:r>
                  <a:rPr kumimoji="1" lang="en-US" altLang="zh-CN" sz="1400" kern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 ::=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1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kumimoji="1" lang="en-US" altLang="zh-CN" sz="1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1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1400" kern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|</a:t>
                </a:r>
                <a:r>
                  <a:rPr kumimoji="1" lang="zh-CN" altLang="en-US" sz="1400" kern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4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kumimoji="1" lang="en-US" altLang="zh-CN" sz="14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1400" i="1" kern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kumimoji="1" lang="zh-CN" altLang="en-US" sz="1200" dirty="0"/>
              </a:p>
            </p:txBody>
          </p:sp>
        </mc:Choice>
        <mc:Fallback>
          <p:sp>
            <p:nvSpPr>
              <p:cNvPr id="9" name="椭圆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631" y="2638021"/>
                <a:ext cx="1565360" cy="1615537"/>
              </a:xfrm>
              <a:prstGeom prst="ellipse">
                <a:avLst/>
              </a:prstGeom>
              <a:blipFill rotWithShape="1">
                <a:blip r:embed="rId1"/>
                <a:stretch>
                  <a:fillRect l="-443" t="-407" r="-403" b="-373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6472961" y="2949946"/>
                <a:ext cx="1395759" cy="1388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000" dirty="0">
                    <a:sym typeface="+mn-ea"/>
                  </a:rPr>
                  <a:t> </a:t>
                </a:r>
                <a:r>
                  <a:rPr lang="zh-CN" altLang="en-US" sz="2000" dirty="0">
                    <a:sym typeface="+mn-ea"/>
                  </a:rPr>
                  <a:t> 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r>
                  <a:rPr kumimoji="1" lang="zh-CN" altLang="en-US" i="1" dirty="0">
                    <a:latin typeface="Cambria Math" panose="02040503050406030204" pitchFamily="18" charset="0"/>
                  </a:rPr>
                  <a:t>        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961" y="2949946"/>
                <a:ext cx="1395759" cy="1388745"/>
              </a:xfrm>
              <a:prstGeom prst="rect">
                <a:avLst/>
              </a:prstGeom>
              <a:blipFill rotWithShape="1">
                <a:blip r:embed="rId2"/>
                <a:stretch>
                  <a:fillRect l="-29" t="-27" r="31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718407" y="2903134"/>
                <a:ext cx="1395759" cy="1713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000" dirty="0">
                    <a:sym typeface="+mn-ea"/>
                  </a:rPr>
                  <a:t> </a:t>
                </a:r>
                <a:r>
                  <a:rPr lang="zh-CN" altLang="en-US" sz="2000" dirty="0">
                    <a:sym typeface="+mn-ea"/>
                  </a:rPr>
                  <a:t> 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r>
                  <a:rPr kumimoji="1" lang="zh-CN" altLang="en-US" i="1" dirty="0">
                    <a:latin typeface="Cambria Math" panose="02040503050406030204" pitchFamily="18" charset="0"/>
                  </a:rPr>
                  <a:t>        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07" y="2903134"/>
                <a:ext cx="1395759" cy="1713230"/>
              </a:xfrm>
              <a:prstGeom prst="rect">
                <a:avLst/>
              </a:prstGeom>
              <a:blipFill rotWithShape="1">
                <a:blip r:embed="rId3"/>
                <a:stretch>
                  <a:fillRect l="-16" t="-32" r="18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841891" y="4724191"/>
            <a:ext cx="1724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   命题逻辑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472961" y="4682141"/>
            <a:ext cx="1724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       </a:t>
            </a:r>
            <a:r>
              <a:rPr lang="en-US" altLang="zh-CN" sz="2000" dirty="0">
                <a:sym typeface="+mn-ea"/>
              </a:rPr>
              <a:t>NNF</a:t>
            </a:r>
            <a:r>
              <a:rPr lang="zh-CN" altLang="en-US" sz="2000" dirty="0">
                <a:sym typeface="+mn-ea"/>
              </a:rPr>
              <a:t>（否定范式）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58354" y="4340928"/>
            <a:ext cx="1724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       </a:t>
            </a:r>
            <a:r>
              <a:rPr lang="en-US" altLang="zh-CN" sz="2000" dirty="0">
                <a:sym typeface="+mn-ea"/>
              </a:rPr>
              <a:t>CNF</a:t>
            </a:r>
            <a:r>
              <a:rPr lang="zh-CN" altLang="en-US" sz="2000" dirty="0">
                <a:sym typeface="+mn-ea"/>
              </a:rPr>
              <a:t>（合取范式）</a:t>
            </a:r>
            <a:endParaRPr kumimoji="1"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5501707" y="2949946"/>
            <a:ext cx="605650" cy="1304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8433858" y="2903134"/>
            <a:ext cx="605650" cy="1304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3416151" y="2539322"/>
            <a:ext cx="1968610" cy="2031713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3659887" y="2949946"/>
                <a:ext cx="1395759" cy="1388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000" dirty="0">
                    <a:sym typeface="+mn-ea"/>
                  </a:rPr>
                  <a:t> </a:t>
                </a:r>
                <a:r>
                  <a:rPr lang="zh-CN" altLang="en-US" sz="2000" dirty="0">
                    <a:sym typeface="+mn-ea"/>
                  </a:rPr>
                  <a:t> 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r>
                  <a:rPr kumimoji="1" lang="zh-CN" altLang="en-US" i="1" dirty="0">
                    <a:latin typeface="Cambria Math" panose="02040503050406030204" pitchFamily="18" charset="0"/>
                  </a:rPr>
                  <a:t>        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887" y="2949946"/>
                <a:ext cx="1395759" cy="1388745"/>
              </a:xfrm>
              <a:prstGeom prst="rect">
                <a:avLst/>
              </a:prstGeom>
              <a:blipFill rotWithShape="1">
                <a:blip r:embed="rId4"/>
                <a:stretch>
                  <a:fillRect l="-27" t="-27" r="29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3633278" y="4724191"/>
                <a:ext cx="1534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ym typeface="+mn-ea"/>
                  </a:rPr>
                  <a:t> 消去蕴含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278" y="4724191"/>
                <a:ext cx="1534356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29" t="-106" b="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右箭头 23"/>
          <p:cNvSpPr/>
          <p:nvPr/>
        </p:nvSpPr>
        <p:spPr>
          <a:xfrm>
            <a:off x="2688633" y="2949946"/>
            <a:ext cx="605650" cy="1304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sp>
        <p:nvSpPr>
          <p:cNvPr id="4" name="矩形 3"/>
          <p:cNvSpPr/>
          <p:nvPr/>
        </p:nvSpPr>
        <p:spPr>
          <a:xfrm>
            <a:off x="2392680" y="2580005"/>
            <a:ext cx="5594985" cy="2092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(P1/\~~P2)\/(~Q1-&gt;Q2)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  <a:endParaRPr lang="en-US" altLang="en-US" sz="4400" dirty="0"/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集合论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计算复杂性理论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形式文法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结构化归纳法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763771" y="1485804"/>
                <a:ext cx="33492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dirty="0"/>
                  <a:t>第一步：消去蕴含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71" y="1485804"/>
                <a:ext cx="3349256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15" t="-117" r="4" b="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339" y="2794070"/>
            <a:ext cx="3689497" cy="245966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455581" y="2382532"/>
            <a:ext cx="334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等价转换公式：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763771" y="1485804"/>
                <a:ext cx="33492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dirty="0"/>
                  <a:t>第一步：消去蕴含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71" y="1485804"/>
                <a:ext cx="3349256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15" t="-117" r="4" b="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8" y="2604894"/>
            <a:ext cx="4961101" cy="632720"/>
          </a:xfrm>
          <a:prstGeom prst="rect">
            <a:avLst/>
          </a:prstGeom>
        </p:spPr>
      </p:pic>
      <p:sp>
        <p:nvSpPr>
          <p:cNvPr id="3" name="下箭头 2"/>
          <p:cNvSpPr/>
          <p:nvPr/>
        </p:nvSpPr>
        <p:spPr>
          <a:xfrm>
            <a:off x="2375785" y="3365950"/>
            <a:ext cx="786809" cy="12394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消去蕴含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40" y="4733704"/>
            <a:ext cx="3619500" cy="49530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5509529" y="3586203"/>
            <a:ext cx="1763468" cy="798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等价转换公式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227" y="2328235"/>
            <a:ext cx="3098800" cy="307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763771" y="1485804"/>
                <a:ext cx="33492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dirty="0"/>
                  <a:t>第一步：消去蕴含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71" y="1485804"/>
                <a:ext cx="3349256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15" t="-117" r="4" b="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203" y="2224863"/>
            <a:ext cx="64643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763770" y="1485804"/>
            <a:ext cx="392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第二步：等价转换为</a:t>
            </a:r>
            <a:r>
              <a:rPr kumimoji="1" lang="en-US" altLang="zh-CN" sz="2400" dirty="0"/>
              <a:t>NNF</a:t>
            </a:r>
            <a:endParaRPr kumimoji="1" lang="zh-CN" altLang="en-US" sz="2400" dirty="0"/>
          </a:p>
        </p:txBody>
      </p:sp>
      <p:sp>
        <p:nvSpPr>
          <p:cNvPr id="7" name="下箭头 6"/>
          <p:cNvSpPr/>
          <p:nvPr/>
        </p:nvSpPr>
        <p:spPr>
          <a:xfrm>
            <a:off x="2375785" y="3365950"/>
            <a:ext cx="786809" cy="12394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NNF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613" y="2651472"/>
            <a:ext cx="3619500" cy="495300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4999166" y="3586203"/>
            <a:ext cx="1763468" cy="798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等价转换公式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86" y="4824081"/>
            <a:ext cx="3467100" cy="533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152" y="1706603"/>
            <a:ext cx="3644900" cy="37592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763770" y="1485804"/>
            <a:ext cx="392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第二步：等价转换为</a:t>
            </a:r>
            <a:r>
              <a:rPr kumimoji="1" lang="en-US" altLang="zh-CN" sz="2400" dirty="0"/>
              <a:t>NNF</a:t>
            </a:r>
            <a:endParaRPr kumimoji="1"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3200" y="2161295"/>
            <a:ext cx="5871889" cy="43033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763770" y="1485804"/>
            <a:ext cx="392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第三步：等价转换为</a:t>
            </a:r>
            <a:r>
              <a:rPr kumimoji="1" lang="en-US" altLang="zh-CN" sz="2400" dirty="0"/>
              <a:t>CNF</a:t>
            </a:r>
            <a:endParaRPr kumimoji="1" lang="zh-CN" altLang="en-US" sz="2400" dirty="0"/>
          </a:p>
        </p:txBody>
      </p:sp>
      <p:sp>
        <p:nvSpPr>
          <p:cNvPr id="7" name="下箭头 6"/>
          <p:cNvSpPr/>
          <p:nvPr/>
        </p:nvSpPr>
        <p:spPr>
          <a:xfrm>
            <a:off x="2375784" y="3263430"/>
            <a:ext cx="786809" cy="12394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CNF</a:t>
            </a:r>
            <a:endParaRPr kumimoji="1"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4516777" y="3564938"/>
            <a:ext cx="1763468" cy="798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等价转换公式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639" y="2441462"/>
            <a:ext cx="3467100" cy="533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948" y="4646133"/>
            <a:ext cx="2146300" cy="1244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534" y="2266212"/>
            <a:ext cx="3619500" cy="3835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6483" y="1135664"/>
            <a:ext cx="5314920" cy="572233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SAT)-</a:t>
            </a:r>
            <a:r>
              <a:rPr lang="zh-CN" altLang="en-US" sz="4400" dirty="0"/>
              <a:t>解析与传播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893134" y="1690576"/>
            <a:ext cx="1181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解析：</a:t>
            </a:r>
            <a:endParaRPr kumimoji="1"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9715" y="3359815"/>
            <a:ext cx="1993900" cy="1016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23" y="3580884"/>
            <a:ext cx="1638300" cy="520700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2420678" y="3656419"/>
            <a:ext cx="1233377" cy="422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推导规则</a:t>
            </a:r>
            <a:endParaRPr kumimoji="1"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5634222" y="3656419"/>
            <a:ext cx="1233377" cy="422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等价转换</a:t>
            </a:r>
            <a:endParaRPr kumimoji="1"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637" y="3580795"/>
            <a:ext cx="3530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SAT)-</a:t>
            </a:r>
            <a:r>
              <a:rPr lang="zh-CN" altLang="en-US" sz="4400" dirty="0"/>
              <a:t>解析与传播</a:t>
            </a:r>
            <a:endParaRPr lang="en-US" altLang="en-US" sz="4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1704" y="1140322"/>
            <a:ext cx="6235700" cy="55626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93134" y="1690576"/>
            <a:ext cx="1181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解析：</a:t>
            </a:r>
            <a:endParaRPr kumimoji="1" lang="zh-CN" altLang="en-US" sz="28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SAT)-</a:t>
            </a:r>
            <a:r>
              <a:rPr lang="zh-CN" altLang="en-US" sz="4400" dirty="0"/>
              <a:t>解析与传播</a:t>
            </a:r>
            <a:endParaRPr lang="en-US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893133" y="1690576"/>
            <a:ext cx="150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传播：</a:t>
            </a:r>
            <a:endParaRPr kumimoji="1"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8987" y="1480641"/>
            <a:ext cx="6502400" cy="5156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  <a:endParaRPr lang="en-US" altLang="en-US" sz="4400" dirty="0"/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集合论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计算复杂性理论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形式文法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结构化归纳法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构造逻辑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谓词逻辑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霍尔逻辑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SAT)-DPLL</a:t>
            </a:r>
            <a:endParaRPr lang="en-US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2346" y="1658087"/>
            <a:ext cx="3591590" cy="4493183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1-11-26 下午2.49.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5465" y="351790"/>
            <a:ext cx="8128635" cy="56769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56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SAT)-DPLL</a:t>
            </a:r>
            <a:endParaRPr lang="en-US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8750" y="1655959"/>
            <a:ext cx="6794500" cy="1917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672" y="4343140"/>
            <a:ext cx="29337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SAT)-DPLL</a:t>
            </a:r>
            <a:endParaRPr lang="en-US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2346" y="1658087"/>
            <a:ext cx="3591590" cy="449318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" y="5461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  <a:endParaRPr lang="en-US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128512"/>
            <a:ext cx="10515599" cy="52609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/>
          </a:p>
          <a:p>
            <a:pPr marL="457200" indent="-457200">
              <a:buAutoNum type="arabicPeriod"/>
            </a:pPr>
            <a:r>
              <a:rPr lang="en-US" altLang="en-US" sz="3600" dirty="0">
                <a:solidFill>
                  <a:schemeClr val="tx1"/>
                </a:solidFill>
              </a:rPr>
              <a:t>课程回顾</a:t>
            </a:r>
            <a:endParaRPr lang="en-US" altLang="en-US" sz="3600" dirty="0">
              <a:solidFill>
                <a:srgbClr val="CC33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3600" dirty="0">
                <a:solidFill>
                  <a:schemeClr val="tx1"/>
                </a:solidFill>
              </a:rPr>
              <a:t>谓词逻辑回顾</a:t>
            </a:r>
            <a:endParaRPr lang="en-US" altLang="en-US" sz="36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altLang="en-US" sz="3600" dirty="0" err="1">
                <a:solidFill>
                  <a:schemeClr val="tx1"/>
                </a:solidFill>
              </a:rPr>
              <a:t>SAT回顾</a:t>
            </a:r>
            <a:endParaRPr lang="en-US" altLang="en-US" sz="36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altLang="en-US" sz="3600" dirty="0" err="1">
                <a:solidFill>
                  <a:srgbClr val="FF0000"/>
                </a:solidFill>
              </a:rPr>
              <a:t>谓词逻辑回顾</a:t>
            </a:r>
            <a:endParaRPr lang="en-US" altLang="en-US" sz="3600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altLang="en-US" sz="3600" dirty="0" err="1"/>
              <a:t>EUF理论回顾</a:t>
            </a:r>
            <a:endParaRPr lang="en-US" altLang="en-US" sz="3600" dirty="0"/>
          </a:p>
          <a:p>
            <a:pPr marL="457200" indent="-457200">
              <a:buAutoNum type="arabicPeriod"/>
            </a:pPr>
            <a:r>
              <a:rPr lang="en-US" altLang="en-US" sz="3600" dirty="0"/>
              <a:t>疑问解答</a:t>
            </a:r>
            <a:endParaRPr lang="en-US" altLang="en-US" sz="36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回顾：谓词逻辑</a:t>
            </a:r>
            <a:endParaRPr lang="en-US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>
                <a:spLocks noGrp="1"/>
              </p:cNvSpPr>
              <p:nvPr/>
            </p:nvSpPr>
            <p:spPr>
              <a:xfrm>
                <a:off x="360256" y="1019362"/>
                <a:ext cx="5146040" cy="54140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en-US" dirty="0"/>
              </a:p>
              <a:p>
                <a:r>
                  <a:rPr lang="en-US" altLang="en-US" dirty="0" err="1">
                    <a:sym typeface="+mn-ea"/>
                  </a:rPr>
                  <a:t>谓词</a:t>
                </a:r>
                <a:r>
                  <a:rPr lang="en-US" altLang="en-US" dirty="0" err="1"/>
                  <a:t>逻辑</a:t>
                </a:r>
                <a:r>
                  <a:rPr lang="en-US" altLang="en-US" dirty="0"/>
                  <a:t> ( Predicate Logic) </a:t>
                </a:r>
                <a:r>
                  <a:rPr lang="en-US" altLang="en-US" dirty="0" err="1"/>
                  <a:t>语法</a:t>
                </a:r>
                <a:endParaRPr lang="en-US" altLang="en-US" dirty="0"/>
              </a:p>
              <a:p>
                <a:pPr marL="0" indent="0">
                  <a:buNone/>
                </a:pPr>
                <a:r>
                  <a:rPr kumimoji="1" lang="en-US" altLang="zh-CN" dirty="0"/>
                  <a:t>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::=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f(E,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…,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E)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::=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r(E,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…,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E)</a:t>
                </a:r>
                <a:r>
                  <a:rPr kumimoji="1" lang="zh-CN" altLang="en-US" dirty="0"/>
                  <a:t>       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::=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      </a:t>
                </a:r>
                <a:r>
                  <a:rPr kumimoji="1" lang="en-US" altLang="zh-CN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      </a:t>
                </a:r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kumimoji="1" lang="zh-CN" alt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kumimoji="1" lang="zh-CN" alt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kumimoji="1" lang="zh-CN" alt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/>
                  <a:t>      </a:t>
                </a:r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      </a:t>
                </a:r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altLang="en-US" sz="1800" dirty="0"/>
              </a:p>
              <a:p>
                <a:pPr lvl="1"/>
                <a:endParaRPr lang="en-US" altLang="en-US" sz="1800" dirty="0"/>
              </a:p>
              <a:p>
                <a:endParaRPr lang="en-US" altLang="en-US" sz="2000" dirty="0"/>
              </a:p>
            </p:txBody>
          </p:sp>
        </mc:Choice>
        <mc:Fallback>
          <p:sp>
            <p:nvSpPr>
              <p:cNvPr id="4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56" y="1019362"/>
                <a:ext cx="5146040" cy="5414010"/>
              </a:xfrm>
              <a:prstGeom prst="rect">
                <a:avLst/>
              </a:prstGeom>
              <a:blipFill rotWithShape="1">
                <a:blip r:embed="rId1"/>
                <a:stretch>
                  <a:fillRect l="-4" t="-3" r="4" b="-9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/>
            </p:nvSpPr>
            <p:spPr>
              <a:xfrm>
                <a:off x="5215468" y="1064466"/>
                <a:ext cx="5419109" cy="54140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en-US" dirty="0"/>
              </a:p>
              <a:p>
                <a:r>
                  <a:rPr lang="en-US" altLang="en-US" dirty="0"/>
                  <a:t>证明系统：自然演绎 （natural deduction）</a:t>
                </a:r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推导规则</a:t>
                </a:r>
                <a:endParaRPr lang="en-US" altLang="en-US" dirty="0"/>
              </a:p>
              <a:p>
                <a:pPr marL="0" indent="0">
                  <a:buNone/>
                </a:pPr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语义（Semantics）</a:t>
                </a:r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m:rPr>
                        <m:nor/>
                      </m:rPr>
                      <a:rPr kumimoji="1" lang="en-US" altLang="zh-CN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kumimoji="1"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m:rPr>
                        <m:nor/>
                      </m:rPr>
                      <a:rPr kumimoji="1" lang="en-US" altLang="zh-CN" dirty="0">
                        <a:latin typeface="Cambria Math" panose="02040503050406030204" pitchFamily="18" charset="0"/>
                      </a:rPr>
                      <m:t>interpretation</m:t>
                    </m:r>
                    <m:r>
                      <m:rPr>
                        <m:nor/>
                      </m:rPr>
                      <a:rPr kumimoji="1" lang="zh-CN" alt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altLang="en-US" dirty="0"/>
                  <a:t> and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ℳ</a:t>
                </a:r>
                <a:endParaRPr kumimoji="1" lang="en-US" altLang="zh-CN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5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468" y="1064466"/>
                <a:ext cx="5419109" cy="5414010"/>
              </a:xfrm>
              <a:prstGeom prst="rect">
                <a:avLst/>
              </a:prstGeom>
              <a:blipFill rotWithShape="1">
                <a:blip r:embed="rId2"/>
                <a:stretch>
                  <a:fillRect l="-4" t="-4" r="4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连接符 5"/>
          <p:cNvCxnSpPr/>
          <p:nvPr/>
        </p:nvCxnSpPr>
        <p:spPr>
          <a:xfrm>
            <a:off x="5410200" y="3371958"/>
            <a:ext cx="137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113019" y="340213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019" y="3402139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5" t="-120" r="35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557009" y="3163099"/>
                <a:ext cx="1054100" cy="373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009" y="3163099"/>
                <a:ext cx="1054100" cy="373414"/>
              </a:xfrm>
              <a:prstGeom prst="rect">
                <a:avLst/>
              </a:prstGeom>
              <a:blipFill rotWithShape="1">
                <a:blip r:embed="rId4"/>
                <a:stretch>
                  <a:fillRect l="-60" t="-44" r="60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5118946" y="297244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946" y="2972446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2" t="-3" r="12" b="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7620846" y="335703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846" y="3357035"/>
                <a:ext cx="182880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2" t="-115" r="12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8599594" y="314671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594" y="3146710"/>
                <a:ext cx="182880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3" t="-77" r="23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7621693" y="295796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⊢∀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693" y="2957962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3" t="-36" r="23" b="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线连接符 13"/>
          <p:cNvCxnSpPr/>
          <p:nvPr/>
        </p:nvCxnSpPr>
        <p:spPr>
          <a:xfrm>
            <a:off x="7849446" y="3364221"/>
            <a:ext cx="137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5494867" y="4716793"/>
            <a:ext cx="137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8027246" y="4656891"/>
            <a:ext cx="27423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5244254" y="432257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254" y="4322570"/>
                <a:ext cx="182880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3" t="-34" r="23" b="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5215468" y="472998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468" y="4729985"/>
                <a:ext cx="1828800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2" t="-137" r="12" b="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6198446" y="450021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46" y="4500215"/>
                <a:ext cx="1828800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2" t="-164" r="12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7611109" y="423580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109" y="4235809"/>
                <a:ext cx="1828800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5" t="-97" r="35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9182943" y="424433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943" y="4244332"/>
                <a:ext cx="18288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1" t="-170" r="11" b="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8409727" y="468488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727" y="4684881"/>
                <a:ext cx="1828800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23" t="-132" r="23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10128673" y="448669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673" y="4486697"/>
                <a:ext cx="1828800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3" t="-114" r="23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回顾：谓词逻辑</a:t>
            </a:r>
            <a:endParaRPr lang="en-US" altLang="en-US" sz="4400" dirty="0"/>
          </a:p>
        </p:txBody>
      </p:sp>
      <p:cxnSp>
        <p:nvCxnSpPr>
          <p:cNvPr id="28" name="直线连接符 3"/>
          <p:cNvCxnSpPr/>
          <p:nvPr/>
        </p:nvCxnSpPr>
        <p:spPr>
          <a:xfrm>
            <a:off x="4466541" y="5347232"/>
            <a:ext cx="40860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4603461" y="5497240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461" y="5497240"/>
                <a:ext cx="4191000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8" t="-12" r="8" b="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7998991" y="51279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91" y="5127908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9" t="-77" r="29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线连接符 9"/>
          <p:cNvCxnSpPr/>
          <p:nvPr/>
        </p:nvCxnSpPr>
        <p:spPr>
          <a:xfrm>
            <a:off x="4437778" y="4808988"/>
            <a:ext cx="411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11"/>
          <p:cNvCxnSpPr>
            <a:endCxn id="34" idx="1"/>
          </p:cNvCxnSpPr>
          <p:nvPr/>
        </p:nvCxnSpPr>
        <p:spPr>
          <a:xfrm>
            <a:off x="246062" y="4209339"/>
            <a:ext cx="11114223" cy="474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7998991" y="454172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91" y="4541722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9" t="-55" r="29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11360285" y="4072157"/>
                <a:ext cx="874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285" y="4072157"/>
                <a:ext cx="87471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" t="-145" r="52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4569993" y="4894149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993" y="4894149"/>
                <a:ext cx="419100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3" t="-55" r="13" b="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4527261" y="4300757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261" y="4300757"/>
                <a:ext cx="41910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8" t="-145" r="8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2409141" y="3461227"/>
                <a:ext cx="411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)→⊥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41" y="3461227"/>
                <a:ext cx="411480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4" t="-129" r="14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8212824" y="3421300"/>
                <a:ext cx="4191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824" y="3421300"/>
                <a:ext cx="4191000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9" t="-86" r="9" b="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线连接符 24"/>
          <p:cNvCxnSpPr/>
          <p:nvPr/>
        </p:nvCxnSpPr>
        <p:spPr>
          <a:xfrm>
            <a:off x="318782" y="3303359"/>
            <a:ext cx="7894042" cy="94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/>
              <p:cNvSpPr txBox="1"/>
              <p:nvPr/>
            </p:nvSpPr>
            <p:spPr>
              <a:xfrm>
                <a:off x="228600" y="2348615"/>
                <a:ext cx="4343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)→⊥)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348615"/>
                <a:ext cx="4343400" cy="646331"/>
              </a:xfrm>
              <a:prstGeom prst="rect">
                <a:avLst/>
              </a:prstGeom>
              <a:blipFill rotWithShape="1">
                <a:blip r:embed="rId8"/>
                <a:stretch>
                  <a:fillRect t="-60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4569991" y="2357791"/>
                <a:ext cx="4343400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)→⊥⊢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)→⊥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991" y="2357791"/>
                <a:ext cx="4343400" cy="639983"/>
              </a:xfrm>
              <a:prstGeom prst="rect">
                <a:avLst/>
              </a:prstGeom>
              <a:blipFill rotWithShape="1">
                <a:blip r:embed="rId9"/>
                <a:stretch>
                  <a:fillRect l="-12" t="-6" r="12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线连接符 28"/>
          <p:cNvCxnSpPr/>
          <p:nvPr/>
        </p:nvCxnSpPr>
        <p:spPr>
          <a:xfrm>
            <a:off x="228600" y="2216709"/>
            <a:ext cx="411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31"/>
          <p:cNvCxnSpPr/>
          <p:nvPr/>
        </p:nvCxnSpPr>
        <p:spPr>
          <a:xfrm>
            <a:off x="8913391" y="2215527"/>
            <a:ext cx="24593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32"/>
          <p:cNvCxnSpPr/>
          <p:nvPr/>
        </p:nvCxnSpPr>
        <p:spPr>
          <a:xfrm>
            <a:off x="8913391" y="3247237"/>
            <a:ext cx="24593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7574117" y="314283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117" y="3142839"/>
                <a:ext cx="18288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6" t="-61" r="26" b="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/>
              <p:cNvSpPr txBox="1"/>
              <p:nvPr/>
            </p:nvSpPr>
            <p:spPr>
              <a:xfrm>
                <a:off x="10883241" y="311372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241" y="3113726"/>
                <a:ext cx="1828800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33" t="-87" r="33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/>
              <p:cNvSpPr txBox="1"/>
              <p:nvPr/>
            </p:nvSpPr>
            <p:spPr>
              <a:xfrm>
                <a:off x="8161092" y="2406615"/>
                <a:ext cx="4191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092" y="2406615"/>
                <a:ext cx="4191000" cy="646331"/>
              </a:xfrm>
              <a:prstGeom prst="rect">
                <a:avLst/>
              </a:prstGeom>
              <a:blipFill rotWithShape="1">
                <a:blip r:embed="rId12"/>
                <a:stretch>
                  <a:fillRect l="-2" t="-93" r="2" b="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/>
              <p:cNvSpPr txBox="1"/>
              <p:nvPr/>
            </p:nvSpPr>
            <p:spPr>
              <a:xfrm>
                <a:off x="10883241" y="203086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241" y="2030861"/>
                <a:ext cx="1828800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33" t="-35" r="33" b="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线连接符 28"/>
          <p:cNvCxnSpPr/>
          <p:nvPr/>
        </p:nvCxnSpPr>
        <p:spPr>
          <a:xfrm>
            <a:off x="4603461" y="2216709"/>
            <a:ext cx="411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回顾：谓词逻辑</a:t>
            </a:r>
            <a:endParaRPr lang="en-US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1299" y="1309570"/>
            <a:ext cx="6598390" cy="6402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74" y="2368946"/>
            <a:ext cx="7492871" cy="43339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073" y="2386276"/>
            <a:ext cx="2606821" cy="20052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051" y="4671174"/>
            <a:ext cx="3110630" cy="15634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51280" y="1445895"/>
            <a:ext cx="1680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练习：</a:t>
            </a:r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回顾：谓词逻辑</a:t>
            </a:r>
            <a:endParaRPr lang="en-US" altLang="en-US" sz="4400" dirty="0"/>
          </a:p>
        </p:txBody>
      </p:sp>
      <p:cxnSp>
        <p:nvCxnSpPr>
          <p:cNvPr id="28" name="直线连接符 3"/>
          <p:cNvCxnSpPr/>
          <p:nvPr/>
        </p:nvCxnSpPr>
        <p:spPr>
          <a:xfrm>
            <a:off x="4077050" y="6194521"/>
            <a:ext cx="44755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4124213" y="6310508"/>
                <a:ext cx="479945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zh-CN" altLang="en-US" i="1" ker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kumimoji="1" lang="en-US" altLang="zh-CN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i="1" ker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213" y="6310508"/>
                <a:ext cx="4799456" cy="404983"/>
              </a:xfrm>
              <a:prstGeom prst="rect">
                <a:avLst/>
              </a:prstGeom>
              <a:blipFill rotWithShape="1">
                <a:blip r:embed="rId1"/>
                <a:stretch>
                  <a:fillRect l="-11" t="-127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7998991" y="597519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91" y="5975197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9" t="-131" r="29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线连接符 9"/>
          <p:cNvCxnSpPr/>
          <p:nvPr/>
        </p:nvCxnSpPr>
        <p:spPr>
          <a:xfrm>
            <a:off x="4077050" y="5656277"/>
            <a:ext cx="44755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11"/>
          <p:cNvCxnSpPr/>
          <p:nvPr/>
        </p:nvCxnSpPr>
        <p:spPr>
          <a:xfrm>
            <a:off x="4874003" y="3722039"/>
            <a:ext cx="6389707" cy="434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7998991" y="538901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91" y="5389011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9" t="-109" r="29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11317288" y="3545714"/>
                <a:ext cx="874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288" y="3545714"/>
                <a:ext cx="87471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6" t="-138" b="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线连接符 28"/>
          <p:cNvCxnSpPr/>
          <p:nvPr/>
        </p:nvCxnSpPr>
        <p:spPr>
          <a:xfrm>
            <a:off x="277751" y="3679642"/>
            <a:ext cx="36898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4223033" y="5705739"/>
                <a:ext cx="479945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zh-CN" altLang="en-US" i="1" ker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kumimoji="1" lang="en-US" altLang="zh-CN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i="1" ker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033" y="5705739"/>
                <a:ext cx="4799456" cy="404983"/>
              </a:xfrm>
              <a:prstGeom prst="rect">
                <a:avLst/>
              </a:prstGeom>
              <a:blipFill rotWithShape="1">
                <a:blip r:embed="rId4"/>
                <a:stretch>
                  <a:fillRect l="-6" t="-65" r="9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4025533" y="5153573"/>
                <a:ext cx="479945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533" y="5153573"/>
                <a:ext cx="4799456" cy="404983"/>
              </a:xfrm>
              <a:prstGeom prst="rect">
                <a:avLst/>
              </a:prstGeom>
              <a:blipFill rotWithShape="1">
                <a:blip r:embed="rId5"/>
                <a:stretch>
                  <a:fillRect l="-6" t="-135" r="8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线连接符 3"/>
          <p:cNvCxnSpPr/>
          <p:nvPr/>
        </p:nvCxnSpPr>
        <p:spPr>
          <a:xfrm>
            <a:off x="4077050" y="5071794"/>
            <a:ext cx="44755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/>
              <p:cNvSpPr txBox="1"/>
              <p:nvPr/>
            </p:nvSpPr>
            <p:spPr>
              <a:xfrm>
                <a:off x="7998991" y="487118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91" y="4871186"/>
                <a:ext cx="182880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9" t="-27" r="29" b="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/>
              <p:cNvSpPr txBox="1"/>
              <p:nvPr/>
            </p:nvSpPr>
            <p:spPr>
              <a:xfrm>
                <a:off x="3918805" y="4539210"/>
                <a:ext cx="479945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805" y="4539210"/>
                <a:ext cx="4799456" cy="404983"/>
              </a:xfrm>
              <a:prstGeom prst="rect">
                <a:avLst/>
              </a:prstGeom>
              <a:blipFill rotWithShape="1">
                <a:blip r:embed="rId7"/>
                <a:stretch>
                  <a:fillRect l="-5" t="-57" r="7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/>
              <p:cNvSpPr txBox="1"/>
              <p:nvPr/>
            </p:nvSpPr>
            <p:spPr>
              <a:xfrm>
                <a:off x="3000686" y="2843075"/>
                <a:ext cx="4799456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686" y="2843075"/>
                <a:ext cx="4799456" cy="681982"/>
              </a:xfrm>
              <a:prstGeom prst="rect">
                <a:avLst/>
              </a:prstGeom>
              <a:blipFill rotWithShape="1">
                <a:blip r:embed="rId8"/>
                <a:stretch>
                  <a:fillRect l="-6" t="-26" r="9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/>
              <p:cNvSpPr txBox="1"/>
              <p:nvPr/>
            </p:nvSpPr>
            <p:spPr>
              <a:xfrm>
                <a:off x="7294866" y="2911708"/>
                <a:ext cx="4799456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866" y="2911708"/>
                <a:ext cx="4799456" cy="681982"/>
              </a:xfrm>
              <a:prstGeom prst="rect">
                <a:avLst/>
              </a:prstGeom>
              <a:blipFill rotWithShape="1">
                <a:blip r:embed="rId9"/>
                <a:stretch>
                  <a:fillRect l="-13" t="-34" r="2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/>
              <p:cNvSpPr txBox="1"/>
              <p:nvPr/>
            </p:nvSpPr>
            <p:spPr>
              <a:xfrm>
                <a:off x="3378139" y="352822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139" y="3528226"/>
                <a:ext cx="18288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31" t="-45" r="31" b="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线连接符 11"/>
          <p:cNvCxnSpPr/>
          <p:nvPr/>
        </p:nvCxnSpPr>
        <p:spPr>
          <a:xfrm>
            <a:off x="367601" y="4435829"/>
            <a:ext cx="11114223" cy="474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/>
              <p:cNvSpPr txBox="1"/>
              <p:nvPr/>
            </p:nvSpPr>
            <p:spPr>
              <a:xfrm>
                <a:off x="10887768" y="427490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7768" y="4274905"/>
                <a:ext cx="1828800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3" t="-23" r="3" b="1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/>
              <p:cNvSpPr txBox="1"/>
              <p:nvPr/>
            </p:nvSpPr>
            <p:spPr>
              <a:xfrm>
                <a:off x="5797232" y="3939639"/>
                <a:ext cx="519909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zh-CN" altLang="en-US" i="1" ker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kumimoji="1" lang="en-US" altLang="zh-CN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n-US" altLang="zh-CN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232" y="3939639"/>
                <a:ext cx="5199090" cy="404983"/>
              </a:xfrm>
              <a:prstGeom prst="rect">
                <a:avLst/>
              </a:prstGeom>
              <a:blipFill rotWithShape="1">
                <a:blip r:embed="rId12"/>
                <a:stretch>
                  <a:fillRect l="-6" t="-24" r="1" b="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/>
              <p:cNvSpPr txBox="1"/>
              <p:nvPr/>
            </p:nvSpPr>
            <p:spPr>
              <a:xfrm>
                <a:off x="-916041" y="3822448"/>
                <a:ext cx="6472106" cy="681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16041" y="3822448"/>
                <a:ext cx="6472106" cy="681982"/>
              </a:xfrm>
              <a:prstGeom prst="rect">
                <a:avLst/>
              </a:prstGeom>
              <a:blipFill rotWithShape="1">
                <a:blip r:embed="rId13"/>
                <a:stretch>
                  <a:fillRect l="6" t="-56" r="7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回顾：谓词逻辑</a:t>
            </a:r>
            <a:endParaRPr lang="en-US" altLang="en-US" sz="4400" dirty="0"/>
          </a:p>
        </p:txBody>
      </p:sp>
      <p:cxnSp>
        <p:nvCxnSpPr>
          <p:cNvPr id="28" name="直线连接符 3"/>
          <p:cNvCxnSpPr/>
          <p:nvPr/>
        </p:nvCxnSpPr>
        <p:spPr>
          <a:xfrm>
            <a:off x="4077050" y="6194521"/>
            <a:ext cx="44755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4124213" y="6310508"/>
                <a:ext cx="479945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zh-CN" altLang="en-US" i="1" ker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kumimoji="1" lang="en-US" altLang="zh-CN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i="1" ker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213" y="6310508"/>
                <a:ext cx="4799456" cy="404983"/>
              </a:xfrm>
              <a:prstGeom prst="rect">
                <a:avLst/>
              </a:prstGeom>
              <a:blipFill rotWithShape="1">
                <a:blip r:embed="rId1"/>
                <a:stretch>
                  <a:fillRect l="-11" t="-127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7998991" y="597519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91" y="5975197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9" t="-131" r="29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线连接符 9"/>
          <p:cNvCxnSpPr/>
          <p:nvPr/>
        </p:nvCxnSpPr>
        <p:spPr>
          <a:xfrm>
            <a:off x="4077050" y="5656277"/>
            <a:ext cx="44755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11"/>
          <p:cNvCxnSpPr/>
          <p:nvPr/>
        </p:nvCxnSpPr>
        <p:spPr>
          <a:xfrm>
            <a:off x="258544" y="5013845"/>
            <a:ext cx="11114223" cy="474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7998991" y="538901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91" y="5389011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9" t="-109" r="29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线连接符 24"/>
          <p:cNvCxnSpPr/>
          <p:nvPr/>
        </p:nvCxnSpPr>
        <p:spPr>
          <a:xfrm flipV="1">
            <a:off x="258544" y="4063895"/>
            <a:ext cx="3004773" cy="110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/>
              <p:cNvSpPr txBox="1"/>
              <p:nvPr/>
            </p:nvSpPr>
            <p:spPr>
              <a:xfrm>
                <a:off x="2689752" y="390104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752" y="3901040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9" t="-64" r="29" b="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4223033" y="5705739"/>
                <a:ext cx="479945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zh-CN" altLang="en-US" i="1" ker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kumimoji="1" lang="en-US" altLang="zh-CN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i="1" ker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033" y="5705739"/>
                <a:ext cx="4799456" cy="404983"/>
              </a:xfrm>
              <a:prstGeom prst="rect">
                <a:avLst/>
              </a:prstGeom>
              <a:blipFill rotWithShape="1">
                <a:blip r:embed="rId4"/>
                <a:stretch>
                  <a:fillRect l="-6" t="-65" r="9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4025533" y="5153573"/>
                <a:ext cx="479945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533" y="5153573"/>
                <a:ext cx="4799456" cy="404983"/>
              </a:xfrm>
              <a:prstGeom prst="rect">
                <a:avLst/>
              </a:prstGeom>
              <a:blipFill rotWithShape="1">
                <a:blip r:embed="rId5"/>
                <a:stretch>
                  <a:fillRect l="-6" t="-135" r="8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/>
              <p:cNvSpPr txBox="1"/>
              <p:nvPr/>
            </p:nvSpPr>
            <p:spPr>
              <a:xfrm>
                <a:off x="-675243" y="4215877"/>
                <a:ext cx="4799456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5243" y="4215877"/>
                <a:ext cx="4799456" cy="681982"/>
              </a:xfrm>
              <a:prstGeom prst="rect">
                <a:avLst/>
              </a:prstGeom>
              <a:blipFill rotWithShape="1">
                <a:blip r:embed="rId6"/>
                <a:stretch>
                  <a:fillRect l="5" t="-16" r="11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/>
              <p:cNvSpPr txBox="1"/>
              <p:nvPr/>
            </p:nvSpPr>
            <p:spPr>
              <a:xfrm>
                <a:off x="6077935" y="4237603"/>
                <a:ext cx="4799456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35" y="4237603"/>
                <a:ext cx="4799456" cy="681982"/>
              </a:xfrm>
              <a:prstGeom prst="rect">
                <a:avLst/>
              </a:prstGeom>
              <a:blipFill rotWithShape="1">
                <a:blip r:embed="rId7"/>
                <a:stretch>
                  <a:fillRect l="-7" t="-36" r="10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10778711" y="485292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8711" y="4852921"/>
                <a:ext cx="1828800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2" t="-68" r="12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线连接符 9"/>
          <p:cNvCxnSpPr/>
          <p:nvPr/>
        </p:nvCxnSpPr>
        <p:spPr>
          <a:xfrm>
            <a:off x="5890470" y="4139267"/>
            <a:ext cx="52501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10778711" y="395460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8711" y="3954601"/>
                <a:ext cx="1828800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2" t="-123" r="12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6341124" y="3223970"/>
                <a:ext cx="4799456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124" y="3223970"/>
                <a:ext cx="4799456" cy="681982"/>
              </a:xfrm>
              <a:prstGeom prst="rect">
                <a:avLst/>
              </a:prstGeom>
              <a:blipFill rotWithShape="1">
                <a:blip r:embed="rId10"/>
                <a:stretch>
                  <a:fillRect t="-11" r="3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线连接符 9"/>
          <p:cNvCxnSpPr>
            <a:endCxn id="43" idx="1"/>
          </p:cNvCxnSpPr>
          <p:nvPr/>
        </p:nvCxnSpPr>
        <p:spPr>
          <a:xfrm>
            <a:off x="3682767" y="3174509"/>
            <a:ext cx="7465060" cy="727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11147827" y="3062577"/>
                <a:ext cx="874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7827" y="3062577"/>
                <a:ext cx="874712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46" t="-164" r="10" b="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/>
              <p:cNvSpPr txBox="1"/>
              <p:nvPr/>
            </p:nvSpPr>
            <p:spPr>
              <a:xfrm>
                <a:off x="2615841" y="2349849"/>
                <a:ext cx="4799456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841" y="2349849"/>
                <a:ext cx="4799456" cy="681982"/>
              </a:xfrm>
              <a:prstGeom prst="rect">
                <a:avLst/>
              </a:prstGeom>
              <a:blipFill rotWithShape="1">
                <a:blip r:embed="rId12"/>
                <a:stretch>
                  <a:fillRect l="-6" t="-51" r="8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/>
              <p:cNvSpPr txBox="1"/>
              <p:nvPr/>
            </p:nvSpPr>
            <p:spPr>
              <a:xfrm>
                <a:off x="7428063" y="2343216"/>
                <a:ext cx="4799456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063" y="2343216"/>
                <a:ext cx="4799456" cy="681982"/>
              </a:xfrm>
              <a:prstGeom prst="rect">
                <a:avLst/>
              </a:prstGeom>
              <a:blipFill rotWithShape="1">
                <a:blip r:embed="rId13"/>
                <a:stretch>
                  <a:fillRect l="-10" t="-10" r="12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  <a:endParaRPr lang="en-US" altLang="en-US" sz="4400" dirty="0"/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集合论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计算复杂性理论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形式文法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结构化归纳法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构造逻辑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谓词逻辑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霍尔逻辑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14397" y="2675047"/>
            <a:ext cx="10385068" cy="1423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3222" y="3055573"/>
            <a:ext cx="1552696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SAT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76060" y="3055573"/>
            <a:ext cx="8070574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Theory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56995" y="2635789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</a:t>
            </a:r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问题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05782" y="3386832"/>
            <a:ext cx="11447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黑体" panose="02010609060101010101" pitchFamily="49" charset="-122"/>
              </a:rPr>
              <a:t>EUF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6024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黑体" panose="02010609060101010101" pitchFamily="49" charset="-122"/>
              </a:rPr>
              <a:t>LA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721849" y="3386832"/>
            <a:ext cx="12980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黑体" panose="02010609060101010101" pitchFamily="49" charset="-122"/>
              </a:rPr>
              <a:t>Bit Vector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9198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黑体" panose="02010609060101010101" pitchFamily="49" charset="-122"/>
              </a:rPr>
              <a:t>Arrays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356273" y="3386831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黑体" panose="02010609060101010101" pitchFamily="49" charset="-122"/>
              </a:rPr>
              <a:t>Pointer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468508" y="3386831"/>
            <a:ext cx="1461431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/>
              <a:t>Combination</a:t>
            </a:r>
            <a:endParaRPr kumimoji="1" lang="en-US" altLang="zh-CN" sz="1400" dirty="0">
              <a:solidFill>
                <a:schemeClr val="bg1">
                  <a:lumMod val="95000"/>
                </a:schemeClr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回顾：谓词逻辑</a:t>
            </a:r>
            <a:endParaRPr lang="en-US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480721" y="1480641"/>
            <a:ext cx="113645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自由变量：作用域内使用却未在该作用域内定义的变量</a:t>
            </a:r>
            <a:endParaRPr kumimoji="1"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Tx/>
              <a:buChar char="-"/>
            </a:pPr>
            <a:endParaRPr kumimoji="1"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绑定变量：作用域内定义的变量</a:t>
            </a:r>
            <a:endParaRPr kumimoji="1"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Tx/>
              <a:buChar char="-"/>
            </a:pPr>
            <a:endParaRPr kumimoji="1"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绑定：自由变量被转换为绑定变量 </a:t>
            </a:r>
            <a:endParaRPr kumimoji="1"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Tx/>
              <a:buChar char="-"/>
            </a:pPr>
            <a:endParaRPr kumimoji="1"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替换：作用域内的变量被替换成表达式</a:t>
            </a:r>
            <a:endParaRPr kumimoji="1"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Tx/>
              <a:buChar char="-"/>
            </a:pPr>
            <a:endParaRPr kumimoji="1"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捕获：做变量替换时表达式中有变量与作用域内变量重名</a:t>
            </a:r>
            <a:endParaRPr kumimoji="1"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微信图片_202112131750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290" y="1480820"/>
            <a:ext cx="3490595" cy="51327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回顾：谓词逻辑</a:t>
            </a:r>
            <a:r>
              <a:rPr lang="en-US" altLang="zh-CN" sz="4400" dirty="0"/>
              <a:t>-</a:t>
            </a:r>
            <a:r>
              <a:rPr lang="zh-CN" altLang="en-US" sz="4400" dirty="0"/>
              <a:t>绑定变量</a:t>
            </a:r>
            <a:endParaRPr lang="en-US" altLang="en-US" sz="4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4125"/>
            <a:ext cx="3797300" cy="546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022" y="2692556"/>
            <a:ext cx="5067300" cy="3632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11747" y="1318859"/>
            <a:ext cx="1190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00B0F0"/>
                </a:solidFill>
              </a:rPr>
              <a:t>命题：</a:t>
            </a:r>
            <a:endParaRPr kumimoji="1" lang="zh-CN" altLang="en-US" sz="2000" b="1" dirty="0">
              <a:solidFill>
                <a:srgbClr val="00B0F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11747" y="2451996"/>
            <a:ext cx="1528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00B0F0"/>
                </a:solidFill>
              </a:rPr>
              <a:t>计算过程</a:t>
            </a:r>
            <a:r>
              <a:rPr kumimoji="1" lang="zh-CN" altLang="en-US" dirty="0">
                <a:solidFill>
                  <a:srgbClr val="00B0F0"/>
                </a:solidFill>
              </a:rPr>
              <a:t>：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6052" y="1318859"/>
            <a:ext cx="1333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00B0F0"/>
                </a:solidFill>
              </a:rPr>
              <a:t>计算规则</a:t>
            </a:r>
            <a:r>
              <a:rPr kumimoji="1" lang="zh-CN" altLang="en-US" b="1" dirty="0">
                <a:solidFill>
                  <a:srgbClr val="00B0F0"/>
                </a:solidFill>
              </a:rPr>
              <a:t>：</a:t>
            </a:r>
            <a:endParaRPr kumimoji="1" lang="zh-CN" altLang="en-US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回顾：谓词逻辑</a:t>
            </a:r>
            <a:r>
              <a:rPr lang="en-US" altLang="zh-CN" sz="4400" dirty="0"/>
              <a:t>-</a:t>
            </a:r>
            <a:r>
              <a:rPr lang="zh-CN" altLang="en-US" sz="4400" dirty="0"/>
              <a:t>自由变量</a:t>
            </a:r>
            <a:endParaRPr lang="en-US" altLang="en-US" sz="4400" dirty="0"/>
          </a:p>
        </p:txBody>
      </p:sp>
      <p:sp>
        <p:nvSpPr>
          <p:cNvPr id="7" name="文本框 6"/>
          <p:cNvSpPr txBox="1"/>
          <p:nvPr/>
        </p:nvSpPr>
        <p:spPr>
          <a:xfrm>
            <a:off x="6211747" y="1318859"/>
            <a:ext cx="1190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00B0F0"/>
                </a:solidFill>
              </a:rPr>
              <a:t>命题：</a:t>
            </a:r>
            <a:endParaRPr kumimoji="1" lang="zh-CN" altLang="en-US" sz="2000" b="1" dirty="0">
              <a:solidFill>
                <a:srgbClr val="00B0F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11747" y="2451996"/>
            <a:ext cx="1528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00B0F0"/>
                </a:solidFill>
              </a:rPr>
              <a:t>计算过程</a:t>
            </a:r>
            <a:r>
              <a:rPr kumimoji="1" lang="zh-CN" altLang="en-US" dirty="0">
                <a:solidFill>
                  <a:srgbClr val="00B0F0"/>
                </a:solidFill>
              </a:rPr>
              <a:t>：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6052" y="1318859"/>
            <a:ext cx="1333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00B0F0"/>
                </a:solidFill>
              </a:rPr>
              <a:t>计算规则</a:t>
            </a:r>
            <a:r>
              <a:rPr kumimoji="1" lang="zh-CN" altLang="en-US" b="1" dirty="0">
                <a:solidFill>
                  <a:srgbClr val="00B0F0"/>
                </a:solidFill>
              </a:rPr>
              <a:t>：</a:t>
            </a:r>
            <a:endParaRPr kumimoji="1" lang="zh-CN" altLang="en-US" b="1" dirty="0">
              <a:solidFill>
                <a:srgbClr val="00B0F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616" y="1718969"/>
            <a:ext cx="4038600" cy="4749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747" y="1750081"/>
            <a:ext cx="3619500" cy="558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747" y="2852106"/>
            <a:ext cx="4800600" cy="3721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回顾：谓词逻辑</a:t>
            </a:r>
            <a:r>
              <a:rPr lang="en-US" altLang="zh-CN" sz="4400" dirty="0"/>
              <a:t>-</a:t>
            </a:r>
            <a:r>
              <a:rPr lang="zh-CN" altLang="en-US" sz="4400" dirty="0"/>
              <a:t>替换</a:t>
            </a:r>
            <a:endParaRPr lang="en-US" altLang="en-US" sz="4400" dirty="0"/>
          </a:p>
        </p:txBody>
      </p:sp>
      <p:sp>
        <p:nvSpPr>
          <p:cNvPr id="9" name="文本框 8"/>
          <p:cNvSpPr txBox="1"/>
          <p:nvPr/>
        </p:nvSpPr>
        <p:spPr>
          <a:xfrm>
            <a:off x="796052" y="1318859"/>
            <a:ext cx="1333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00B0F0"/>
                </a:solidFill>
              </a:rPr>
              <a:t>替换规则</a:t>
            </a:r>
            <a:r>
              <a:rPr kumimoji="1" lang="zh-CN" altLang="en-US" b="1" dirty="0">
                <a:solidFill>
                  <a:srgbClr val="00B0F0"/>
                </a:solidFill>
              </a:rPr>
              <a:t>：</a:t>
            </a:r>
            <a:endParaRPr kumimoji="1" lang="zh-CN" altLang="en-US" b="1" dirty="0">
              <a:solidFill>
                <a:srgbClr val="00B0F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354" y="1750081"/>
            <a:ext cx="5295900" cy="4533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078" y="1176062"/>
            <a:ext cx="4429244" cy="5107919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  <a:endParaRPr lang="en-US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128512"/>
            <a:ext cx="10515599" cy="52609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/>
          </a:p>
          <a:p>
            <a:pPr marL="457200" indent="-457200">
              <a:buAutoNum type="arabicPeriod"/>
            </a:pPr>
            <a:r>
              <a:rPr lang="en-US" altLang="en-US" sz="3600" dirty="0">
                <a:solidFill>
                  <a:schemeClr val="tx1"/>
                </a:solidFill>
                <a:latin typeface="+mn-ea"/>
              </a:rPr>
              <a:t>课程回顾</a:t>
            </a:r>
            <a:endParaRPr lang="en-US" altLang="en-US" sz="3600" dirty="0">
              <a:solidFill>
                <a:srgbClr val="CC3300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zh-CN" altLang="en-US" sz="3600" dirty="0">
                <a:solidFill>
                  <a:schemeClr val="tx1"/>
                </a:solidFill>
                <a:latin typeface="+mn-ea"/>
              </a:rPr>
              <a:t>谓词逻辑回顾</a:t>
            </a:r>
            <a:endParaRPr lang="en-US" altLang="en-US" sz="3600" dirty="0">
              <a:solidFill>
                <a:schemeClr val="tx1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en-US" altLang="en-US" sz="3600" dirty="0" err="1">
                <a:solidFill>
                  <a:schemeClr val="tx1"/>
                </a:solidFill>
                <a:latin typeface="+mn-ea"/>
              </a:rPr>
              <a:t>SAT回顾</a:t>
            </a:r>
            <a:endParaRPr lang="en-US" altLang="en-US" sz="3600" dirty="0">
              <a:solidFill>
                <a:schemeClr val="tx1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en-US" altLang="en-US" sz="3600" dirty="0" err="1">
                <a:solidFill>
                  <a:schemeClr val="tx1"/>
                </a:solidFill>
                <a:latin typeface="+mn-ea"/>
              </a:rPr>
              <a:t>谓词逻辑回顾</a:t>
            </a:r>
            <a:endParaRPr lang="en-US" altLang="en-US" sz="3600" dirty="0">
              <a:solidFill>
                <a:schemeClr val="tx1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en-US" altLang="en-US" sz="3600" dirty="0" err="1">
                <a:solidFill>
                  <a:srgbClr val="FF0000"/>
                </a:solidFill>
                <a:latin typeface="+mn-ea"/>
              </a:rPr>
              <a:t>EUF理论回顾</a:t>
            </a:r>
            <a:endParaRPr lang="en-US" altLang="en-US" sz="3600" dirty="0">
              <a:solidFill>
                <a:srgbClr val="FF0000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en-US" altLang="en-US" sz="3600" dirty="0">
                <a:latin typeface="+mn-ea"/>
              </a:rPr>
              <a:t>疑问解答</a:t>
            </a:r>
            <a:endParaRPr lang="en-US" altLang="en-US" sz="3600" dirty="0">
              <a:latin typeface="+mn-e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回顾：EUF理论回顾</a:t>
            </a:r>
            <a:r>
              <a:rPr lang="en-US" altLang="zh-CN" sz="4400" dirty="0" err="1"/>
              <a:t>-SMT</a:t>
            </a:r>
            <a:endParaRPr lang="en-US" altLang="en-US" sz="4400" dirty="0"/>
          </a:p>
        </p:txBody>
      </p:sp>
      <p:sp>
        <p:nvSpPr>
          <p:cNvPr id="9" name="文本框 8"/>
          <p:cNvSpPr txBox="1"/>
          <p:nvPr/>
        </p:nvSpPr>
        <p:spPr>
          <a:xfrm>
            <a:off x="1536912" y="1480641"/>
            <a:ext cx="4201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一般性模理论概念：</a:t>
            </a:r>
            <a:endParaRPr kumimoji="1"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536912" y="2166395"/>
            <a:ext cx="8588415" cy="1879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GB" altLang="zh-CN" sz="2000" dirty="0"/>
              <a:t>SAT</a:t>
            </a:r>
            <a:r>
              <a:rPr kumimoji="1" lang="zh-CN" altLang="en-US" sz="2000" dirty="0"/>
              <a:t>问题在实际问题的表达能力上局限性比较大，所以对</a:t>
            </a:r>
            <a:r>
              <a:rPr kumimoji="1" lang="en-GB" altLang="zh-CN" sz="2000" dirty="0"/>
              <a:t>SAT</a:t>
            </a:r>
            <a:r>
              <a:rPr kumimoji="1" lang="zh-CN" altLang="en-US" sz="2000" dirty="0"/>
              <a:t>问题进行了扩展，通过把</a:t>
            </a:r>
            <a:r>
              <a:rPr kumimoji="1" lang="en-GB" altLang="zh-CN" sz="2000" dirty="0"/>
              <a:t>SAT</a:t>
            </a:r>
            <a:r>
              <a:rPr kumimoji="1" lang="zh-CN" altLang="en-US" sz="2000" dirty="0"/>
              <a:t>问题与谓词逻辑或者说一阶逻辑结合，生成了一个新的理论，即可满足性模理论</a:t>
            </a:r>
            <a:r>
              <a:rPr kumimoji="1" lang="en-US" altLang="zh-CN" sz="2000" dirty="0"/>
              <a:t>(</a:t>
            </a:r>
            <a:r>
              <a:rPr kumimoji="1" lang="en-GB" altLang="zh-CN" sz="2000" dirty="0" err="1"/>
              <a:t>satisfiablity</a:t>
            </a:r>
            <a:r>
              <a:rPr kumimoji="1" lang="en-GB" altLang="zh-CN" sz="2000" dirty="0"/>
              <a:t> modulo theory), </a:t>
            </a:r>
            <a:r>
              <a:rPr kumimoji="1" lang="zh-CN" altLang="en-US" sz="2000" dirty="0"/>
              <a:t>简称</a:t>
            </a:r>
            <a:r>
              <a:rPr kumimoji="1" lang="en-GB" altLang="zh-CN" sz="2000" dirty="0"/>
              <a:t>SMT</a:t>
            </a:r>
            <a:r>
              <a:rPr kumimoji="1" lang="zh-CN" altLang="en-GB" sz="2000" dirty="0"/>
              <a:t>。</a:t>
            </a:r>
            <a:r>
              <a:rPr kumimoji="1" lang="zh-CN" altLang="en-US" sz="2000" dirty="0"/>
              <a:t>而</a:t>
            </a:r>
            <a:r>
              <a:rPr kumimoji="1" lang="en-GB" altLang="zh-CN" sz="2000" dirty="0"/>
              <a:t>SMT</a:t>
            </a:r>
            <a:r>
              <a:rPr kumimoji="1" lang="zh-CN" altLang="en-US" sz="2000" dirty="0"/>
              <a:t>问题即是判断</a:t>
            </a:r>
            <a:r>
              <a:rPr kumimoji="1" lang="en-GB" altLang="zh-CN" sz="2000" dirty="0"/>
              <a:t>SMT</a:t>
            </a:r>
            <a:r>
              <a:rPr kumimoji="1" lang="zh-CN" altLang="en-US" sz="2000" dirty="0"/>
              <a:t>是否可满足问题。</a:t>
            </a:r>
            <a:endParaRPr kumimoji="1" lang="zh-CN" altLang="en-US" sz="20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8360" y="4498615"/>
            <a:ext cx="6740324" cy="1757487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回顾：EUF理论回顾</a:t>
            </a:r>
            <a:r>
              <a:rPr lang="en-US" altLang="zh-CN" sz="4400" dirty="0"/>
              <a:t>-</a:t>
            </a:r>
            <a:r>
              <a:rPr lang="zh-CN" altLang="en-US" sz="4400" dirty="0"/>
              <a:t>等式</a:t>
            </a:r>
            <a:endParaRPr lang="en-US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1536912" y="1845488"/>
            <a:ext cx="4201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等式理论语法规则：</a:t>
            </a:r>
            <a:endParaRPr kumimoji="1"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6820" y="2368331"/>
            <a:ext cx="2832100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回顾：EUF理论回顾</a:t>
            </a:r>
            <a:r>
              <a:rPr lang="en-US" altLang="zh-CN" sz="4400" dirty="0"/>
              <a:t>-</a:t>
            </a:r>
            <a:r>
              <a:rPr lang="zh-CN" altLang="en-US" sz="4400" dirty="0"/>
              <a:t>未解释函数</a:t>
            </a:r>
            <a:endParaRPr lang="en-US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842431" y="1809523"/>
            <a:ext cx="4201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等式理论定义：</a:t>
            </a:r>
            <a:endParaRPr kumimoji="1"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722" y="2659546"/>
            <a:ext cx="2832100" cy="1485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0" y="2661625"/>
            <a:ext cx="7302500" cy="2806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39753" y="1809523"/>
            <a:ext cx="4201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未解释函数定义：</a:t>
            </a:r>
            <a:endParaRPr kumimoji="1" lang="zh-CN" altLang="en-US" sz="28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回顾：EUF理论回顾</a:t>
            </a:r>
            <a:r>
              <a:rPr lang="en-US" altLang="zh-CN" sz="4400" dirty="0"/>
              <a:t>-</a:t>
            </a:r>
            <a:r>
              <a:rPr lang="zh-CN" altLang="en-US" sz="4400" dirty="0"/>
              <a:t>等式与未解释函数</a:t>
            </a:r>
            <a:endParaRPr lang="en-US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992902" y="1959994"/>
            <a:ext cx="4201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等式与未解释函数定义：</a:t>
            </a:r>
            <a:endParaRPr kumimoji="1"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2902" y="2589352"/>
            <a:ext cx="3764293" cy="1785435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回顾：EUF理论回顾</a:t>
            </a:r>
            <a:endParaRPr lang="en-US" altLang="en-US" sz="4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80722" y="155888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什么是未解释函数？</a:t>
            </a:r>
            <a:endParaRPr kumimoji="1" lang="zh-CN" altLang="en-US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049323" y="28890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116123" y="3059668"/>
                <a:ext cx="342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…,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𝑒𝑛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123" y="3059668"/>
                <a:ext cx="3429000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9" t="-64" r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230923" y="2690336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𝐶𝑜𝑛𝑔</m:t>
                      </m:r>
                      <m:r>
                        <a:rPr kumimoji="1" lang="en-US" altLang="zh-CN" b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𝑢𝑒𝑛𝑐𝑒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923" y="2690336"/>
                <a:ext cx="1828800" cy="415290"/>
              </a:xfrm>
              <a:prstGeom prst="rect">
                <a:avLst/>
              </a:prstGeom>
              <a:blipFill rotWithShape="1">
                <a:blip r:embed="rId2"/>
                <a:stretch>
                  <a:fillRect l="-17" t="-115" r="17" b="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333862" y="23622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862" y="2362200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0" r="20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474312" y="23622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312" y="2362200"/>
                <a:ext cx="182880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6" r="6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2878123" y="23622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123" y="2362200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7" r="17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3" y="3661552"/>
            <a:ext cx="7446973" cy="2984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  <a:endParaRPr lang="en-US" altLang="en-US" sz="4400" dirty="0"/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集合论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计算复杂性理论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形式文法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结构化归纳法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构造逻辑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谓词逻辑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霍尔逻辑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14397" y="2675047"/>
            <a:ext cx="10385068" cy="1423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3222" y="3055573"/>
            <a:ext cx="1552696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SAT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76060" y="3055573"/>
            <a:ext cx="8070574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</a:rPr>
              <a:t>Theory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ea typeface="黑体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67926" y="2641103"/>
            <a:ext cx="167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可满足性问题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05782" y="3386832"/>
            <a:ext cx="11447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黑体" panose="02010609060101010101" pitchFamily="49" charset="-122"/>
              </a:rPr>
              <a:t>EUF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6024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黑体" panose="02010609060101010101" pitchFamily="49" charset="-122"/>
              </a:rPr>
              <a:t>LA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721849" y="3386832"/>
            <a:ext cx="12980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黑体" panose="02010609060101010101" pitchFamily="49" charset="-122"/>
              </a:rPr>
              <a:t>Bit Vector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9198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黑体" panose="02010609060101010101" pitchFamily="49" charset="-122"/>
              </a:rPr>
              <a:t>Arrays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356273" y="3386831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黑体" panose="02010609060101010101" pitchFamily="49" charset="-122"/>
              </a:rPr>
              <a:t>Pointer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468508" y="3386831"/>
            <a:ext cx="1461431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/>
              <a:t>Combination</a:t>
            </a:r>
            <a:endParaRPr kumimoji="1" lang="en-US" altLang="zh-CN" sz="1400" dirty="0">
              <a:solidFill>
                <a:schemeClr val="bg1">
                  <a:lumMod val="9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14397" y="1442805"/>
            <a:ext cx="10385068" cy="1041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13222" y="1800886"/>
            <a:ext cx="2693848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符号执行</a:t>
            </a:r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/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混合执行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850176" y="1415456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应用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036112" y="1800886"/>
            <a:ext cx="2256350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程序验证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369356" y="1808963"/>
            <a:ext cx="2276896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程序分析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763909" y="1808963"/>
            <a:ext cx="2236731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程序合成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#1: Program equivalence</a:t>
            </a:r>
            <a:endParaRPr kumimoji="1" lang="zh-CN" altLang="en-US" dirty="0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1905000" y="2057400"/>
            <a:ext cx="42672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power3(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in){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in;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2;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in;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内容占位符 4"/>
          <p:cNvSpPr txBox="1"/>
          <p:nvPr/>
        </p:nvSpPr>
        <p:spPr bwMode="auto">
          <a:xfrm>
            <a:off x="6172200" y="2057400"/>
            <a:ext cx="426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power3_new(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in){</a:t>
            </a:r>
            <a:endParaRPr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out_b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out_b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(in*in)*in;</a:t>
            </a:r>
            <a:endParaRPr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out_b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u="sng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000" b="1" u="sng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14800" y="4800600"/>
            <a:ext cx="4419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这两个程序是等价的。</a:t>
            </a:r>
            <a:endParaRPr kumimoji="1" lang="zh-CN" altLang="en-US" dirty="0"/>
          </a:p>
          <a:p>
            <a:r>
              <a:rPr kumimoji="1" lang="zh-CN" altLang="en-US" dirty="0"/>
              <a:t>但是应该怎么证明他们是等价的？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#1: Program equivalence</a:t>
            </a:r>
            <a:endParaRPr kumimoji="1" lang="zh-CN" altLang="en-US" dirty="0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1905000" y="2057400"/>
            <a:ext cx="42672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power3(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in){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out_a_0 = in;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loop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unrool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and SSA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out_a_1 = out_a_0 * in;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out_a_2 = out_a_1 * in;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out_a_2;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内容占位符 4"/>
          <p:cNvSpPr txBox="1"/>
          <p:nvPr/>
        </p:nvSpPr>
        <p:spPr bwMode="auto">
          <a:xfrm>
            <a:off x="6172200" y="2057400"/>
            <a:ext cx="441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power3_new(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in){</a:t>
            </a:r>
            <a:endParaRPr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out_b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out_b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(in*in)*in;</a:t>
            </a:r>
            <a:endParaRPr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out_b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981200" y="5141893"/>
                <a:ext cx="4724400" cy="969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P1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≜</m:t>
                    </m:r>
                  </m:oMath>
                </a14:m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out_a_0 = in /\</a:t>
                </a:r>
                <a:endParaRPr lang="en-US" altLang="zh-CN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out_a_1 = f(out_a_0, in) /\</a:t>
                </a:r>
                <a:endParaRPr lang="en-US" altLang="zh-CN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out_a_2 = f(out_a_1, in)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141893"/>
                <a:ext cx="4724400" cy="969645"/>
              </a:xfrm>
              <a:prstGeom prst="rect">
                <a:avLst/>
              </a:prstGeom>
              <a:blipFill rotWithShape="1">
                <a:blip r:embed="rId1"/>
                <a:stretch>
                  <a:fillRect t="-31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172200" y="4218563"/>
                <a:ext cx="4295775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P2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≜</m:t>
                    </m:r>
                  </m:oMath>
                </a14:m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out_b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f(f(in, in), in)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218563"/>
                <a:ext cx="4295775" cy="415290"/>
              </a:xfrm>
              <a:prstGeom prst="rect">
                <a:avLst/>
              </a:prstGeom>
              <a:blipFill rotWithShape="1">
                <a:blip r:embed="rId2"/>
                <a:stretch>
                  <a:fillRect t="-62" b="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4191000" y="6332803"/>
            <a:ext cx="4295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P1/\ P2 -&gt; out_a_2=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out_b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#2: Translation </a:t>
            </a:r>
            <a:r>
              <a:rPr kumimoji="1" lang="en-US" altLang="zh-CN" dirty="0"/>
              <a:t>validation</a:t>
            </a:r>
            <a:endParaRPr kumimoji="1" lang="zh-CN" altLang="en-US" dirty="0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1905000" y="2057400"/>
            <a:ext cx="42672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source code: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(x1 + y1)*(x2 + y2);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内容占位符 4"/>
          <p:cNvSpPr txBox="1"/>
          <p:nvPr/>
        </p:nvSpPr>
        <p:spPr bwMode="auto">
          <a:xfrm>
            <a:off x="6172200" y="2057400"/>
            <a:ext cx="426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generated 3-address 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code: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x1 + y1;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x2 + y2;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t1 * t2;</a:t>
            </a:r>
            <a:endParaRPr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828800" y="4238616"/>
                <a:ext cx="3581400" cy="692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P1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≜</m:t>
                    </m:r>
                  </m:oMath>
                </a14:m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z = g(f(x1, y1),</a:t>
                </a:r>
                <a:endParaRPr lang="en-US" altLang="zh-CN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f(x2, y2))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238616"/>
                <a:ext cx="3581400" cy="692785"/>
              </a:xfrm>
              <a:prstGeom prst="rect">
                <a:avLst/>
              </a:prstGeom>
              <a:blipFill rotWithShape="1">
                <a:blip r:embed="rId1"/>
                <a:stretch>
                  <a:fillRect t="-90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172200" y="4218563"/>
                <a:ext cx="4295775" cy="969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P2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≜</m:t>
                    </m:r>
                  </m:oMath>
                </a14:m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t1 = f(x1, y1) /\</a:t>
                </a:r>
                <a:endParaRPr lang="en-US" altLang="zh-CN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t2 = f(x2, y2) /\</a:t>
                </a:r>
                <a:endParaRPr kumimoji="1" lang="en-US" altLang="zh-CN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z2 = g(t1, t2)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218563"/>
                <a:ext cx="4295775" cy="969645"/>
              </a:xfrm>
              <a:prstGeom prst="rect">
                <a:avLst/>
              </a:prstGeom>
              <a:blipFill rotWithShape="1">
                <a:blip r:embed="rId2"/>
                <a:stretch>
                  <a:fillRect t="-27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4191000" y="6332803"/>
            <a:ext cx="4295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P1/\ P2 -&gt; z=z2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  <a:endParaRPr lang="en-US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128512"/>
            <a:ext cx="10515599" cy="52609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/>
          </a:p>
          <a:p>
            <a:pPr marL="457200" indent="-457200">
              <a:buAutoNum type="arabicPeriod"/>
            </a:pPr>
            <a:r>
              <a:rPr lang="en-US" altLang="en-US" sz="3600" dirty="0">
                <a:solidFill>
                  <a:schemeClr val="tx1"/>
                </a:solidFill>
              </a:rPr>
              <a:t>课程回顾</a:t>
            </a:r>
            <a:endParaRPr lang="en-US" altLang="en-US" sz="3600" dirty="0">
              <a:solidFill>
                <a:srgbClr val="CC33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3600" dirty="0">
                <a:solidFill>
                  <a:schemeClr val="tx1"/>
                </a:solidFill>
              </a:rPr>
              <a:t>构造逻辑回顾</a:t>
            </a:r>
            <a:endParaRPr lang="en-US" altLang="en-US" sz="36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altLang="en-US" sz="3600" dirty="0" err="1">
                <a:solidFill>
                  <a:schemeClr val="tx1"/>
                </a:solidFill>
              </a:rPr>
              <a:t>SAT回顾</a:t>
            </a:r>
            <a:endParaRPr lang="en-US" altLang="en-US" sz="36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altLang="en-US" sz="3600" dirty="0" err="1">
                <a:solidFill>
                  <a:schemeClr val="tx1"/>
                </a:solidFill>
              </a:rPr>
              <a:t>谓词逻辑回顾</a:t>
            </a:r>
            <a:endParaRPr lang="en-US" altLang="en-US" sz="36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altLang="en-US" sz="3600" dirty="0" err="1"/>
              <a:t>EUF理论回顾</a:t>
            </a:r>
            <a:endParaRPr lang="en-US" altLang="en-US" sz="3600" dirty="0"/>
          </a:p>
          <a:p>
            <a:pPr marL="457200" indent="-457200">
              <a:buAutoNum type="arabicPeriod"/>
            </a:pPr>
            <a:r>
              <a:rPr lang="en-US" altLang="en-US" sz="3600" dirty="0">
                <a:solidFill>
                  <a:srgbClr val="FF0000"/>
                </a:solidFill>
              </a:rPr>
              <a:t>疑问解答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067" y="1255170"/>
            <a:ext cx="9605933" cy="2254793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谢谢，周末愉快！</a:t>
            </a:r>
            <a:endParaRPr lang="en-US" alt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  <a:endParaRPr lang="en-US" altLang="en-US" sz="4400" dirty="0"/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集合论</a:t>
            </a:r>
            <a:endParaRPr kumimoji="1" lang="zh-CN" altLang="en-US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计算复杂性理论</a:t>
            </a:r>
            <a:endParaRPr kumimoji="1" lang="zh-CN" altLang="en-US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形式文法</a:t>
            </a:r>
            <a:endParaRPr kumimoji="1" lang="zh-CN" altLang="en-US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结构化归纳法</a:t>
            </a:r>
            <a:endParaRPr kumimoji="1" lang="zh-CN" altLang="en-US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构造逻辑</a:t>
            </a:r>
            <a:endParaRPr kumimoji="1" lang="zh-CN" altLang="en-US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谓词逻辑</a:t>
            </a:r>
            <a:endParaRPr kumimoji="1" lang="zh-CN" altLang="en-US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ea typeface="黑体" panose="02010609060101010101" pitchFamily="49" charset="-122"/>
              </a:rPr>
              <a:t>霍尔逻辑</a:t>
            </a:r>
            <a:endParaRPr kumimoji="1" lang="zh-CN" altLang="en-US" sz="20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14397" y="2675047"/>
            <a:ext cx="10385068" cy="1423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3222" y="3055573"/>
            <a:ext cx="1552696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CC3300"/>
                </a:solidFill>
                <a:ea typeface="黑体" panose="02010609060101010101" pitchFamily="49" charset="-122"/>
              </a:rPr>
              <a:t>SAT</a:t>
            </a:r>
            <a:endParaRPr kumimoji="1" lang="en-US" altLang="zh-CN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76060" y="3055573"/>
            <a:ext cx="8070574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65000"/>
                  </a:schemeClr>
                </a:solidFill>
                <a:ea typeface="黑体" panose="02010609060101010101" pitchFamily="49" charset="-122"/>
              </a:rPr>
              <a:t>Theory</a:t>
            </a:r>
            <a:endParaRPr kumimoji="1" lang="en-US" altLang="zh-CN" sz="2000" dirty="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67926" y="2641103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</a:t>
            </a:r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问题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05782" y="3386832"/>
            <a:ext cx="11447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CC3300"/>
                </a:solidFill>
                <a:ea typeface="黑体" panose="02010609060101010101" pitchFamily="49" charset="-122"/>
              </a:rPr>
              <a:t>EUF</a:t>
            </a:r>
            <a:endParaRPr kumimoji="1" lang="en-US" altLang="zh-CN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6024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/>
                </a:solidFill>
                <a:ea typeface="黑体" panose="02010609060101010101" pitchFamily="49" charset="-122"/>
              </a:rPr>
              <a:t>LA</a:t>
            </a:r>
            <a:endParaRPr kumimoji="1" lang="en-US" altLang="zh-CN" sz="2000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721849" y="3386832"/>
            <a:ext cx="12980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黑体" panose="02010609060101010101" pitchFamily="49" charset="-122"/>
              </a:rPr>
              <a:t>Bit Vector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9198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黑体" panose="02010609060101010101" pitchFamily="49" charset="-122"/>
              </a:rPr>
              <a:t>Arrays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356273" y="3386831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黑体" panose="02010609060101010101" pitchFamily="49" charset="-122"/>
              </a:rPr>
              <a:t>Pointer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468508" y="3386831"/>
            <a:ext cx="1461431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/>
              <a:t>Combination</a:t>
            </a:r>
            <a:endParaRPr kumimoji="1" lang="en-US" altLang="zh-CN" sz="1400" dirty="0">
              <a:solidFill>
                <a:schemeClr val="bg1">
                  <a:lumMod val="9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14397" y="1442805"/>
            <a:ext cx="10385068" cy="1041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13222" y="1800886"/>
            <a:ext cx="2693848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符号执行</a:t>
            </a:r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/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混合执行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850176" y="1415456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应用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036112" y="1800886"/>
            <a:ext cx="2256350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程序验证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369356" y="1808963"/>
            <a:ext cx="2276896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程序分析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763909" y="1808963"/>
            <a:ext cx="2236731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程序合成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</a:t>
            </a:r>
            <a:r>
              <a:rPr lang="zh-CN" altLang="en-US" sz="4400" dirty="0"/>
              <a:t>大纲</a:t>
            </a:r>
            <a:endParaRPr lang="zh-CN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-1558456" y="1264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17575" y="1400810"/>
            <a:ext cx="1007872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C00000"/>
                </a:solidFill>
              </a:rPr>
              <a:t>知识基础（集合、关系与映射、上下文无关文法、基于结构的归纳法）</a:t>
            </a:r>
            <a:endParaRPr lang="zh-CN" altLang="en-US" sz="2000" dirty="0">
              <a:solidFill>
                <a:srgbClr val="C00000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C00000"/>
                </a:solidFill>
              </a:rPr>
              <a:t>命题逻辑（语法、自然演绎系统、构造逻辑、语义系统、可靠性与完备性、可判断性）</a:t>
            </a:r>
            <a:endParaRPr lang="zh-CN" altLang="en-US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C00000"/>
                </a:solidFill>
              </a:rPr>
              <a:t>布尔可满足性（合取范式、解析与传播、DPLL算法）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C00000"/>
                </a:solidFill>
              </a:rPr>
              <a:t>谓词逻辑（</a:t>
            </a:r>
            <a:r>
              <a:rPr lang="zh-CN" altLang="en-US" sz="2000" dirty="0">
                <a:solidFill>
                  <a:srgbClr val="C00000"/>
                </a:solidFill>
                <a:sym typeface="+mn-ea"/>
              </a:rPr>
              <a:t>语法、自然演绎系统、构造逻辑、语义系统、可靠性与完备性、可判断性</a:t>
            </a:r>
            <a:r>
              <a:rPr lang="zh-CN" altLang="en-US" sz="2000" dirty="0">
                <a:solidFill>
                  <a:srgbClr val="C00000"/>
                </a:solidFill>
              </a:rPr>
              <a:t>）</a:t>
            </a:r>
            <a:endParaRPr lang="zh-CN" altLang="en-US" sz="2000" dirty="0">
              <a:solidFill>
                <a:srgbClr val="C00000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C00000"/>
                </a:solidFill>
              </a:rPr>
              <a:t>等式与未解释函数理论（可满足性模理论、等式理论、并查集与等价类、未解释函数）</a:t>
            </a:r>
            <a:endParaRPr lang="zh-CN" altLang="en-US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线性算术（语法、Fourier-Motzkin消元法、单纯形法、分支定界法）</a:t>
            </a:r>
            <a:endParaRPr lang="zh-CN" altLang="en-US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数据结构理论（比特向量、数组、指针、字符串）</a:t>
            </a:r>
            <a:endParaRPr lang="zh-CN" altLang="en-US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理论组合（Nelson-Oppen、理论凸性、</a:t>
            </a:r>
            <a:r>
              <a:rPr lang="en-US" altLang="zh-CN" sz="2000" dirty="0"/>
              <a:t>DPLL(T)</a:t>
            </a:r>
            <a:r>
              <a:rPr lang="zh-CN" altLang="en-US" sz="2000" dirty="0"/>
              <a:t>算法）</a:t>
            </a:r>
            <a:endParaRPr lang="zh-CN" altLang="en-US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符号执行（机器抽象模型、操作语义、简单命令式语言、路径条件、混合执行等）</a:t>
            </a:r>
            <a:endParaRPr lang="zh-CN" altLang="en-US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程序验证（霍尔三元、最弱前条件、验证条件等）</a:t>
            </a:r>
            <a:endParaRPr lang="zh-CN" altLang="en-US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程序合成（基于语法的合成、公理化合成等）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  <a:endParaRPr lang="en-US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128512"/>
            <a:ext cx="10515599" cy="52609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/>
          </a:p>
          <a:p>
            <a:pPr marL="457200" indent="-457200">
              <a:buAutoNum type="arabicPeriod"/>
            </a:pPr>
            <a:r>
              <a:rPr lang="en-US" altLang="en-US" sz="3600" dirty="0">
                <a:solidFill>
                  <a:schemeClr val="tx1"/>
                </a:solidFill>
              </a:rPr>
              <a:t>课程回顾</a:t>
            </a:r>
            <a:endParaRPr lang="en-US" altLang="en-US" sz="3600" dirty="0">
              <a:solidFill>
                <a:srgbClr val="CC33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3600" dirty="0">
                <a:solidFill>
                  <a:srgbClr val="FF0000"/>
                </a:solidFill>
              </a:rPr>
              <a:t>构造主义逻辑回顾</a:t>
            </a:r>
            <a:endParaRPr lang="en-US" altLang="en-US" sz="3600" dirty="0"/>
          </a:p>
          <a:p>
            <a:pPr marL="457200" indent="-457200">
              <a:buAutoNum type="arabicPeriod"/>
            </a:pPr>
            <a:r>
              <a:rPr lang="en-US" altLang="en-US" sz="3600" dirty="0" err="1"/>
              <a:t>SAT回顾</a:t>
            </a:r>
            <a:endParaRPr lang="en-US" altLang="en-US" sz="3600" dirty="0"/>
          </a:p>
          <a:p>
            <a:pPr marL="457200" indent="-457200">
              <a:buAutoNum type="arabicPeriod"/>
            </a:pPr>
            <a:r>
              <a:rPr lang="en-US" altLang="en-US" sz="3600" dirty="0" err="1"/>
              <a:t>谓词逻辑回顾</a:t>
            </a:r>
            <a:endParaRPr lang="en-US" altLang="en-US" sz="3600" dirty="0"/>
          </a:p>
          <a:p>
            <a:pPr marL="457200" indent="-457200">
              <a:buAutoNum type="arabicPeriod"/>
            </a:pPr>
            <a:r>
              <a:rPr lang="en-US" altLang="en-US" sz="3600" dirty="0" err="1"/>
              <a:t>EUF理论回顾</a:t>
            </a:r>
            <a:endParaRPr lang="en-US" altLang="en-US" sz="3600" dirty="0"/>
          </a:p>
          <a:p>
            <a:pPr marL="457200" indent="-457200">
              <a:buAutoNum type="arabicPeriod"/>
            </a:pPr>
            <a:r>
              <a:rPr lang="en-US" altLang="en-US" sz="3600" dirty="0"/>
              <a:t>疑问解答</a:t>
            </a:r>
            <a:endParaRPr lang="en-US" altLang="en-US" sz="36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6fb0f35a-b93d-4a94-99c2-c1b181bc762d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nRydWV9IiwKICAgIkxhdGV4IiA6ICJYRnNnWEd4dWIzUWdYRjA9IiwKICAgIkxhdGV4SW1nQmFzZTY0IiA6ICJpVkJPUncwS0dnb0FBQUFOU1VoRVVnQUFBQzhBQUFBWEJBTUFBQUJwSUF0ZkFBQUFKMUJNVkVYLy8vOEFBQUFBQUFBQUFBQUFBQUFBQUFBQUFBQUFBQUFBQUFBQUFBQUFBQUFBQUFBQUFBQWlsVTZlQUFBQURIUlNUbE1BRURKRUlsUm1tYnZ2cTNaTU5UTG5BQUFBQ1hCSVdYTUFBQTdFQUFBT3hBR1ZLdzRiQUFBQVBVbEVRVlFvRldOZ1ZEYkdBa3dZR0h6T1lBVUJERGxZeGM4VU1Fak13U3F6Z0FFcjREb3pLb0VXTUFNYUpPekFHTVFLdU05c3dDck93Rmd1QUFCWmQxV2Z6WUExVFFBQUFBQkpSVTVFcmtKZ2dnPT0iCn0K"/>
    </extobj>
  </extobjs>
</s:customData>
</file>

<file path=customXml/itemProps2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6061</Words>
  <Application>WPS 演示</Application>
  <PresentationFormat>宽屏</PresentationFormat>
  <Paragraphs>836</Paragraphs>
  <Slides>64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7" baseType="lpstr">
      <vt:lpstr>Arial</vt:lpstr>
      <vt:lpstr>宋体</vt:lpstr>
      <vt:lpstr>Wingdings</vt:lpstr>
      <vt:lpstr>黑体</vt:lpstr>
      <vt:lpstr>Wingdings</vt:lpstr>
      <vt:lpstr>Tahoma Regular</vt:lpstr>
      <vt:lpstr>Tahoma</vt:lpstr>
      <vt:lpstr>Cambria Math</vt:lpstr>
      <vt:lpstr>Arial Black</vt:lpstr>
      <vt:lpstr>微软雅黑</vt:lpstr>
      <vt:lpstr>Arial Unicode MS</vt:lpstr>
      <vt:lpstr>Courier New</vt:lpstr>
      <vt:lpstr>Office 主题​​</vt:lpstr>
      <vt:lpstr>Formal Method 2021-Spring</vt:lpstr>
      <vt:lpstr>习题回顾课程内容</vt:lpstr>
      <vt:lpstr>回顾：课程逻辑</vt:lpstr>
      <vt:lpstr>回顾：课程逻辑</vt:lpstr>
      <vt:lpstr>回顾：课程逻辑</vt:lpstr>
      <vt:lpstr>回顾：课程逻辑</vt:lpstr>
      <vt:lpstr>回顾：课程逻辑</vt:lpstr>
      <vt:lpstr>回顾：课程大纲</vt:lpstr>
      <vt:lpstr>习题回顾课程内容</vt:lpstr>
      <vt:lpstr>回顾：构造主义逻辑-语义系统</vt:lpstr>
      <vt:lpstr>回顾：构造主义逻辑-可靠性与完整性</vt:lpstr>
      <vt:lpstr>回顾：构造主义逻辑-语法规则</vt:lpstr>
      <vt:lpstr>回顾：构造主义逻辑-语义系统</vt:lpstr>
      <vt:lpstr>回顾：构造主义逻辑-可靠性与完备性</vt:lpstr>
      <vt:lpstr>Example</vt:lpstr>
      <vt:lpstr>Example</vt:lpstr>
      <vt:lpstr>习题回顾课程内容</vt:lpstr>
      <vt:lpstr>回顾：可满足性问题(SAT)</vt:lpstr>
      <vt:lpstr>回顾：可满足性问题(SAT)</vt:lpstr>
      <vt:lpstr>回顾：可满足性问题(SAT)</vt:lpstr>
      <vt:lpstr>回顾：可满足性问题(SAT)</vt:lpstr>
      <vt:lpstr>回顾：可满足性问题(SAT)-CNF</vt:lpstr>
      <vt:lpstr>回顾：可满足性问题(SAT)-CNF</vt:lpstr>
      <vt:lpstr>回顾：可满足性问题(SAT)-CNF</vt:lpstr>
      <vt:lpstr>回顾：可满足性问题(SAT)</vt:lpstr>
      <vt:lpstr>回顾：可满足性问题(SAT)-CNF</vt:lpstr>
      <vt:lpstr>回顾：可满足性问题(SAT)-CNF</vt:lpstr>
      <vt:lpstr>回顾：可满足性问题(SAT)-CNF</vt:lpstr>
      <vt:lpstr>回顾：可满足性问题(SAT)-CNF</vt:lpstr>
      <vt:lpstr>回顾：可满足性问题(SAT)-CNF</vt:lpstr>
      <vt:lpstr>回顾：可满足性问题(SAT)-CNF</vt:lpstr>
      <vt:lpstr>回顾：可满足性问题(SAT)-CNF</vt:lpstr>
      <vt:lpstr>回顾：可满足性问题(SAT)-CNF</vt:lpstr>
      <vt:lpstr>回顾：可满足性问题(SAT)-CNF</vt:lpstr>
      <vt:lpstr>回顾：可满足性问题(SAT)-CNF</vt:lpstr>
      <vt:lpstr>回顾：可满足性问题(SAT)-CNF</vt:lpstr>
      <vt:lpstr>回顾：可满足性问题(SAT)-解析与传播</vt:lpstr>
      <vt:lpstr>回顾：可满足性问题(SAT)-解析与传播</vt:lpstr>
      <vt:lpstr>回顾：可满足性问题(SAT)-解析与传播</vt:lpstr>
      <vt:lpstr>回顾：可满足性问题(SAT)-DPLL</vt:lpstr>
      <vt:lpstr>PowerPoint 演示文稿</vt:lpstr>
      <vt:lpstr>回顾：可满足性问题(SAT)-DPLL</vt:lpstr>
      <vt:lpstr>回顾：可满足性问题(SAT)-DPLL</vt:lpstr>
      <vt:lpstr>习题回顾课程内容</vt:lpstr>
      <vt:lpstr>回顾：谓词逻辑</vt:lpstr>
      <vt:lpstr>回顾：谓词逻辑</vt:lpstr>
      <vt:lpstr>回顾：谓词逻辑</vt:lpstr>
      <vt:lpstr>回顾：谓词逻辑</vt:lpstr>
      <vt:lpstr>回顾：谓词逻辑</vt:lpstr>
      <vt:lpstr>回顾：谓词逻辑</vt:lpstr>
      <vt:lpstr>回顾：谓词逻辑-绑定变量</vt:lpstr>
      <vt:lpstr>回顾：谓词逻辑-自由变量</vt:lpstr>
      <vt:lpstr>回顾：谓词逻辑-替换</vt:lpstr>
      <vt:lpstr>习题回顾课程内容</vt:lpstr>
      <vt:lpstr>回顾：EUF理论回顾-SMT</vt:lpstr>
      <vt:lpstr>回顾：EUF理论回顾-等式</vt:lpstr>
      <vt:lpstr>回顾：EUF理论回顾-未解释函数</vt:lpstr>
      <vt:lpstr>回顾：EUF理论回顾-等式与未解释函数</vt:lpstr>
      <vt:lpstr>回顾：EUF理论回顾</vt:lpstr>
      <vt:lpstr>#1: Program equivalence</vt:lpstr>
      <vt:lpstr>#1: Program equivalence</vt:lpstr>
      <vt:lpstr>#2: Translation validation</vt:lpstr>
      <vt:lpstr>习题回顾课程内容</vt:lpstr>
      <vt:lpstr>谢谢，周末愉快！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Method 2020-Spring</dc:title>
  <dc:creator>tfd</dc:creator>
  <cp:lastModifiedBy>Yvonne Lau</cp:lastModifiedBy>
  <cp:revision>119</cp:revision>
  <dcterms:created xsi:type="dcterms:W3CDTF">2021-11-26T07:36:00Z</dcterms:created>
  <dcterms:modified xsi:type="dcterms:W3CDTF">2021-12-13T10:09:35Z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BA915E0299594EEDB11809B4EAE5846E</vt:lpwstr>
  </property>
</Properties>
</file>