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7" r:id="rId3"/>
    <p:sldId id="281" r:id="rId4"/>
    <p:sldId id="284" r:id="rId5"/>
    <p:sldId id="314" r:id="rId6"/>
    <p:sldId id="315" r:id="rId7"/>
    <p:sldId id="316" r:id="rId8"/>
    <p:sldId id="354" r:id="rId9"/>
    <p:sldId id="355" r:id="rId10"/>
    <p:sldId id="356" r:id="rId11"/>
    <p:sldId id="384" r:id="rId12"/>
    <p:sldId id="385" r:id="rId13"/>
    <p:sldId id="389" r:id="rId14"/>
    <p:sldId id="386" r:id="rId15"/>
    <p:sldId id="390" r:id="rId16"/>
    <p:sldId id="387" r:id="rId17"/>
    <p:sldId id="388" r:id="rId18"/>
    <p:sldId id="391" r:id="rId19"/>
    <p:sldId id="392" r:id="rId20"/>
    <p:sldId id="393" r:id="rId21"/>
    <p:sldId id="394" r:id="rId22"/>
    <p:sldId id="422" r:id="rId23"/>
    <p:sldId id="395" r:id="rId24"/>
    <p:sldId id="396" r:id="rId25"/>
    <p:sldId id="323" r:id="rId26"/>
    <p:sldId id="397" r:id="rId27"/>
    <p:sldId id="398" r:id="rId28"/>
    <p:sldId id="399" r:id="rId29"/>
    <p:sldId id="400" r:id="rId30"/>
    <p:sldId id="402" r:id="rId31"/>
    <p:sldId id="401" r:id="rId32"/>
    <p:sldId id="403" r:id="rId33"/>
    <p:sldId id="404" r:id="rId34"/>
    <p:sldId id="405" r:id="rId35"/>
    <p:sldId id="406" r:id="rId36"/>
    <p:sldId id="407" r:id="rId37"/>
    <p:sldId id="423" r:id="rId38"/>
    <p:sldId id="419" r:id="rId39"/>
    <p:sldId id="420" r:id="rId40"/>
    <p:sldId id="413" r:id="rId41"/>
    <p:sldId id="408" r:id="rId42"/>
    <p:sldId id="334" r:id="rId43"/>
    <p:sldId id="335" r:id="rId44"/>
    <p:sldId id="421" r:id="rId45"/>
    <p:sldId id="336" r:id="rId46"/>
    <p:sldId id="332" r:id="rId47"/>
    <p:sldId id="409" r:id="rId48"/>
    <p:sldId id="410" r:id="rId49"/>
    <p:sldId id="411" r:id="rId50"/>
    <p:sldId id="412" r:id="rId51"/>
    <p:sldId id="414" r:id="rId52"/>
    <p:sldId id="415" r:id="rId53"/>
    <p:sldId id="416" r:id="rId54"/>
    <p:sldId id="417" r:id="rId55"/>
    <p:sldId id="333" r:id="rId56"/>
    <p:sldId id="342" r:id="rId57"/>
    <p:sldId id="418" r:id="rId58"/>
    <p:sldId id="312" r:id="rId5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CC3300"/>
    <a:srgbClr val="2E75B6"/>
    <a:srgbClr val="B2B2B2"/>
    <a:srgbClr val="202020"/>
    <a:srgbClr val="323232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618" autoAdjust="0"/>
    <p:restoredTop sz="94660"/>
  </p:normalViewPr>
  <p:slideViewPr>
    <p:cSldViewPr snapToGrid="0" showGuides="1">
      <p:cViewPr>
        <p:scale>
          <a:sx n="102" d="100"/>
          <a:sy n="102" d="100"/>
        </p:scale>
        <p:origin x="1560" y="1248"/>
      </p:cViewPr>
      <p:guideLst>
        <p:guide orient="horz" pos="2154"/>
        <p:guide pos="384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2021/5/20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46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21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260.png"/><Relationship Id="rId5" Type="http://schemas.openxmlformats.org/officeDocument/2006/relationships/image" Target="../media/image400.png"/><Relationship Id="rId10" Type="http://schemas.openxmlformats.org/officeDocument/2006/relationships/image" Target="../media/image450.png"/><Relationship Id="rId4" Type="http://schemas.openxmlformats.org/officeDocument/2006/relationships/image" Target="../media/image390.png"/><Relationship Id="rId9" Type="http://schemas.openxmlformats.org/officeDocument/2006/relationships/image" Target="../media/image440.png"/><Relationship Id="rId14" Type="http://schemas.openxmlformats.org/officeDocument/2006/relationships/image" Target="../media/image47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8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26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57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20.png"/><Relationship Id="rId3" Type="http://schemas.openxmlformats.org/officeDocument/2006/relationships/image" Target="../media/image380.png"/><Relationship Id="rId7" Type="http://schemas.openxmlformats.org/officeDocument/2006/relationships/image" Target="../media/image590.png"/><Relationship Id="rId12" Type="http://schemas.openxmlformats.org/officeDocument/2006/relationships/image" Target="../media/image39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610.png"/><Relationship Id="rId5" Type="http://schemas.openxmlformats.org/officeDocument/2006/relationships/image" Target="../media/image490.png"/><Relationship Id="rId10" Type="http://schemas.openxmlformats.org/officeDocument/2006/relationships/image" Target="../media/image510.png"/><Relationship Id="rId4" Type="http://schemas.openxmlformats.org/officeDocument/2006/relationships/image" Target="../media/image580.png"/><Relationship Id="rId9" Type="http://schemas.openxmlformats.org/officeDocument/2006/relationships/image" Target="../media/image260.png"/><Relationship Id="rId14" Type="http://schemas.openxmlformats.org/officeDocument/2006/relationships/image" Target="../media/image63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7" Type="http://schemas.openxmlformats.org/officeDocument/2006/relationships/image" Target="../media/image85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0.png"/><Relationship Id="rId5" Type="http://schemas.openxmlformats.org/officeDocument/2006/relationships/image" Target="../media/image690.png"/><Relationship Id="rId4" Type="http://schemas.openxmlformats.org/officeDocument/2006/relationships/image" Target="../media/image68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067" y="1371600"/>
            <a:ext cx="9794192" cy="2138363"/>
          </a:xfrm>
        </p:spPr>
        <p:txBody>
          <a:bodyPr/>
          <a:lstStyle/>
          <a:p>
            <a:r>
              <a:rPr lang="en-US" altLang="en-US" sz="4800" dirty="0"/>
              <a:t>Formal Method 202</a:t>
            </a:r>
            <a:r>
              <a:rPr lang="en-US" altLang="zh-CN" sz="4800" dirty="0"/>
              <a:t>1</a:t>
            </a:r>
            <a:r>
              <a:rPr lang="en-US" altLang="en-US" sz="4800" dirty="0"/>
              <a:t>-Spring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6205" y="3602038"/>
            <a:ext cx="9144000" cy="1655762"/>
          </a:xfrm>
        </p:spPr>
        <p:txBody>
          <a:bodyPr/>
          <a:lstStyle/>
          <a:p>
            <a:r>
              <a:rPr lang="en-GB" altLang="zh-CN" sz="2400" dirty="0"/>
              <a:t>Review</a:t>
            </a:r>
            <a:r>
              <a:rPr lang="zh-CN" altLang="en-US" sz="2400" dirty="0"/>
              <a:t> </a:t>
            </a:r>
            <a:r>
              <a:rPr lang="en-US" altLang="zh-CN" sz="2400" dirty="0"/>
              <a:t>&amp;</a:t>
            </a:r>
            <a:r>
              <a:rPr lang="zh-CN" altLang="en-US" sz="2400" dirty="0"/>
              <a:t> </a:t>
            </a:r>
            <a:r>
              <a:rPr lang="en-US" altLang="zh-CN" sz="2400" dirty="0"/>
              <a:t>Assignment</a:t>
            </a:r>
            <a:r>
              <a:rPr lang="zh-CN" altLang="en-US" sz="2400" dirty="0"/>
              <a:t> </a:t>
            </a:r>
            <a:r>
              <a:rPr lang="en-US" altLang="zh-CN" sz="2400" dirty="0"/>
              <a:t>Lecture</a:t>
            </a:r>
            <a:r>
              <a:rPr lang="zh-CN" altLang="en-US" sz="2400" dirty="0"/>
              <a:t> </a:t>
            </a:r>
            <a:r>
              <a:rPr lang="en-US" altLang="zh-CN" sz="2400" dirty="0"/>
              <a:t>02</a:t>
            </a:r>
            <a:endParaRPr lang="en-GB" altLang="zh-CN" sz="2400" dirty="0"/>
          </a:p>
          <a:p>
            <a:endParaRPr lang="en-US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</a:t>
            </a:r>
            <a:r>
              <a:rPr lang="zh-CN" altLang="en-US" sz="4400" dirty="0"/>
              <a:t>谓词逻辑</a:t>
            </a:r>
            <a:r>
              <a:rPr lang="en-US" altLang="zh-CN" sz="4400" dirty="0"/>
              <a:t>-</a:t>
            </a:r>
            <a:r>
              <a:rPr lang="zh-CN" altLang="en-US" sz="4400" dirty="0"/>
              <a:t>语义系统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608580" y="1480820"/>
            <a:ext cx="6601460" cy="3181350"/>
            <a:chOff x="3717" y="3412"/>
            <a:chExt cx="10396" cy="5010"/>
          </a:xfrm>
        </p:grpSpPr>
        <p:sp>
          <p:nvSpPr>
            <p:cNvPr id="3" name="椭圆 2"/>
            <p:cNvSpPr/>
            <p:nvPr/>
          </p:nvSpPr>
          <p:spPr>
            <a:xfrm>
              <a:off x="3717" y="3412"/>
              <a:ext cx="3522" cy="50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0591" y="3412"/>
              <a:ext cx="3522" cy="5010"/>
              <a:chOff x="3717" y="3412"/>
              <a:chExt cx="3522" cy="501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3717" y="3412"/>
                <a:ext cx="3522" cy="50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3874" y="4861"/>
                <a:ext cx="3190" cy="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79" y="3962"/>
              <a:ext cx="1399" cy="3911"/>
            </a:xfrm>
            <a:prstGeom prst="rect">
              <a:avLst/>
            </a:prstGeom>
          </p:spPr>
        </p:pic>
        <p:cxnSp>
          <p:nvCxnSpPr>
            <p:cNvPr id="5" name="直接箭头连接符 4"/>
            <p:cNvCxnSpPr>
              <a:stCxn id="3" idx="6"/>
              <a:endCxn id="10" idx="2"/>
            </p:cNvCxnSpPr>
            <p:nvPr/>
          </p:nvCxnSpPr>
          <p:spPr>
            <a:xfrm>
              <a:off x="7239" y="5917"/>
              <a:ext cx="3352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8607" y="4674"/>
              <a:ext cx="615" cy="145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 sz="5400" i="1">
                  <a:latin typeface="Cambria Math" panose="02040503050406030204" pitchFamily="18" charset="0"/>
                  <a:cs typeface="Cambria Math" panose="02040503050406030204" pitchFamily="18" charset="0"/>
                </a:rPr>
                <a:t>f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761" y="4078"/>
              <a:ext cx="148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</a:rPr>
                <a:t>0</a:t>
              </a:r>
              <a:r>
                <a:rPr lang="zh-CN" altLang="en-US" sz="2400">
                  <a:solidFill>
                    <a:schemeClr val="tx1"/>
                  </a:solidFill>
                </a:rPr>
                <a:t>、</a:t>
              </a:r>
              <a:r>
                <a:rPr lang="en-US" altLang="zh-CN" sz="2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918" y="5350"/>
              <a:ext cx="1683" cy="2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/>
                <a:t>+</a:t>
              </a:r>
            </a:p>
            <a:p>
              <a:r>
                <a:rPr lang="en-US" altLang="zh-CN" sz="2800"/>
                <a:t>*</a:t>
              </a:r>
            </a:p>
            <a:p>
              <a:r>
                <a:rPr lang="en-US" altLang="zh-CN" sz="2800"/>
                <a:t>-</a:t>
              </a: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2971165" y="4925695"/>
            <a:ext cx="1487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语法系统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445375" y="4925695"/>
            <a:ext cx="1487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语义系统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</a:t>
            </a:r>
            <a:r>
              <a:rPr lang="zh-CN" altLang="en-US" sz="4400" dirty="0"/>
              <a:t>谓词逻辑</a:t>
            </a:r>
            <a:r>
              <a:rPr lang="en-US" altLang="zh-CN" sz="4400" dirty="0"/>
              <a:t>-</a:t>
            </a:r>
            <a:r>
              <a:rPr lang="zh-CN" altLang="en-US" sz="4400" dirty="0"/>
              <a:t>可靠性与完整性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608580" y="1480820"/>
            <a:ext cx="6601460" cy="3181350"/>
            <a:chOff x="3717" y="3412"/>
            <a:chExt cx="10396" cy="5010"/>
          </a:xfrm>
        </p:grpSpPr>
        <p:sp>
          <p:nvSpPr>
            <p:cNvPr id="3" name="椭圆 2"/>
            <p:cNvSpPr/>
            <p:nvPr/>
          </p:nvSpPr>
          <p:spPr>
            <a:xfrm>
              <a:off x="3717" y="3412"/>
              <a:ext cx="3522" cy="50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0591" y="3412"/>
              <a:ext cx="3522" cy="5010"/>
              <a:chOff x="3717" y="3412"/>
              <a:chExt cx="3522" cy="501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3717" y="3412"/>
                <a:ext cx="3522" cy="50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3874" y="4861"/>
                <a:ext cx="3190" cy="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79" y="3962"/>
              <a:ext cx="1399" cy="3911"/>
            </a:xfrm>
            <a:prstGeom prst="rect">
              <a:avLst/>
            </a:prstGeom>
          </p:spPr>
        </p:pic>
        <p:cxnSp>
          <p:nvCxnSpPr>
            <p:cNvPr id="5" name="直接箭头连接符 4"/>
            <p:cNvCxnSpPr>
              <a:stCxn id="3" idx="6"/>
              <a:endCxn id="10" idx="2"/>
            </p:cNvCxnSpPr>
            <p:nvPr/>
          </p:nvCxnSpPr>
          <p:spPr>
            <a:xfrm>
              <a:off x="7239" y="5917"/>
              <a:ext cx="3352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8607" y="4674"/>
              <a:ext cx="615" cy="145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 sz="5400" i="1">
                  <a:latin typeface="Cambria Math" panose="02040503050406030204" pitchFamily="18" charset="0"/>
                  <a:cs typeface="Cambria Math" panose="02040503050406030204" pitchFamily="18" charset="0"/>
                </a:rPr>
                <a:t>f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761" y="4078"/>
              <a:ext cx="148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</a:rPr>
                <a:t>0</a:t>
              </a:r>
              <a:r>
                <a:rPr lang="zh-CN" altLang="en-US" sz="2400">
                  <a:solidFill>
                    <a:schemeClr val="tx1"/>
                  </a:solidFill>
                </a:rPr>
                <a:t>、</a:t>
              </a:r>
              <a:r>
                <a:rPr lang="en-US" altLang="zh-CN" sz="2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918" y="5350"/>
              <a:ext cx="1683" cy="2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/>
                <a:t>+</a:t>
              </a:r>
            </a:p>
            <a:p>
              <a:r>
                <a:rPr lang="en-US" altLang="zh-CN" sz="2800"/>
                <a:t>*</a:t>
              </a:r>
            </a:p>
            <a:p>
              <a:r>
                <a:rPr lang="en-US" altLang="zh-CN" sz="2800"/>
                <a:t>-</a:t>
              </a: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2971165" y="4925695"/>
            <a:ext cx="1487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语法系统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445375" y="4925695"/>
            <a:ext cx="1487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语义系统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4945380" y="4180840"/>
            <a:ext cx="19640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4945380" y="4356735"/>
            <a:ext cx="1964055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660" y="3726815"/>
            <a:ext cx="1511300" cy="3683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375" y="4488815"/>
            <a:ext cx="1536700" cy="3302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436870" y="3441700"/>
            <a:ext cx="920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可靠性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436870" y="4804410"/>
            <a:ext cx="920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完整性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</a:t>
            </a:r>
            <a:r>
              <a:rPr lang="zh-CN" altLang="en-US" sz="4400" dirty="0"/>
              <a:t>谓词逻辑</a:t>
            </a:r>
            <a:r>
              <a:rPr lang="en-US" altLang="zh-CN" sz="4400" dirty="0"/>
              <a:t>-</a:t>
            </a:r>
            <a:r>
              <a:rPr lang="zh-CN" altLang="en-US" sz="4400" dirty="0"/>
              <a:t>可判定性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167130" y="3706118"/>
            <a:ext cx="6102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谓词逻辑是否是可判定？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E2B97E-5F11-B448-B7DE-C62CA14B74DF}"/>
              </a:ext>
            </a:extLst>
          </p:cNvPr>
          <p:cNvSpPr txBox="1"/>
          <p:nvPr/>
        </p:nvSpPr>
        <p:spPr>
          <a:xfrm>
            <a:off x="1167130" y="1856561"/>
            <a:ext cx="91889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定义：可判定性，是指对于给定的一个语法规则，是否存在算法可用以确认该语法规则下任意一个命题</a:t>
            </a:r>
            <a:r>
              <a:rPr lang="en" altLang="zh-CN" sz="2800" dirty="0"/>
              <a:t>P</a:t>
            </a:r>
            <a:r>
              <a:rPr lang="zh-CN" altLang="en-US" sz="2800" dirty="0"/>
              <a:t>是否是公理。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</a:t>
            </a:r>
            <a:r>
              <a:rPr lang="zh-CN" altLang="en-US" sz="4400" dirty="0"/>
              <a:t>谓词逻辑</a:t>
            </a:r>
            <a:r>
              <a:rPr lang="en-US" altLang="zh-CN" sz="4400" dirty="0"/>
              <a:t>-</a:t>
            </a:r>
            <a:r>
              <a:rPr lang="zh-CN" altLang="en-US" sz="4400" dirty="0"/>
              <a:t>可判定性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4A09F9-2840-BF49-951B-2B03DFECE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140" y="2190158"/>
            <a:ext cx="1285358" cy="62259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FF455C0-0E95-5147-A590-F1C94670B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531" y="3181202"/>
            <a:ext cx="2539038" cy="7166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BD706BB-1CDF-2F47-88FF-242CD71C8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4140" y="4266315"/>
            <a:ext cx="2847283" cy="71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4448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</a:t>
            </a:r>
            <a:r>
              <a:rPr lang="zh-CN" altLang="en-US" sz="4400" dirty="0"/>
              <a:t>谓词逻辑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303" y="1565068"/>
            <a:ext cx="9271635" cy="1981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21129" y="4955968"/>
            <a:ext cx="90239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补充：最后一列真值永为1，即说明此命题公式为重言式。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D4E65B-2D73-AE4F-BC3C-C925301D4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129" y="3781218"/>
            <a:ext cx="3784600" cy="93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</a:t>
            </a:r>
            <a:r>
              <a:rPr lang="zh-CN" altLang="en-US" sz="4400" dirty="0"/>
              <a:t>谓词逻辑</a:t>
            </a:r>
            <a:r>
              <a:rPr lang="en-US" altLang="zh-CN" sz="4400" dirty="0"/>
              <a:t>-</a:t>
            </a:r>
            <a:r>
              <a:rPr lang="zh-CN" altLang="en-US" sz="4400" dirty="0"/>
              <a:t>可判定性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167130" y="3706118"/>
            <a:ext cx="6102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谓词逻辑是否是可判定？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167130" y="4692650"/>
            <a:ext cx="6102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可判定，且是一个</a:t>
            </a:r>
            <a:r>
              <a:rPr lang="en-US" altLang="zh-CN" sz="2800" dirty="0">
                <a:solidFill>
                  <a:srgbClr val="FF0000"/>
                </a:solidFill>
              </a:rPr>
              <a:t>NP</a:t>
            </a:r>
            <a:r>
              <a:rPr lang="zh-CN" altLang="en-US" sz="2800" dirty="0">
                <a:solidFill>
                  <a:srgbClr val="FF0000"/>
                </a:solidFill>
              </a:rPr>
              <a:t>问题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E2B97E-5F11-B448-B7DE-C62CA14B74DF}"/>
              </a:ext>
            </a:extLst>
          </p:cNvPr>
          <p:cNvSpPr txBox="1"/>
          <p:nvPr/>
        </p:nvSpPr>
        <p:spPr>
          <a:xfrm>
            <a:off x="1167130" y="1856561"/>
            <a:ext cx="91889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定义：可判定性，是指对于给定的一个语法规则，是否存在算法可用以确认该语法规则下任意一个命题</a:t>
            </a:r>
            <a:r>
              <a:rPr lang="en" altLang="zh-CN" sz="2800" dirty="0"/>
              <a:t>P</a:t>
            </a:r>
            <a:r>
              <a:rPr lang="zh-CN" altLang="en-US" sz="2800" dirty="0"/>
              <a:t>是否是公理。</a:t>
            </a:r>
          </a:p>
        </p:txBody>
      </p:sp>
    </p:spTree>
    <p:extLst>
      <p:ext uri="{BB962C8B-B14F-4D97-AF65-F5344CB8AC3E}">
        <p14:creationId xmlns:p14="http://schemas.microsoft.com/office/powerpoint/2010/main" val="406590416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128512"/>
            <a:ext cx="10515599" cy="52609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/>
          </a:p>
          <a:p>
            <a:pPr marL="457200" indent="-457200">
              <a:buAutoNum type="arabicPeriod"/>
            </a:pPr>
            <a:r>
              <a:rPr lang="en-US" altLang="en-US" sz="3600" dirty="0">
                <a:solidFill>
                  <a:schemeClr val="tx1"/>
                </a:solidFill>
              </a:rPr>
              <a:t>课程回顾</a:t>
            </a:r>
            <a:endParaRPr lang="en-US" altLang="en-US" sz="3600" dirty="0">
              <a:solidFill>
                <a:srgbClr val="CC33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3600" dirty="0">
                <a:solidFill>
                  <a:schemeClr val="tx1"/>
                </a:solidFill>
              </a:rPr>
              <a:t>谓词逻辑回顾</a:t>
            </a:r>
            <a:endParaRPr lang="en-US" altLang="en-US" sz="36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altLang="en-US" sz="3600" dirty="0" err="1">
                <a:solidFill>
                  <a:srgbClr val="FF0000"/>
                </a:solidFill>
              </a:rPr>
              <a:t>SAT回顾</a:t>
            </a:r>
            <a:endParaRPr lang="en-US" altLang="en-US" sz="3600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altLang="en-US" sz="3600" dirty="0" err="1"/>
              <a:t>谓词逻辑回顾</a:t>
            </a:r>
            <a:endParaRPr lang="en-US" altLang="en-US" sz="3600" dirty="0"/>
          </a:p>
          <a:p>
            <a:pPr marL="457200" indent="-457200">
              <a:buAutoNum type="arabicPeriod"/>
            </a:pPr>
            <a:r>
              <a:rPr lang="en-US" altLang="en-US" sz="3600" dirty="0" err="1"/>
              <a:t>EUF理论回顾</a:t>
            </a:r>
            <a:endParaRPr lang="en-US" altLang="en-US" sz="3600" dirty="0"/>
          </a:p>
          <a:p>
            <a:pPr marL="457200" indent="-457200">
              <a:buAutoNum type="arabicPeriod"/>
            </a:pPr>
            <a:r>
              <a:rPr lang="en-US" altLang="en-US" sz="3600" dirty="0"/>
              <a:t>疑问解答</a:t>
            </a:r>
          </a:p>
        </p:txBody>
      </p:sp>
    </p:spTree>
    <p:extLst>
      <p:ext uri="{BB962C8B-B14F-4D97-AF65-F5344CB8AC3E}">
        <p14:creationId xmlns:p14="http://schemas.microsoft.com/office/powerpoint/2010/main" val="1558075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</a:t>
            </a:r>
            <a:endParaRPr lang="en-US" altLang="en-US" sz="4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207280" y="2023807"/>
            <a:ext cx="8990629" cy="140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+mn-ea"/>
              </a:rPr>
              <a:t>定义：在逻辑学或计算机科学中，布尔可满足性问题（简称</a:t>
            </a:r>
            <a:r>
              <a:rPr kumimoji="1" lang="en" altLang="zh-CN" sz="2000" dirty="0">
                <a:latin typeface="+mn-ea"/>
              </a:rPr>
              <a:t>SAT</a:t>
            </a:r>
            <a:r>
              <a:rPr kumimoji="1" lang="zh-CN" altLang="en-US" sz="2000" dirty="0">
                <a:latin typeface="+mn-ea"/>
              </a:rPr>
              <a:t>问题）是指判断对于给定的逻辑命题是否存在一个解，如果存在，则认为给定命题可满足；反之，则不可满足。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207280" y="3942432"/>
            <a:ext cx="5147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+mn-ea"/>
              </a:rPr>
              <a:t>第一个</a:t>
            </a:r>
            <a:r>
              <a:rPr kumimoji="1" lang="en-US" altLang="zh-CN" sz="2000" dirty="0">
                <a:latin typeface="+mn-ea"/>
              </a:rPr>
              <a:t> NPC </a:t>
            </a:r>
            <a:r>
              <a:rPr kumimoji="1" lang="zh-CN" altLang="en-US" sz="2000" dirty="0">
                <a:latin typeface="+mn-ea"/>
              </a:rPr>
              <a:t>问题 （</a:t>
            </a:r>
            <a:r>
              <a:rPr kumimoji="1" lang="en" altLang="zh-CN" sz="2000" dirty="0">
                <a:latin typeface="+mn-ea"/>
              </a:rPr>
              <a:t>Cook-Levin, 1971</a:t>
            </a:r>
            <a:r>
              <a:rPr kumimoji="1" lang="zh-CN" altLang="en-US" sz="2000" dirty="0">
                <a:latin typeface="+mn-ea"/>
              </a:rPr>
              <a:t>）</a:t>
            </a:r>
            <a:endParaRPr kumimoji="1"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7201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</a:t>
            </a:r>
            <a:endParaRPr lang="en-US" altLang="en-US" sz="44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90479E2-FC32-7B47-8307-9DA073CC7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047708"/>
              </p:ext>
            </p:extLst>
          </p:nvPr>
        </p:nvGraphicFramePr>
        <p:xfrm>
          <a:off x="3005469" y="2327082"/>
          <a:ext cx="4766932" cy="2203835"/>
        </p:xfrm>
        <a:graphic>
          <a:graphicData uri="http://schemas.openxmlformats.org/drawingml/2006/table">
            <a:tbl>
              <a:tblPr/>
              <a:tblGrid>
                <a:gridCol w="1191733">
                  <a:extLst>
                    <a:ext uri="{9D8B030D-6E8A-4147-A177-3AD203B41FA5}">
                      <a16:colId xmlns:a16="http://schemas.microsoft.com/office/drawing/2014/main" val="3229155506"/>
                    </a:ext>
                  </a:extLst>
                </a:gridCol>
                <a:gridCol w="1191733">
                  <a:extLst>
                    <a:ext uri="{9D8B030D-6E8A-4147-A177-3AD203B41FA5}">
                      <a16:colId xmlns:a16="http://schemas.microsoft.com/office/drawing/2014/main" val="1623129250"/>
                    </a:ext>
                  </a:extLst>
                </a:gridCol>
                <a:gridCol w="1191733">
                  <a:extLst>
                    <a:ext uri="{9D8B030D-6E8A-4147-A177-3AD203B41FA5}">
                      <a16:colId xmlns:a16="http://schemas.microsoft.com/office/drawing/2014/main" val="975739741"/>
                    </a:ext>
                  </a:extLst>
                </a:gridCol>
                <a:gridCol w="1191733">
                  <a:extLst>
                    <a:ext uri="{9D8B030D-6E8A-4147-A177-3AD203B41FA5}">
                      <a16:colId xmlns:a16="http://schemas.microsoft.com/office/drawing/2014/main" val="75385314"/>
                    </a:ext>
                  </a:extLst>
                </a:gridCol>
              </a:tblGrid>
              <a:tr h="440767">
                <a:tc>
                  <a:txBody>
                    <a:bodyPr/>
                    <a:lstStyle/>
                    <a:p>
                      <a:pPr algn="ctr" fontAlgn="t"/>
                      <a:r>
                        <a:rPr lang="en" sz="1800" b="1">
                          <a:solidFill>
                            <a:srgbClr val="FFFFFF"/>
                          </a:solidFill>
                          <a:effectLst/>
                        </a:rPr>
                        <a:t>P</a:t>
                      </a:r>
                      <a:endParaRPr lang="en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sz="1800" b="1">
                          <a:solidFill>
                            <a:srgbClr val="FFFFFF"/>
                          </a:solidFill>
                          <a:effectLst/>
                        </a:rPr>
                        <a:t>Q</a:t>
                      </a:r>
                      <a:endParaRPr lang="en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b="1" dirty="0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</a:rPr>
                        <a:t>𝐏</a:t>
                      </a: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effectLst/>
                        </a:rPr>
                        <a:t>\/</a:t>
                      </a:r>
                      <a:r>
                        <a:rPr lang="zh-CN" altLang="en-US" sz="1800" b="1" dirty="0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</a:rPr>
                        <a:t>𝐐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sz="1800" b="1">
                          <a:solidFill>
                            <a:srgbClr val="FFFFFF"/>
                          </a:solidFill>
                          <a:effectLst/>
                        </a:rPr>
                        <a:t>P/\~P</a:t>
                      </a:r>
                      <a:endParaRPr lang="en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4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913010"/>
                  </a:ext>
                </a:extLst>
              </a:tr>
              <a:tr h="440767">
                <a:tc>
                  <a:txBody>
                    <a:bodyPr/>
                    <a:lstStyle/>
                    <a:p>
                      <a:pPr algn="ctr" fontAlgn="t"/>
                      <a:r>
                        <a:rPr lang="en" sz="18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sz="18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sz="18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705302"/>
                  </a:ext>
                </a:extLst>
              </a:tr>
              <a:tr h="440767">
                <a:tc>
                  <a:txBody>
                    <a:bodyPr/>
                    <a:lstStyle/>
                    <a:p>
                      <a:pPr algn="ctr" fontAlgn="t"/>
                      <a:r>
                        <a:rPr lang="en" sz="18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sz="18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2646"/>
                  </a:ext>
                </a:extLst>
              </a:tr>
              <a:tr h="440767">
                <a:tc>
                  <a:txBody>
                    <a:bodyPr/>
                    <a:lstStyle/>
                    <a:p>
                      <a:pPr algn="ctr" fontAlgn="t"/>
                      <a:r>
                        <a:rPr lang="en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sz="18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sz="18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986032"/>
                  </a:ext>
                </a:extLst>
              </a:tr>
              <a:tr h="440767">
                <a:tc>
                  <a:txBody>
                    <a:bodyPr/>
                    <a:lstStyle/>
                    <a:p>
                      <a:pPr algn="ctr" fontAlgn="t"/>
                      <a:r>
                        <a:rPr lang="en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sz="1800" dirty="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526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326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</a:t>
            </a:r>
            <a:endParaRPr lang="en-US" altLang="en-US" sz="4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E0DC2D-0981-E449-B853-06CA9FA2A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343" y="2022117"/>
            <a:ext cx="2765648" cy="56695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353AE40-39E9-7C45-8671-B216E2F811D9}"/>
              </a:ext>
            </a:extLst>
          </p:cNvPr>
          <p:cNvSpPr txBox="1"/>
          <p:nvPr/>
        </p:nvSpPr>
        <p:spPr>
          <a:xfrm>
            <a:off x="1297172" y="2105541"/>
            <a:ext cx="1658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对命题求解：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89BB24-EBFB-584E-AAD0-29BCC667456B}"/>
              </a:ext>
            </a:extLst>
          </p:cNvPr>
          <p:cNvSpPr txBox="1"/>
          <p:nvPr/>
        </p:nvSpPr>
        <p:spPr>
          <a:xfrm>
            <a:off x="1297172" y="3062176"/>
            <a:ext cx="2966484" cy="1285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/>
              <a:t>DPLL</a:t>
            </a:r>
            <a:r>
              <a:rPr kumimoji="1" lang="zh-CN" altLang="en-US" dirty="0"/>
              <a:t>算法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dirty="0"/>
              <a:t>CNF</a:t>
            </a:r>
            <a:r>
              <a:rPr kumimoji="1" lang="zh-CN" altLang="en-US" dirty="0"/>
              <a:t>（合取范式）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dirty="0"/>
              <a:t>解析与传播</a:t>
            </a:r>
          </a:p>
        </p:txBody>
      </p:sp>
    </p:spTree>
    <p:extLst>
      <p:ext uri="{BB962C8B-B14F-4D97-AF65-F5344CB8AC3E}">
        <p14:creationId xmlns:p14="http://schemas.microsoft.com/office/powerpoint/2010/main" val="112971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128512"/>
            <a:ext cx="10515599" cy="52609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/>
          </a:p>
          <a:p>
            <a:pPr marL="457200" indent="-457200">
              <a:buAutoNum type="arabicPeriod"/>
            </a:pPr>
            <a:r>
              <a:rPr lang="en-US" altLang="en-US" sz="4000" dirty="0">
                <a:solidFill>
                  <a:srgbClr val="CC3300"/>
                </a:solidFill>
              </a:rPr>
              <a:t>课程回顾</a:t>
            </a:r>
          </a:p>
          <a:p>
            <a:pPr marL="457200" indent="-457200">
              <a:buAutoNum type="arabicPeriod"/>
            </a:pPr>
            <a:r>
              <a:rPr lang="zh-CN" altLang="en-US" sz="4000" dirty="0"/>
              <a:t>谓词逻辑回顾</a:t>
            </a:r>
            <a:endParaRPr lang="en-US" altLang="en-US" sz="4000" dirty="0"/>
          </a:p>
          <a:p>
            <a:pPr marL="457200" indent="-457200">
              <a:buAutoNum type="arabicPeriod"/>
            </a:pPr>
            <a:r>
              <a:rPr lang="en-US" altLang="en-US" sz="4000" dirty="0"/>
              <a:t>SAT回顾与作业讲解</a:t>
            </a:r>
          </a:p>
          <a:p>
            <a:pPr marL="457200" indent="-457200">
              <a:buAutoNum type="arabicPeriod"/>
            </a:pPr>
            <a:r>
              <a:rPr lang="en-US" altLang="en-US" sz="4000" dirty="0"/>
              <a:t>谓词逻辑回顾与作业讲解</a:t>
            </a:r>
          </a:p>
          <a:p>
            <a:pPr marL="457200" indent="-457200">
              <a:buAutoNum type="arabicPeriod"/>
            </a:pPr>
            <a:r>
              <a:rPr lang="en-US" altLang="en-US" sz="4000" dirty="0"/>
              <a:t>EUF理论回顾与作业讲解</a:t>
            </a:r>
          </a:p>
          <a:p>
            <a:pPr marL="457200" indent="-457200">
              <a:buAutoNum type="arabicPeriod"/>
            </a:pPr>
            <a:r>
              <a:rPr lang="en-US" altLang="en-US" sz="4000" dirty="0"/>
              <a:t>疑问解答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CF2D17-C02A-BE44-9203-BBEF75311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856" y="1480641"/>
            <a:ext cx="5554288" cy="468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78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4E8063-6A12-CD4E-BF09-D10F08E87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772" y="2406650"/>
            <a:ext cx="59055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10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6D44E9-F240-6A4A-801B-A685FD1B6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0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3EF5A8-1D07-5246-A248-49B350B4B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2" y="2457450"/>
            <a:ext cx="4114800" cy="19431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A9EADE0-4B73-E24E-B3EF-A6B476769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277" y="2883344"/>
            <a:ext cx="3835400" cy="1282700"/>
          </a:xfrm>
          <a:prstGeom prst="rect">
            <a:avLst/>
          </a:prstGeom>
        </p:spPr>
      </p:pic>
      <p:sp>
        <p:nvSpPr>
          <p:cNvPr id="5" name="右箭头 4">
            <a:extLst>
              <a:ext uri="{FF2B5EF4-FFF2-40B4-BE49-F238E27FC236}">
                <a16:creationId xmlns:a16="http://schemas.microsoft.com/office/drawing/2014/main" id="{BACC70BC-D752-2341-9232-96FB070F3220}"/>
              </a:ext>
            </a:extLst>
          </p:cNvPr>
          <p:cNvSpPr/>
          <p:nvPr/>
        </p:nvSpPr>
        <p:spPr>
          <a:xfrm>
            <a:off x="5196072" y="3136604"/>
            <a:ext cx="1374553" cy="584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等价转换</a:t>
            </a:r>
          </a:p>
        </p:txBody>
      </p:sp>
    </p:spTree>
    <p:extLst>
      <p:ext uri="{BB962C8B-B14F-4D97-AF65-F5344CB8AC3E}">
        <p14:creationId xmlns:p14="http://schemas.microsoft.com/office/powerpoint/2010/main" val="406444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4D31DB-A4AF-5D49-A5DD-DD7CD64B7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757" y="2042336"/>
            <a:ext cx="4635795" cy="338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84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sp>
        <p:nvSpPr>
          <p:cNvPr id="7" name="椭圆 6"/>
          <p:cNvSpPr/>
          <p:nvPr/>
        </p:nvSpPr>
        <p:spPr>
          <a:xfrm>
            <a:off x="480722" y="2439148"/>
            <a:ext cx="2143049" cy="2252701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229225" y="2539322"/>
            <a:ext cx="1968610" cy="2031713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椭圆 8"/>
              <p:cNvSpPr/>
              <p:nvPr/>
            </p:nvSpPr>
            <p:spPr>
              <a:xfrm>
                <a:off x="9083631" y="2658341"/>
                <a:ext cx="1565360" cy="161553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  <a:alpha val="50196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400" kern="0" dirty="0">
                    <a:solidFill>
                      <a:schemeClr val="tx1"/>
                    </a:solidFill>
                  </a:rPr>
                  <a:t>P</a:t>
                </a:r>
                <a:r>
                  <a:rPr kumimoji="1" lang="zh-CN" altLang="en-US" sz="1400" kern="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400" kern="0" dirty="0">
                    <a:solidFill>
                      <a:schemeClr val="tx1"/>
                    </a:solidFill>
                  </a:rPr>
                  <a:t>::= D /\ P                    </a:t>
                </a:r>
              </a:p>
              <a:p>
                <a:r>
                  <a:rPr kumimoji="1" lang="en-US" altLang="zh-CN" sz="1400" kern="0" dirty="0">
                    <a:solidFill>
                      <a:schemeClr val="tx1"/>
                    </a:solidFill>
                  </a:rPr>
                  <a:t>D ::= D \/ A</a:t>
                </a:r>
              </a:p>
              <a:p>
                <a:r>
                  <a:rPr kumimoji="1" lang="en-US" altLang="zh-CN" sz="1400" kern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 ::=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1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kumimoji="1" lang="en-US" altLang="zh-CN" sz="1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1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1400" kern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|</a:t>
                </a:r>
                <a:r>
                  <a:rPr kumimoji="1" lang="zh-CN" altLang="en-US" sz="1400" kern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4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kumimoji="1" lang="en-US" altLang="zh-CN" sz="14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1400" i="1" kern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kumimoji="1" lang="zh-CN" altLang="en-US" sz="1200" dirty="0"/>
              </a:p>
            </p:txBody>
          </p:sp>
        </mc:Choice>
        <mc:Fallback>
          <p:sp>
            <p:nvSpPr>
              <p:cNvPr id="9" name="椭圆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631" y="2658341"/>
                <a:ext cx="1565360" cy="1615537"/>
              </a:xfrm>
              <a:prstGeom prst="ellipse">
                <a:avLst/>
              </a:prstGeom>
              <a:blipFill>
                <a:blip r:embed="rId2"/>
                <a:stretch>
                  <a:fillRect r="-43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6472961" y="2949946"/>
                <a:ext cx="1395759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000" dirty="0">
                    <a:sym typeface="+mn-ea"/>
                  </a:rPr>
                  <a:t> </a:t>
                </a:r>
                <a:r>
                  <a:rPr lang="zh-CN" altLang="en-US" sz="2000" dirty="0">
                    <a:sym typeface="+mn-ea"/>
                  </a:rPr>
                  <a:t>  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r>
                  <a:rPr kumimoji="1" lang="zh-CN" altLang="en-US" i="1" dirty="0">
                    <a:latin typeface="Cambria Math" panose="02040503050406030204" pitchFamily="18" charset="0"/>
                  </a:rPr>
                  <a:t>        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961" y="2949946"/>
                <a:ext cx="1395759" cy="1231106"/>
              </a:xfrm>
              <a:prstGeom prst="rect">
                <a:avLst/>
              </a:prstGeom>
              <a:blipFill>
                <a:blip r:embed="rId3"/>
                <a:stretch>
                  <a:fillRect t="-1020" r="-2703" b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718407" y="2903134"/>
                <a:ext cx="1395759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000" dirty="0">
                    <a:sym typeface="+mn-ea"/>
                  </a:rPr>
                  <a:t> </a:t>
                </a:r>
                <a:r>
                  <a:rPr lang="zh-CN" altLang="en-US" sz="2000" dirty="0">
                    <a:sym typeface="+mn-ea"/>
                  </a:rPr>
                  <a:t>  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r>
                  <a:rPr kumimoji="1" lang="zh-CN" altLang="en-US" i="1" dirty="0">
                    <a:latin typeface="Cambria Math" panose="02040503050406030204" pitchFamily="18" charset="0"/>
                  </a:rPr>
                  <a:t>        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07" y="2903134"/>
                <a:ext cx="1395759" cy="1508105"/>
              </a:xfrm>
              <a:prstGeom prst="rect">
                <a:avLst/>
              </a:prstGeom>
              <a:blipFill>
                <a:blip r:embed="rId4"/>
                <a:stretch>
                  <a:fillRect t="-833" r="-2703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841891" y="4724191"/>
            <a:ext cx="1724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   命题逻辑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472961" y="4682141"/>
            <a:ext cx="1724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       </a:t>
            </a:r>
            <a:r>
              <a:rPr lang="en-US" altLang="zh-CN" sz="2000" dirty="0">
                <a:sym typeface="+mn-ea"/>
              </a:rPr>
              <a:t>NNF</a:t>
            </a:r>
            <a:r>
              <a:rPr lang="zh-CN" altLang="en-US" sz="2000" dirty="0">
                <a:sym typeface="+mn-ea"/>
              </a:rPr>
              <a:t>（否定范式）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58354" y="4340928"/>
            <a:ext cx="1724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       </a:t>
            </a:r>
            <a:r>
              <a:rPr lang="en-US" altLang="zh-CN" sz="2000" dirty="0">
                <a:sym typeface="+mn-ea"/>
              </a:rPr>
              <a:t>CNF</a:t>
            </a:r>
            <a:r>
              <a:rPr lang="zh-CN" altLang="en-US" sz="2000" dirty="0">
                <a:sym typeface="+mn-ea"/>
              </a:rPr>
              <a:t>（合取范式）</a:t>
            </a:r>
            <a:endParaRPr kumimoji="1"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5501707" y="2949946"/>
            <a:ext cx="605650" cy="1304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8433858" y="2903134"/>
            <a:ext cx="605650" cy="1304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C9F3094-4E15-8C4F-8C48-9262AC9C0272}"/>
              </a:ext>
            </a:extLst>
          </p:cNvPr>
          <p:cNvSpPr/>
          <p:nvPr/>
        </p:nvSpPr>
        <p:spPr>
          <a:xfrm>
            <a:off x="3416151" y="2539322"/>
            <a:ext cx="1968610" cy="2031713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ED99C85-534C-D64D-842D-B077621764CB}"/>
                  </a:ext>
                </a:extLst>
              </p:cNvPr>
              <p:cNvSpPr txBox="1"/>
              <p:nvPr/>
            </p:nvSpPr>
            <p:spPr>
              <a:xfrm>
                <a:off x="3659887" y="2949946"/>
                <a:ext cx="1395759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000" dirty="0">
                    <a:sym typeface="+mn-ea"/>
                  </a:rPr>
                  <a:t> </a:t>
                </a:r>
                <a:r>
                  <a:rPr lang="zh-CN" altLang="en-US" sz="2000" dirty="0">
                    <a:sym typeface="+mn-ea"/>
                  </a:rPr>
                  <a:t>  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r>
                  <a:rPr kumimoji="1" lang="zh-CN" altLang="en-US" i="1" dirty="0">
                    <a:latin typeface="Cambria Math" panose="02040503050406030204" pitchFamily="18" charset="0"/>
                  </a:rPr>
                  <a:t>        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ED99C85-534C-D64D-842D-B07762176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887" y="2949946"/>
                <a:ext cx="1395759" cy="1231106"/>
              </a:xfrm>
              <a:prstGeom prst="rect">
                <a:avLst/>
              </a:prstGeom>
              <a:blipFill>
                <a:blip r:embed="rId5"/>
                <a:stretch>
                  <a:fillRect t="-1020" r="-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B7F57CD-3D8E-FF49-968E-C50A1A1AE7C8}"/>
                  </a:ext>
                </a:extLst>
              </p:cNvPr>
              <p:cNvSpPr txBox="1"/>
              <p:nvPr/>
            </p:nvSpPr>
            <p:spPr>
              <a:xfrm>
                <a:off x="3633278" y="4724191"/>
                <a:ext cx="1534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ym typeface="+mn-ea"/>
                  </a:rPr>
                  <a:t> 消去蕴含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B7F57CD-3D8E-FF49-968E-C50A1A1AE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278" y="4724191"/>
                <a:ext cx="1534356" cy="400110"/>
              </a:xfrm>
              <a:prstGeom prst="rect">
                <a:avLst/>
              </a:prstGeom>
              <a:blipFill>
                <a:blip r:embed="rId6"/>
                <a:stretch>
                  <a:fillRect t="-12500" b="-2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右箭头 23">
            <a:extLst>
              <a:ext uri="{FF2B5EF4-FFF2-40B4-BE49-F238E27FC236}">
                <a16:creationId xmlns:a16="http://schemas.microsoft.com/office/drawing/2014/main" id="{ECA43A21-2C7B-F240-937D-55D4659A7513}"/>
              </a:ext>
            </a:extLst>
          </p:cNvPr>
          <p:cNvSpPr/>
          <p:nvPr/>
        </p:nvSpPr>
        <p:spPr>
          <a:xfrm>
            <a:off x="2688633" y="2949946"/>
            <a:ext cx="605650" cy="1304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5D4B81C-C169-144E-95DC-AFF30C8410F9}"/>
                  </a:ext>
                </a:extLst>
              </p:cNvPr>
              <p:cNvSpPr txBox="1"/>
              <p:nvPr/>
            </p:nvSpPr>
            <p:spPr>
              <a:xfrm>
                <a:off x="763771" y="1485804"/>
                <a:ext cx="33492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dirty="0"/>
                  <a:t>第一步：消去蕴含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5D4B81C-C169-144E-95DC-AFF30C841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71" y="1485804"/>
                <a:ext cx="3349256" cy="461665"/>
              </a:xfrm>
              <a:prstGeom prst="rect">
                <a:avLst/>
              </a:prstGeom>
              <a:blipFill>
                <a:blip r:embed="rId2"/>
                <a:stretch>
                  <a:fillRect l="-3030" t="-13514" b="-27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700C25A-E115-A245-834F-5D8F5EFC8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339" y="2794070"/>
            <a:ext cx="3689497" cy="2459665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5E61120A-1EB7-624E-AA95-8FE754FB5496}"/>
              </a:ext>
            </a:extLst>
          </p:cNvPr>
          <p:cNvSpPr txBox="1"/>
          <p:nvPr/>
        </p:nvSpPr>
        <p:spPr>
          <a:xfrm>
            <a:off x="3455581" y="2382532"/>
            <a:ext cx="334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等价转换公式：</a:t>
            </a:r>
          </a:p>
        </p:txBody>
      </p:sp>
    </p:spTree>
    <p:extLst>
      <p:ext uri="{BB962C8B-B14F-4D97-AF65-F5344CB8AC3E}">
        <p14:creationId xmlns:p14="http://schemas.microsoft.com/office/powerpoint/2010/main" val="3714296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5D4B81C-C169-144E-95DC-AFF30C8410F9}"/>
                  </a:ext>
                </a:extLst>
              </p:cNvPr>
              <p:cNvSpPr txBox="1"/>
              <p:nvPr/>
            </p:nvSpPr>
            <p:spPr>
              <a:xfrm>
                <a:off x="763771" y="1485804"/>
                <a:ext cx="33492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dirty="0"/>
                  <a:t>第一步：消去蕴含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5D4B81C-C169-144E-95DC-AFF30C841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71" y="1485804"/>
                <a:ext cx="3349256" cy="461665"/>
              </a:xfrm>
              <a:prstGeom prst="rect">
                <a:avLst/>
              </a:prstGeom>
              <a:blipFill>
                <a:blip r:embed="rId2"/>
                <a:stretch>
                  <a:fillRect l="-3030" t="-13514" b="-27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079D124B-BDC1-7E46-A112-8C5F9D1EE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8" y="2604894"/>
            <a:ext cx="4961101" cy="632720"/>
          </a:xfrm>
          <a:prstGeom prst="rect">
            <a:avLst/>
          </a:prstGeom>
        </p:spPr>
      </p:pic>
      <p:sp>
        <p:nvSpPr>
          <p:cNvPr id="3" name="下箭头 2">
            <a:extLst>
              <a:ext uri="{FF2B5EF4-FFF2-40B4-BE49-F238E27FC236}">
                <a16:creationId xmlns:a16="http://schemas.microsoft.com/office/drawing/2014/main" id="{68B9529E-8EAF-724E-8E72-1C151B3E79C6}"/>
              </a:ext>
            </a:extLst>
          </p:cNvPr>
          <p:cNvSpPr/>
          <p:nvPr/>
        </p:nvSpPr>
        <p:spPr>
          <a:xfrm>
            <a:off x="2375785" y="3365950"/>
            <a:ext cx="786809" cy="12394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消去蕴含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72EF1A7-1FF7-1A43-81BF-E4C537CDA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440" y="4733704"/>
            <a:ext cx="3619500" cy="495300"/>
          </a:xfrm>
          <a:prstGeom prst="rect">
            <a:avLst/>
          </a:prstGeom>
        </p:spPr>
      </p:pic>
      <p:sp>
        <p:nvSpPr>
          <p:cNvPr id="8" name="右箭头 7">
            <a:extLst>
              <a:ext uri="{FF2B5EF4-FFF2-40B4-BE49-F238E27FC236}">
                <a16:creationId xmlns:a16="http://schemas.microsoft.com/office/drawing/2014/main" id="{F56B932E-7532-5D4F-BA07-A22422D31D79}"/>
              </a:ext>
            </a:extLst>
          </p:cNvPr>
          <p:cNvSpPr/>
          <p:nvPr/>
        </p:nvSpPr>
        <p:spPr>
          <a:xfrm>
            <a:off x="5509529" y="3586203"/>
            <a:ext cx="1763468" cy="798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等价转换公式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37AAEFE-4114-2547-AC1A-6A7BA02B49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4227" y="2328235"/>
            <a:ext cx="30988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0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5D4B81C-C169-144E-95DC-AFF30C8410F9}"/>
                  </a:ext>
                </a:extLst>
              </p:cNvPr>
              <p:cNvSpPr txBox="1"/>
              <p:nvPr/>
            </p:nvSpPr>
            <p:spPr>
              <a:xfrm>
                <a:off x="763771" y="1485804"/>
                <a:ext cx="33492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dirty="0"/>
                  <a:t>第一步：消去蕴含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5D4B81C-C169-144E-95DC-AFF30C841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71" y="1485804"/>
                <a:ext cx="3349256" cy="461665"/>
              </a:xfrm>
              <a:prstGeom prst="rect">
                <a:avLst/>
              </a:prstGeom>
              <a:blipFill>
                <a:blip r:embed="rId2"/>
                <a:stretch>
                  <a:fillRect l="-3030" t="-13514" b="-27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E043535-FB2A-024E-84E6-4A3418B9C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203" y="2224863"/>
            <a:ext cx="64643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01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D4B81C-C169-144E-95DC-AFF30C8410F9}"/>
              </a:ext>
            </a:extLst>
          </p:cNvPr>
          <p:cNvSpPr txBox="1"/>
          <p:nvPr/>
        </p:nvSpPr>
        <p:spPr>
          <a:xfrm>
            <a:off x="763770" y="1485804"/>
            <a:ext cx="392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第二步：等价转换为</a:t>
            </a:r>
            <a:r>
              <a:rPr kumimoji="1" lang="en-US" altLang="zh-CN" sz="2400" dirty="0"/>
              <a:t>NNF</a:t>
            </a:r>
            <a:endParaRPr kumimoji="1" lang="zh-CN" altLang="en-US" sz="2400" dirty="0"/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09FB1690-A28C-B649-8D23-2CD77D8AC344}"/>
              </a:ext>
            </a:extLst>
          </p:cNvPr>
          <p:cNvSpPr/>
          <p:nvPr/>
        </p:nvSpPr>
        <p:spPr>
          <a:xfrm>
            <a:off x="2375785" y="3365950"/>
            <a:ext cx="786809" cy="12394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NNF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F68E29F-A3A4-8F40-A967-5B13EFCC6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13" y="2651472"/>
            <a:ext cx="3619500" cy="495300"/>
          </a:xfrm>
          <a:prstGeom prst="rect">
            <a:avLst/>
          </a:prstGeom>
        </p:spPr>
      </p:pic>
      <p:sp>
        <p:nvSpPr>
          <p:cNvPr id="9" name="右箭头 8">
            <a:extLst>
              <a:ext uri="{FF2B5EF4-FFF2-40B4-BE49-F238E27FC236}">
                <a16:creationId xmlns:a16="http://schemas.microsoft.com/office/drawing/2014/main" id="{E1F7F26A-2049-C249-A2F1-33212F6B201C}"/>
              </a:ext>
            </a:extLst>
          </p:cNvPr>
          <p:cNvSpPr/>
          <p:nvPr/>
        </p:nvSpPr>
        <p:spPr>
          <a:xfrm>
            <a:off x="4999166" y="3586203"/>
            <a:ext cx="1763468" cy="798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等价转换公式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6C4AAA-6AC6-B549-B3D6-D97129339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586" y="4824081"/>
            <a:ext cx="3467100" cy="5334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3210557-F4A5-E148-8CE1-2810D770F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152" y="1706603"/>
            <a:ext cx="36449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9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形式文法</a:t>
            </a: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D4B81C-C169-144E-95DC-AFF30C8410F9}"/>
              </a:ext>
            </a:extLst>
          </p:cNvPr>
          <p:cNvSpPr txBox="1"/>
          <p:nvPr/>
        </p:nvSpPr>
        <p:spPr>
          <a:xfrm>
            <a:off x="763770" y="1485804"/>
            <a:ext cx="392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第二步：等价转换为</a:t>
            </a:r>
            <a:r>
              <a:rPr kumimoji="1" lang="en-US" altLang="zh-CN" sz="2400" dirty="0"/>
              <a:t>NNF</a:t>
            </a:r>
            <a:endParaRPr kumimoji="1"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F72E83-8C9C-5C43-8D2F-22C51DF9A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200" y="2161295"/>
            <a:ext cx="5871889" cy="43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28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D4B81C-C169-144E-95DC-AFF30C8410F9}"/>
              </a:ext>
            </a:extLst>
          </p:cNvPr>
          <p:cNvSpPr txBox="1"/>
          <p:nvPr/>
        </p:nvSpPr>
        <p:spPr>
          <a:xfrm>
            <a:off x="763770" y="1485804"/>
            <a:ext cx="392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第三步：等价转换为</a:t>
            </a:r>
            <a:r>
              <a:rPr kumimoji="1" lang="en-US" altLang="zh-CN" sz="2400" dirty="0"/>
              <a:t>CNF</a:t>
            </a:r>
            <a:endParaRPr kumimoji="1" lang="zh-CN" altLang="en-US" sz="2400" dirty="0"/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09FB1690-A28C-B649-8D23-2CD77D8AC344}"/>
              </a:ext>
            </a:extLst>
          </p:cNvPr>
          <p:cNvSpPr/>
          <p:nvPr/>
        </p:nvSpPr>
        <p:spPr>
          <a:xfrm>
            <a:off x="2375784" y="3263430"/>
            <a:ext cx="786809" cy="12394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CNF</a:t>
            </a:r>
            <a:endParaRPr kumimoji="1" lang="zh-CN" altLang="en-US" dirty="0"/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E1F7F26A-2049-C249-A2F1-33212F6B201C}"/>
              </a:ext>
            </a:extLst>
          </p:cNvPr>
          <p:cNvSpPr/>
          <p:nvPr/>
        </p:nvSpPr>
        <p:spPr>
          <a:xfrm>
            <a:off x="4516777" y="3564938"/>
            <a:ext cx="1763468" cy="798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等价转换公式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6C4AAA-6AC6-B549-B3D6-D97129339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39" y="2441462"/>
            <a:ext cx="3467100" cy="533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110D5A0-E9AC-5F48-8F9B-BDEE32A4F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948" y="4646133"/>
            <a:ext cx="2146300" cy="1244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0ABCE0-6AE1-CA49-A5C3-23BA46580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534" y="2266212"/>
            <a:ext cx="36195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26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4E83E0-0863-4948-862E-422EB75B7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483" y="1135664"/>
            <a:ext cx="5314920" cy="572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905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SAT)-</a:t>
            </a:r>
            <a:r>
              <a:rPr lang="zh-CN" altLang="en-US" sz="4400" dirty="0"/>
              <a:t>解析与传播</a:t>
            </a:r>
            <a:endParaRPr lang="en-US" altLang="en-US" sz="4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C40B8A-2A78-134A-ADAB-6AE8D3BA6F2C}"/>
              </a:ext>
            </a:extLst>
          </p:cNvPr>
          <p:cNvSpPr txBox="1"/>
          <p:nvPr/>
        </p:nvSpPr>
        <p:spPr>
          <a:xfrm>
            <a:off x="893134" y="1690576"/>
            <a:ext cx="1181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解析：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96AD46-9D9D-3F45-8D7C-F2F9A03DD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715" y="3359815"/>
            <a:ext cx="1993900" cy="1016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DFB5768-C1E1-B74F-AA0D-FEEC4DDDA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23" y="3580884"/>
            <a:ext cx="1638300" cy="520700"/>
          </a:xfrm>
          <a:prstGeom prst="rect">
            <a:avLst/>
          </a:prstGeom>
        </p:spPr>
      </p:pic>
      <p:sp>
        <p:nvSpPr>
          <p:cNvPr id="11" name="右箭头 10">
            <a:extLst>
              <a:ext uri="{FF2B5EF4-FFF2-40B4-BE49-F238E27FC236}">
                <a16:creationId xmlns:a16="http://schemas.microsoft.com/office/drawing/2014/main" id="{1A31B2A4-ACB7-B945-9B9B-5E8829BE2B0D}"/>
              </a:ext>
            </a:extLst>
          </p:cNvPr>
          <p:cNvSpPr/>
          <p:nvPr/>
        </p:nvSpPr>
        <p:spPr>
          <a:xfrm>
            <a:off x="2420678" y="3656419"/>
            <a:ext cx="1233377" cy="422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推导规则</a:t>
            </a:r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4B133838-9B05-5047-8F94-09EC017D212A}"/>
              </a:ext>
            </a:extLst>
          </p:cNvPr>
          <p:cNvSpPr/>
          <p:nvPr/>
        </p:nvSpPr>
        <p:spPr>
          <a:xfrm>
            <a:off x="5634222" y="3656419"/>
            <a:ext cx="1233377" cy="422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等价转换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7439B95-9D76-0744-9657-52699194A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207" y="3563015"/>
            <a:ext cx="3530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26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SAT)-</a:t>
            </a:r>
            <a:r>
              <a:rPr lang="zh-CN" altLang="en-US" sz="4400" dirty="0"/>
              <a:t>解析与传播</a:t>
            </a:r>
            <a:endParaRPr lang="en-US" altLang="en-US" sz="4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2BE86B-C0E4-1A44-9FAF-2F133C778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704" y="1140322"/>
            <a:ext cx="6235700" cy="55626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E239DF6-CDBD-2240-807C-278AE03A8767}"/>
              </a:ext>
            </a:extLst>
          </p:cNvPr>
          <p:cNvSpPr txBox="1"/>
          <p:nvPr/>
        </p:nvSpPr>
        <p:spPr>
          <a:xfrm>
            <a:off x="893134" y="1690576"/>
            <a:ext cx="1181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解析：</a:t>
            </a:r>
          </a:p>
        </p:txBody>
      </p:sp>
    </p:spTree>
    <p:extLst>
      <p:ext uri="{BB962C8B-B14F-4D97-AF65-F5344CB8AC3E}">
        <p14:creationId xmlns:p14="http://schemas.microsoft.com/office/powerpoint/2010/main" val="1707519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SAT)-</a:t>
            </a:r>
            <a:r>
              <a:rPr lang="zh-CN" altLang="en-US" sz="4400" dirty="0"/>
              <a:t>解析与传播</a:t>
            </a:r>
            <a:endParaRPr lang="en-US" altLang="en-US" sz="4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EFA035-B9D6-5944-BA2F-FEE410D3916A}"/>
              </a:ext>
            </a:extLst>
          </p:cNvPr>
          <p:cNvSpPr txBox="1"/>
          <p:nvPr/>
        </p:nvSpPr>
        <p:spPr>
          <a:xfrm>
            <a:off x="893133" y="1690576"/>
            <a:ext cx="150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传播：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5ED65E-7D81-2244-B619-F53FC5C40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987" y="1480641"/>
            <a:ext cx="65024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35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SAT)-DPLL</a:t>
            </a:r>
            <a:endParaRPr lang="en-US" altLang="en-US" sz="4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FF74BF-DBC7-2A4F-8DCF-C5AD0DF2E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346" y="1658087"/>
            <a:ext cx="3591590" cy="44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274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SAT)-DPLL</a:t>
            </a:r>
            <a:endParaRPr lang="en-US" altLang="en-US" sz="4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0A33CF-6C54-8C4A-99E5-56837D209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50" y="1655959"/>
            <a:ext cx="6794500" cy="1917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818B0E5-282F-5C43-B417-A7978418A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672" y="4343140"/>
            <a:ext cx="2933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46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SAT)-DPLL</a:t>
            </a:r>
            <a:endParaRPr lang="en-US" altLang="en-US" sz="4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FF74BF-DBC7-2A4F-8DCF-C5AD0DF2E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346" y="1658087"/>
            <a:ext cx="3591590" cy="449318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65897A1-88A8-9D4D-8DCD-E4B9A1A1A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917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SAT)-DPLL</a:t>
            </a:r>
            <a:endParaRPr lang="en-US" altLang="en-US" sz="4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90AD11-D259-CE4C-BB01-B3B1F5DB4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344" y="1389204"/>
            <a:ext cx="8947311" cy="500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0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形式文法</a:t>
            </a: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/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构造逻辑</a:t>
            </a:r>
          </a:p>
        </p:txBody>
      </p:sp>
      <p:sp>
        <p:nvSpPr>
          <p:cNvPr id="17" name="矩形 16"/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谓词逻辑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  <p:sp>
        <p:nvSpPr>
          <p:cNvPr id="15" name="矩形 14"/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霍尔逻辑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128512"/>
            <a:ext cx="10515599" cy="52609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/>
          </a:p>
          <a:p>
            <a:pPr marL="457200" indent="-457200">
              <a:buAutoNum type="arabicPeriod"/>
            </a:pPr>
            <a:r>
              <a:rPr lang="en-US" altLang="en-US" sz="3600" dirty="0">
                <a:solidFill>
                  <a:schemeClr val="tx1"/>
                </a:solidFill>
              </a:rPr>
              <a:t>课程回顾</a:t>
            </a:r>
            <a:endParaRPr lang="en-US" altLang="en-US" sz="3600" dirty="0">
              <a:solidFill>
                <a:srgbClr val="CC33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3600" dirty="0">
                <a:solidFill>
                  <a:schemeClr val="tx1"/>
                </a:solidFill>
              </a:rPr>
              <a:t>谓词逻辑回顾</a:t>
            </a:r>
            <a:endParaRPr lang="en-US" altLang="en-US" sz="36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altLang="en-US" sz="3600" dirty="0" err="1">
                <a:solidFill>
                  <a:schemeClr val="tx1"/>
                </a:solidFill>
              </a:rPr>
              <a:t>SAT回顾</a:t>
            </a:r>
            <a:endParaRPr lang="en-US" altLang="en-US" sz="36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altLang="en-US" sz="3600" dirty="0" err="1">
                <a:solidFill>
                  <a:srgbClr val="FF0000"/>
                </a:solidFill>
              </a:rPr>
              <a:t>谓词逻辑回顾</a:t>
            </a:r>
            <a:endParaRPr lang="en-US" altLang="en-US" sz="3600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altLang="en-US" sz="3600" dirty="0" err="1"/>
              <a:t>EUF理论回顾</a:t>
            </a:r>
            <a:endParaRPr lang="en-US" altLang="en-US" sz="3600" dirty="0"/>
          </a:p>
          <a:p>
            <a:pPr marL="457200" indent="-457200">
              <a:buAutoNum type="arabicPeriod"/>
            </a:pPr>
            <a:r>
              <a:rPr lang="en-US" altLang="en-US" sz="3600" dirty="0"/>
              <a:t>疑问解答</a:t>
            </a:r>
          </a:p>
        </p:txBody>
      </p:sp>
    </p:spTree>
    <p:extLst>
      <p:ext uri="{BB962C8B-B14F-4D97-AF65-F5344CB8AC3E}">
        <p14:creationId xmlns:p14="http://schemas.microsoft.com/office/powerpoint/2010/main" val="6723987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回顾：谓词逻辑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>
                <a:spLocks noGrp="1"/>
              </p:cNvSpPr>
              <p:nvPr/>
            </p:nvSpPr>
            <p:spPr>
              <a:xfrm>
                <a:off x="360256" y="1019362"/>
                <a:ext cx="5146040" cy="54140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en-US" dirty="0"/>
              </a:p>
              <a:p>
                <a:r>
                  <a:rPr lang="en-US" altLang="en-US" dirty="0" err="1">
                    <a:sym typeface="+mn-ea"/>
                  </a:rPr>
                  <a:t>谓词</a:t>
                </a:r>
                <a:r>
                  <a:rPr lang="en-US" altLang="en-US" dirty="0" err="1"/>
                  <a:t>逻辑</a:t>
                </a:r>
                <a:r>
                  <a:rPr lang="en-US" altLang="en-US" dirty="0"/>
                  <a:t> ( Predicate Logic) </a:t>
                </a:r>
                <a:r>
                  <a:rPr lang="en-US" altLang="en-US" dirty="0" err="1"/>
                  <a:t>语法</a:t>
                </a:r>
                <a:endParaRPr lang="en-US" altLang="en-US" dirty="0"/>
              </a:p>
              <a:p>
                <a:pPr marL="0" indent="0">
                  <a:buNone/>
                </a:pPr>
                <a:r>
                  <a:rPr kumimoji="1" lang="en-US" altLang="zh-CN" dirty="0"/>
                  <a:t>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::=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f(E,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…,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E)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::=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r(E,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…,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E)</a:t>
                </a:r>
                <a:r>
                  <a:rPr kumimoji="1" lang="zh-CN" altLang="en-US" dirty="0"/>
                  <a:t>       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::=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dirty="0"/>
                  <a:t>      </a:t>
                </a:r>
                <a:r>
                  <a:rPr kumimoji="1" lang="en-US" altLang="zh-CN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      </a:t>
                </a:r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kumimoji="1" lang="zh-CN" alt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kumimoji="1" lang="zh-CN" alt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kumimoji="1" lang="zh-CN" alt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/>
                  <a:t>      </a:t>
                </a:r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      </a:t>
                </a:r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altLang="en-US" sz="1800" dirty="0"/>
              </a:p>
              <a:p>
                <a:pPr lvl="1"/>
                <a:endParaRPr lang="en-US" altLang="en-US" sz="1800" dirty="0"/>
              </a:p>
              <a:p>
                <a:endParaRPr lang="en-US" altLang="en-US" sz="2000" dirty="0"/>
              </a:p>
            </p:txBody>
          </p:sp>
        </mc:Choice>
        <mc:Fallback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56" y="1019362"/>
                <a:ext cx="5146040" cy="5414010"/>
              </a:xfrm>
              <a:prstGeom prst="rect">
                <a:avLst/>
              </a:prstGeom>
              <a:blipFill>
                <a:blip r:embed="rId2"/>
                <a:stretch>
                  <a:fillRect l="-1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/>
            </p:nvSpPr>
            <p:spPr>
              <a:xfrm>
                <a:off x="5215468" y="1064466"/>
                <a:ext cx="5419109" cy="54140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en-US" dirty="0"/>
              </a:p>
              <a:p>
                <a:r>
                  <a:rPr lang="en-US" altLang="en-US" dirty="0"/>
                  <a:t>证明系统：自然演绎 （natural deduction）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推导规则</a:t>
                </a:r>
              </a:p>
              <a:p>
                <a:pPr marL="0" indent="0">
                  <a:buNone/>
                </a:pPr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语义（Semantics）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m:rPr>
                        <m:nor/>
                      </m:rPr>
                      <a:rPr kumimoji="1" lang="en-US" altLang="zh-CN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kumimoji="1"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m:rPr>
                        <m:nor/>
                      </m:rPr>
                      <a:rPr kumimoji="1" lang="en-US" altLang="zh-CN" dirty="0">
                        <a:latin typeface="Cambria Math" panose="02040503050406030204" pitchFamily="18" charset="0"/>
                      </a:rPr>
                      <m:t>interpretation</m:t>
                    </m:r>
                    <m:r>
                      <m:rPr>
                        <m:nor/>
                      </m:rPr>
                      <a:rPr kumimoji="1" lang="zh-CN" alt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altLang="en-US" dirty="0"/>
                  <a:t> and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ℳ</a:t>
                </a:r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468" y="1064466"/>
                <a:ext cx="5419109" cy="5414010"/>
              </a:xfrm>
              <a:prstGeom prst="rect">
                <a:avLst/>
              </a:prstGeom>
              <a:blipFill>
                <a:blip r:embed="rId3"/>
                <a:stretch>
                  <a:fillRect l="-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连接符 5"/>
          <p:cNvCxnSpPr/>
          <p:nvPr/>
        </p:nvCxnSpPr>
        <p:spPr>
          <a:xfrm>
            <a:off x="5410200" y="3371958"/>
            <a:ext cx="137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113019" y="340213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019" y="3402139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557009" y="3163099"/>
                <a:ext cx="1054100" cy="373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009" y="3163099"/>
                <a:ext cx="1054100" cy="373414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5118946" y="297244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946" y="2972446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7620846" y="335703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846" y="3357035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8599594" y="314671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594" y="3146710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7621693" y="295796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⊢∀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693" y="2957962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线连接符 13"/>
          <p:cNvCxnSpPr/>
          <p:nvPr/>
        </p:nvCxnSpPr>
        <p:spPr>
          <a:xfrm>
            <a:off x="7849446" y="3364221"/>
            <a:ext cx="137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5494867" y="4716793"/>
            <a:ext cx="137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8027246" y="4656891"/>
            <a:ext cx="27423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5244254" y="432257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254" y="4322570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5215468" y="472998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468" y="4729985"/>
                <a:ext cx="182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6198446" y="450021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46" y="4500215"/>
                <a:ext cx="1828800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7611109" y="423580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109" y="4235809"/>
                <a:ext cx="182880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9182943" y="424433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943" y="4244332"/>
                <a:ext cx="1828800" cy="369332"/>
              </a:xfrm>
              <a:prstGeom prst="rect">
                <a:avLst/>
              </a:prstGeom>
              <a:blipFill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8409727" y="468488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727" y="4684881"/>
                <a:ext cx="1828800" cy="369332"/>
              </a:xfrm>
              <a:prstGeom prst="rect">
                <a:avLst/>
              </a:prstGeom>
              <a:blipFill>
                <a:blip r:embed="rId15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10128673" y="448669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673" y="4486697"/>
                <a:ext cx="1828800" cy="369332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2152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回顾：谓词逻辑</a:t>
            </a:r>
          </a:p>
        </p:txBody>
      </p:sp>
      <p:cxnSp>
        <p:nvCxnSpPr>
          <p:cNvPr id="28" name="直线连接符 3"/>
          <p:cNvCxnSpPr/>
          <p:nvPr/>
        </p:nvCxnSpPr>
        <p:spPr>
          <a:xfrm>
            <a:off x="4466541" y="5347232"/>
            <a:ext cx="40860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4603461" y="5497240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461" y="5497240"/>
                <a:ext cx="41910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8" t="-12" r="8" b="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7998991" y="51279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91" y="5127908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9" t="-77" r="29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31" name="直线连接符 9"/>
          <p:cNvCxnSpPr/>
          <p:nvPr/>
        </p:nvCxnSpPr>
        <p:spPr>
          <a:xfrm>
            <a:off x="4437778" y="4808988"/>
            <a:ext cx="411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11"/>
          <p:cNvCxnSpPr>
            <a:endCxn id="34" idx="1"/>
          </p:cNvCxnSpPr>
          <p:nvPr/>
        </p:nvCxnSpPr>
        <p:spPr>
          <a:xfrm>
            <a:off x="246062" y="4209339"/>
            <a:ext cx="11114223" cy="474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7998991" y="454172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91" y="4541722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9" t="-55" r="29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11360285" y="4072157"/>
                <a:ext cx="874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285" y="4072157"/>
                <a:ext cx="87471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5" t="-145" r="52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4569993" y="4894149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993" y="4894149"/>
                <a:ext cx="41910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3" t="-55" r="13" b="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4527261" y="4300757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261" y="4300757"/>
                <a:ext cx="419100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8" t="-145" r="8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2409141" y="3461227"/>
                <a:ext cx="411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)→⊥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41" y="3461227"/>
                <a:ext cx="411480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4" t="-129" r="14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8212824" y="3421300"/>
                <a:ext cx="4191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824" y="3421300"/>
                <a:ext cx="4191000" cy="646331"/>
              </a:xfrm>
              <a:prstGeom prst="rect">
                <a:avLst/>
              </a:prstGeom>
              <a:blipFill rotWithShape="1">
                <a:blip r:embed="rId8"/>
                <a:stretch>
                  <a:fillRect l="-9" t="-86" r="9" b="-64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39" name="直线连接符 24"/>
          <p:cNvCxnSpPr/>
          <p:nvPr/>
        </p:nvCxnSpPr>
        <p:spPr>
          <a:xfrm>
            <a:off x="318782" y="3303359"/>
            <a:ext cx="7894042" cy="94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228600" y="2348615"/>
                <a:ext cx="4343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)→⊥)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348615"/>
                <a:ext cx="4343400" cy="646331"/>
              </a:xfrm>
              <a:prstGeom prst="rect">
                <a:avLst/>
              </a:prstGeom>
              <a:blipFill rotWithShape="1">
                <a:blip r:embed="rId9"/>
                <a:stretch>
                  <a:fillRect t="-60" b="-64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4569991" y="2357791"/>
                <a:ext cx="4343400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)→⊥⊢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)→⊥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991" y="2357791"/>
                <a:ext cx="4343400" cy="639983"/>
              </a:xfrm>
              <a:prstGeom prst="rect">
                <a:avLst/>
              </a:prstGeom>
              <a:blipFill rotWithShape="1">
                <a:blip r:embed="rId10"/>
                <a:stretch>
                  <a:fillRect l="-12" t="-6" r="12" b="-75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42" name="直线连接符 28"/>
          <p:cNvCxnSpPr/>
          <p:nvPr/>
        </p:nvCxnSpPr>
        <p:spPr>
          <a:xfrm>
            <a:off x="228600" y="2216709"/>
            <a:ext cx="411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31"/>
          <p:cNvCxnSpPr/>
          <p:nvPr/>
        </p:nvCxnSpPr>
        <p:spPr>
          <a:xfrm>
            <a:off x="8913391" y="2215527"/>
            <a:ext cx="24593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32"/>
          <p:cNvCxnSpPr/>
          <p:nvPr/>
        </p:nvCxnSpPr>
        <p:spPr>
          <a:xfrm>
            <a:off x="8913391" y="3247237"/>
            <a:ext cx="24593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7574117" y="314283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117" y="3142839"/>
                <a:ext cx="1828800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26" t="-61" r="26" b="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10883241" y="311372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241" y="3113726"/>
                <a:ext cx="1828800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33" t="-87" r="33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8161092" y="2406615"/>
                <a:ext cx="4191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092" y="2406615"/>
                <a:ext cx="4191000" cy="646331"/>
              </a:xfrm>
              <a:prstGeom prst="rect">
                <a:avLst/>
              </a:prstGeom>
              <a:blipFill rotWithShape="1">
                <a:blip r:embed="rId13"/>
                <a:stretch>
                  <a:fillRect l="-2" t="-93" r="2" b="-6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10883241" y="203086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241" y="2030861"/>
                <a:ext cx="1828800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33" t="-35" r="33" b="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53" name="直线连接符 28"/>
          <p:cNvCxnSpPr/>
          <p:nvPr/>
        </p:nvCxnSpPr>
        <p:spPr>
          <a:xfrm>
            <a:off x="4603461" y="2216709"/>
            <a:ext cx="411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回顾：谓词逻辑</a:t>
            </a:r>
          </a:p>
        </p:txBody>
      </p:sp>
      <p:cxnSp>
        <p:nvCxnSpPr>
          <p:cNvPr id="28" name="直线连接符 3"/>
          <p:cNvCxnSpPr/>
          <p:nvPr/>
        </p:nvCxnSpPr>
        <p:spPr>
          <a:xfrm>
            <a:off x="4077050" y="6194521"/>
            <a:ext cx="44755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4124213" y="6310508"/>
                <a:ext cx="479945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zh-CN" altLang="en-US" i="1" ker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kumimoji="1" lang="en-US" altLang="zh-CN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i="1" ker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213" y="6310508"/>
                <a:ext cx="4799456" cy="404983"/>
              </a:xfrm>
              <a:prstGeom prst="rect">
                <a:avLst/>
              </a:prstGeom>
              <a:blipFill>
                <a:blip r:embed="rId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7998991" y="597519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91" y="5975197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线连接符 9"/>
          <p:cNvCxnSpPr/>
          <p:nvPr/>
        </p:nvCxnSpPr>
        <p:spPr>
          <a:xfrm>
            <a:off x="4077050" y="5656277"/>
            <a:ext cx="44755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11"/>
          <p:cNvCxnSpPr/>
          <p:nvPr/>
        </p:nvCxnSpPr>
        <p:spPr>
          <a:xfrm>
            <a:off x="4874003" y="3722039"/>
            <a:ext cx="6389707" cy="434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7998991" y="538901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91" y="5389011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11317288" y="3545714"/>
                <a:ext cx="874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288" y="3545714"/>
                <a:ext cx="874712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线连接符 28"/>
          <p:cNvCxnSpPr/>
          <p:nvPr/>
        </p:nvCxnSpPr>
        <p:spPr>
          <a:xfrm>
            <a:off x="277751" y="3679642"/>
            <a:ext cx="36898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4223033" y="5705739"/>
                <a:ext cx="479945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zh-CN" altLang="en-US" i="1" ker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kumimoji="1" lang="en-US" altLang="zh-CN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i="1" ker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033" y="5705739"/>
                <a:ext cx="4799456" cy="404983"/>
              </a:xfrm>
              <a:prstGeom prst="rect">
                <a:avLst/>
              </a:prstGeom>
              <a:blipFill>
                <a:blip r:embed="rId5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4025533" y="5153573"/>
                <a:ext cx="479945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533" y="5153573"/>
                <a:ext cx="4799456" cy="404983"/>
              </a:xfrm>
              <a:prstGeom prst="rect">
                <a:avLst/>
              </a:prstGeom>
              <a:blipFill>
                <a:blip r:embed="rId6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线连接符 3"/>
          <p:cNvCxnSpPr/>
          <p:nvPr/>
        </p:nvCxnSpPr>
        <p:spPr>
          <a:xfrm>
            <a:off x="4077050" y="5071794"/>
            <a:ext cx="44755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/>
              <p:cNvSpPr txBox="1"/>
              <p:nvPr/>
            </p:nvSpPr>
            <p:spPr>
              <a:xfrm>
                <a:off x="7998991" y="487118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91" y="4871186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/>
              <p:cNvSpPr txBox="1"/>
              <p:nvPr/>
            </p:nvSpPr>
            <p:spPr>
              <a:xfrm>
                <a:off x="3918805" y="4539210"/>
                <a:ext cx="479945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805" y="4539210"/>
                <a:ext cx="4799456" cy="404983"/>
              </a:xfrm>
              <a:prstGeom prst="rect">
                <a:avLst/>
              </a:prstGeom>
              <a:blipFill>
                <a:blip r:embed="rId8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/>
              <p:cNvSpPr txBox="1"/>
              <p:nvPr/>
            </p:nvSpPr>
            <p:spPr>
              <a:xfrm>
                <a:off x="3000686" y="2843075"/>
                <a:ext cx="4799456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686" y="2843075"/>
                <a:ext cx="4799456" cy="681982"/>
              </a:xfrm>
              <a:prstGeom prst="rect">
                <a:avLst/>
              </a:prstGeom>
              <a:blipFill>
                <a:blip r:embed="rId9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/>
              <p:cNvSpPr txBox="1"/>
              <p:nvPr/>
            </p:nvSpPr>
            <p:spPr>
              <a:xfrm>
                <a:off x="7294866" y="2911708"/>
                <a:ext cx="4799456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866" y="2911708"/>
                <a:ext cx="4799456" cy="6819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/>
              <p:cNvSpPr txBox="1"/>
              <p:nvPr/>
            </p:nvSpPr>
            <p:spPr>
              <a:xfrm>
                <a:off x="3378139" y="352822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139" y="3528226"/>
                <a:ext cx="1828800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线连接符 11"/>
          <p:cNvCxnSpPr/>
          <p:nvPr/>
        </p:nvCxnSpPr>
        <p:spPr>
          <a:xfrm>
            <a:off x="367601" y="4435829"/>
            <a:ext cx="11114223" cy="474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10887768" y="427490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7768" y="4274905"/>
                <a:ext cx="1828800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3" t="-23" r="3" b="1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/>
              <p:cNvSpPr txBox="1"/>
              <p:nvPr/>
            </p:nvSpPr>
            <p:spPr>
              <a:xfrm>
                <a:off x="5797232" y="3939639"/>
                <a:ext cx="519909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zh-CN" altLang="en-US" i="1" ker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kumimoji="1" lang="en-US" altLang="zh-CN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n-US" altLang="zh-CN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232" y="3939639"/>
                <a:ext cx="5199090" cy="404983"/>
              </a:xfrm>
              <a:prstGeom prst="rect">
                <a:avLst/>
              </a:prstGeom>
              <a:blipFill>
                <a:blip r:embed="rId1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/>
              <p:cNvSpPr txBox="1"/>
              <p:nvPr/>
            </p:nvSpPr>
            <p:spPr>
              <a:xfrm>
                <a:off x="-916041" y="3822448"/>
                <a:ext cx="6472106" cy="681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16041" y="3822448"/>
                <a:ext cx="6472106" cy="681982"/>
              </a:xfrm>
              <a:prstGeom prst="rect">
                <a:avLst/>
              </a:prstGeom>
              <a:blipFill rotWithShape="1">
                <a:blip r:embed="rId14"/>
                <a:stretch>
                  <a:fillRect l="6" t="-56" r="7" b="-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回顾：谓词逻辑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EA988C-C466-2641-BF4B-3A814500C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299" y="1309570"/>
            <a:ext cx="6598390" cy="6402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F44AA65-8CA3-F74D-84F3-92CA52B69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74" y="2368946"/>
            <a:ext cx="7492871" cy="43339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6B860C2-B8DB-784A-9197-C1B1390A4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7073" y="2386276"/>
            <a:ext cx="2606821" cy="20052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2C92CD-2C21-614A-B7C8-19B1AC4362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1051" y="4671174"/>
            <a:ext cx="3110630" cy="156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800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回顾：谓词逻辑</a:t>
            </a:r>
          </a:p>
        </p:txBody>
      </p:sp>
      <p:cxnSp>
        <p:nvCxnSpPr>
          <p:cNvPr id="28" name="直线连接符 3"/>
          <p:cNvCxnSpPr/>
          <p:nvPr/>
        </p:nvCxnSpPr>
        <p:spPr>
          <a:xfrm>
            <a:off x="4077050" y="6194521"/>
            <a:ext cx="44755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4124213" y="6310508"/>
                <a:ext cx="479945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zh-CN" altLang="en-US" i="1" ker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kumimoji="1" lang="en-US" altLang="zh-CN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i="1" ker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213" y="6310508"/>
                <a:ext cx="4799456" cy="404983"/>
              </a:xfrm>
              <a:prstGeom prst="rect">
                <a:avLst/>
              </a:prstGeom>
              <a:blipFill rotWithShape="1">
                <a:blip r:embed="rId2"/>
                <a:stretch>
                  <a:fillRect l="-11" t="-127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7998991" y="597519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91" y="5975197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9" t="-131" r="29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31" name="直线连接符 9"/>
          <p:cNvCxnSpPr/>
          <p:nvPr/>
        </p:nvCxnSpPr>
        <p:spPr>
          <a:xfrm>
            <a:off x="4077050" y="5656277"/>
            <a:ext cx="44755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11"/>
          <p:cNvCxnSpPr/>
          <p:nvPr/>
        </p:nvCxnSpPr>
        <p:spPr>
          <a:xfrm>
            <a:off x="258544" y="5013845"/>
            <a:ext cx="11114223" cy="474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7998991" y="538901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91" y="5389011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9" t="-109" r="29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39" name="直线连接符 24"/>
          <p:cNvCxnSpPr/>
          <p:nvPr/>
        </p:nvCxnSpPr>
        <p:spPr>
          <a:xfrm flipV="1">
            <a:off x="258544" y="4063895"/>
            <a:ext cx="3004773" cy="110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2689752" y="390104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752" y="3901040"/>
                <a:ext cx="182880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9" t="-64" r="29" b="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4223033" y="5705739"/>
                <a:ext cx="479945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zh-CN" altLang="en-US" i="1" ker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kumimoji="1" lang="en-US" altLang="zh-CN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i="1" ker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033" y="5705739"/>
                <a:ext cx="4799456" cy="404983"/>
              </a:xfrm>
              <a:prstGeom prst="rect">
                <a:avLst/>
              </a:prstGeom>
              <a:blipFill rotWithShape="1">
                <a:blip r:embed="rId5"/>
                <a:stretch>
                  <a:fillRect l="-6" t="-65" r="9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4025533" y="5153573"/>
                <a:ext cx="479945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533" y="5153573"/>
                <a:ext cx="4799456" cy="404983"/>
              </a:xfrm>
              <a:prstGeom prst="rect">
                <a:avLst/>
              </a:prstGeom>
              <a:blipFill rotWithShape="1">
                <a:blip r:embed="rId6"/>
                <a:stretch>
                  <a:fillRect l="-6" t="-135" r="8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-675243" y="4215877"/>
                <a:ext cx="4799456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5243" y="4215877"/>
                <a:ext cx="4799456" cy="681982"/>
              </a:xfrm>
              <a:prstGeom prst="rect">
                <a:avLst/>
              </a:prstGeom>
              <a:blipFill rotWithShape="1">
                <a:blip r:embed="rId7"/>
                <a:stretch>
                  <a:fillRect l="5" t="-16" r="11" b="-9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6077935" y="4237603"/>
                <a:ext cx="4799456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35" y="4237603"/>
                <a:ext cx="4799456" cy="681982"/>
              </a:xfrm>
              <a:prstGeom prst="rect">
                <a:avLst/>
              </a:prstGeom>
              <a:blipFill rotWithShape="1">
                <a:blip r:embed="rId8"/>
                <a:stretch>
                  <a:fillRect l="-7" t="-36" r="10" b="-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0778711" y="485292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8711" y="4852921"/>
                <a:ext cx="1828800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2" t="-68" r="12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35" name="直线连接符 9"/>
          <p:cNvCxnSpPr/>
          <p:nvPr/>
        </p:nvCxnSpPr>
        <p:spPr>
          <a:xfrm>
            <a:off x="5890470" y="4139267"/>
            <a:ext cx="52501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10778711" y="395460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8711" y="3954601"/>
                <a:ext cx="18288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2" t="-123" r="12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6341124" y="3223970"/>
                <a:ext cx="4799456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124" y="3223970"/>
                <a:ext cx="4799456" cy="681982"/>
              </a:xfrm>
              <a:prstGeom prst="rect">
                <a:avLst/>
              </a:prstGeom>
              <a:blipFill rotWithShape="1">
                <a:blip r:embed="rId11"/>
                <a:stretch>
                  <a:fillRect t="-11" r="3" b="-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38" name="直线连接符 9"/>
          <p:cNvCxnSpPr>
            <a:endCxn id="43" idx="1"/>
          </p:cNvCxnSpPr>
          <p:nvPr/>
        </p:nvCxnSpPr>
        <p:spPr>
          <a:xfrm>
            <a:off x="3682767" y="3174509"/>
            <a:ext cx="7465060" cy="727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11147827" y="3062577"/>
                <a:ext cx="874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7827" y="3062577"/>
                <a:ext cx="874712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46" t="-164" r="10" b="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2615841" y="2349849"/>
                <a:ext cx="4799456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841" y="2349849"/>
                <a:ext cx="4799456" cy="681982"/>
              </a:xfrm>
              <a:prstGeom prst="rect">
                <a:avLst/>
              </a:prstGeom>
              <a:blipFill rotWithShape="1">
                <a:blip r:embed="rId13"/>
                <a:stretch>
                  <a:fillRect l="-6" t="-51" r="8" b="-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7428063" y="2343216"/>
                <a:ext cx="4799456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063" y="2343216"/>
                <a:ext cx="4799456" cy="681982"/>
              </a:xfrm>
              <a:prstGeom prst="rect">
                <a:avLst/>
              </a:prstGeom>
              <a:blipFill rotWithShape="1">
                <a:blip r:embed="rId14"/>
                <a:stretch>
                  <a:fillRect l="-10" t="-10" r="12" b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回顾：谓词逻辑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0721" y="1480641"/>
            <a:ext cx="113645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自由变量：作用域内使用却未在该作用域内定义的变量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绑定变量：作用域内定义的变量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绑定：自由变量被转换为绑定变量 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替换：作用域内的变量被替换成表达式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捕获：做变量替换时表达式中有变量与作用域内变量重名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回顾：谓词逻辑</a:t>
            </a:r>
            <a:r>
              <a:rPr lang="en-US" altLang="zh-CN" sz="4400" dirty="0"/>
              <a:t>-</a:t>
            </a:r>
            <a:r>
              <a:rPr lang="zh-CN" altLang="en-US" sz="4400" dirty="0"/>
              <a:t>绑定变量</a:t>
            </a:r>
            <a:endParaRPr lang="en-US" altLang="en-US" sz="4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B3C028-9A05-C246-968D-6D0550D19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11" y="1480641"/>
            <a:ext cx="3898900" cy="5257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5737D5D-28C9-1F42-87A4-4026E07B1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4125"/>
            <a:ext cx="3797300" cy="546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B77072F-A5C0-4843-B469-7D2B0BD4C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022" y="2692556"/>
            <a:ext cx="5067300" cy="36322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4B06858-E39C-BC41-9E5D-C7BB8F0DE024}"/>
              </a:ext>
            </a:extLst>
          </p:cNvPr>
          <p:cNvSpPr txBox="1"/>
          <p:nvPr/>
        </p:nvSpPr>
        <p:spPr>
          <a:xfrm>
            <a:off x="6211747" y="1318859"/>
            <a:ext cx="1190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00B0F0"/>
                </a:solidFill>
              </a:rPr>
              <a:t>命题：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80CBEA-AEC3-034C-B472-D9EB3544D173}"/>
              </a:ext>
            </a:extLst>
          </p:cNvPr>
          <p:cNvSpPr txBox="1"/>
          <p:nvPr/>
        </p:nvSpPr>
        <p:spPr>
          <a:xfrm>
            <a:off x="6211747" y="2451996"/>
            <a:ext cx="1528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00B0F0"/>
                </a:solidFill>
              </a:rPr>
              <a:t>计算过程</a:t>
            </a:r>
            <a:r>
              <a:rPr kumimoji="1" lang="zh-CN" altLang="en-US" dirty="0">
                <a:solidFill>
                  <a:srgbClr val="00B0F0"/>
                </a:solidFill>
              </a:rPr>
              <a:t>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B3DD66-67CA-9D4F-8D28-1970B1356E9D}"/>
              </a:ext>
            </a:extLst>
          </p:cNvPr>
          <p:cNvSpPr txBox="1"/>
          <p:nvPr/>
        </p:nvSpPr>
        <p:spPr>
          <a:xfrm>
            <a:off x="796052" y="1318859"/>
            <a:ext cx="1333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00B0F0"/>
                </a:solidFill>
              </a:rPr>
              <a:t>计算规则</a:t>
            </a:r>
            <a:r>
              <a:rPr kumimoji="1" lang="zh-CN" altLang="en-US" b="1" dirty="0">
                <a:solidFill>
                  <a:srgbClr val="00B0F0"/>
                </a:solidFill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21340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回顾：谓词逻辑</a:t>
            </a:r>
            <a:r>
              <a:rPr lang="en-US" altLang="zh-CN" sz="4400" dirty="0"/>
              <a:t>-</a:t>
            </a:r>
            <a:r>
              <a:rPr lang="zh-CN" altLang="en-US" sz="4400" dirty="0"/>
              <a:t>自由变量</a:t>
            </a:r>
            <a:endParaRPr lang="en-US" altLang="en-US" sz="4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B06858-E39C-BC41-9E5D-C7BB8F0DE024}"/>
              </a:ext>
            </a:extLst>
          </p:cNvPr>
          <p:cNvSpPr txBox="1"/>
          <p:nvPr/>
        </p:nvSpPr>
        <p:spPr>
          <a:xfrm>
            <a:off x="6211747" y="1318859"/>
            <a:ext cx="1190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00B0F0"/>
                </a:solidFill>
              </a:rPr>
              <a:t>命题：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80CBEA-AEC3-034C-B472-D9EB3544D173}"/>
              </a:ext>
            </a:extLst>
          </p:cNvPr>
          <p:cNvSpPr txBox="1"/>
          <p:nvPr/>
        </p:nvSpPr>
        <p:spPr>
          <a:xfrm>
            <a:off x="6211747" y="2451996"/>
            <a:ext cx="1528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00B0F0"/>
                </a:solidFill>
              </a:rPr>
              <a:t>计算过程</a:t>
            </a:r>
            <a:r>
              <a:rPr kumimoji="1" lang="zh-CN" altLang="en-US" dirty="0">
                <a:solidFill>
                  <a:srgbClr val="00B0F0"/>
                </a:solidFill>
              </a:rPr>
              <a:t>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B3DD66-67CA-9D4F-8D28-1970B1356E9D}"/>
              </a:ext>
            </a:extLst>
          </p:cNvPr>
          <p:cNvSpPr txBox="1"/>
          <p:nvPr/>
        </p:nvSpPr>
        <p:spPr>
          <a:xfrm>
            <a:off x="796052" y="1318859"/>
            <a:ext cx="1333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00B0F0"/>
                </a:solidFill>
              </a:rPr>
              <a:t>计算规则</a:t>
            </a:r>
            <a:r>
              <a:rPr kumimoji="1" lang="zh-CN" altLang="en-US" b="1" dirty="0">
                <a:solidFill>
                  <a:srgbClr val="00B0F0"/>
                </a:solidFill>
              </a:rPr>
              <a:t>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D70EA7-D507-6D43-921C-700FC9CF6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16" y="1718969"/>
            <a:ext cx="4038600" cy="4749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8C0BD33-6F44-EC40-BC57-939F93843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747" y="1750081"/>
            <a:ext cx="3619500" cy="5588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18F3761-4EE7-1046-8D04-F85407D4E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747" y="2852106"/>
            <a:ext cx="48006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3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回顾：谓词逻辑</a:t>
            </a:r>
            <a:r>
              <a:rPr lang="en-US" altLang="zh-CN" sz="4400" dirty="0"/>
              <a:t>-</a:t>
            </a:r>
            <a:r>
              <a:rPr lang="zh-CN" altLang="en-US" sz="4400" dirty="0"/>
              <a:t>替换</a:t>
            </a:r>
            <a:endParaRPr lang="en-US" altLang="en-US" sz="4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B3DD66-67CA-9D4F-8D28-1970B1356E9D}"/>
              </a:ext>
            </a:extLst>
          </p:cNvPr>
          <p:cNvSpPr txBox="1"/>
          <p:nvPr/>
        </p:nvSpPr>
        <p:spPr>
          <a:xfrm>
            <a:off x="796052" y="1318859"/>
            <a:ext cx="1333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00B0F0"/>
                </a:solidFill>
              </a:rPr>
              <a:t>替换规则</a:t>
            </a:r>
            <a:r>
              <a:rPr kumimoji="1" lang="zh-CN" altLang="en-US" b="1" dirty="0">
                <a:solidFill>
                  <a:srgbClr val="00B0F0"/>
                </a:solidFill>
              </a:rPr>
              <a:t>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78BCD7-D4FE-AE42-98FD-390EA9D6E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54" y="1750081"/>
            <a:ext cx="5295900" cy="4533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A4CED28-4102-344B-B07A-4115E6BDE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078" y="1176062"/>
            <a:ext cx="4429244" cy="510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4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形式文法</a:t>
            </a: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/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构造逻辑</a:t>
            </a:r>
          </a:p>
        </p:txBody>
      </p:sp>
      <p:sp>
        <p:nvSpPr>
          <p:cNvPr id="17" name="矩形 16"/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谓词逻辑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  <p:sp>
        <p:nvSpPr>
          <p:cNvPr id="15" name="矩形 14"/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霍尔逻辑</a:t>
            </a:r>
          </a:p>
        </p:txBody>
      </p:sp>
      <p:sp>
        <p:nvSpPr>
          <p:cNvPr id="19" name="矩形 18"/>
          <p:cNvSpPr/>
          <p:nvPr/>
        </p:nvSpPr>
        <p:spPr>
          <a:xfrm>
            <a:off x="914397" y="2675047"/>
            <a:ext cx="10385068" cy="1423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3222" y="3055573"/>
            <a:ext cx="1552696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SAT</a:t>
            </a:r>
          </a:p>
        </p:txBody>
      </p:sp>
      <p:sp>
        <p:nvSpPr>
          <p:cNvPr id="21" name="矩形 20"/>
          <p:cNvSpPr/>
          <p:nvPr/>
        </p:nvSpPr>
        <p:spPr>
          <a:xfrm>
            <a:off x="2976060" y="3055573"/>
            <a:ext cx="8070574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Theory</a:t>
            </a: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56995" y="2635789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</a:t>
            </a:r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问题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05782" y="3386832"/>
            <a:ext cx="11447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EUF</a:t>
            </a:r>
          </a:p>
        </p:txBody>
      </p:sp>
      <p:sp>
        <p:nvSpPr>
          <p:cNvPr id="24" name="矩形 23"/>
          <p:cNvSpPr/>
          <p:nvPr/>
        </p:nvSpPr>
        <p:spPr>
          <a:xfrm>
            <a:off x="456024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LA</a:t>
            </a:r>
          </a:p>
        </p:txBody>
      </p:sp>
      <p:sp>
        <p:nvSpPr>
          <p:cNvPr id="25" name="矩形 24"/>
          <p:cNvSpPr/>
          <p:nvPr/>
        </p:nvSpPr>
        <p:spPr>
          <a:xfrm>
            <a:off x="5721849" y="3386832"/>
            <a:ext cx="12980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Bit Vector</a:t>
            </a:r>
          </a:p>
        </p:txBody>
      </p:sp>
      <p:sp>
        <p:nvSpPr>
          <p:cNvPr id="26" name="矩形 25"/>
          <p:cNvSpPr/>
          <p:nvPr/>
        </p:nvSpPr>
        <p:spPr>
          <a:xfrm>
            <a:off x="719198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Arrays</a:t>
            </a:r>
          </a:p>
        </p:txBody>
      </p:sp>
      <p:sp>
        <p:nvSpPr>
          <p:cNvPr id="27" name="矩形 26"/>
          <p:cNvSpPr/>
          <p:nvPr/>
        </p:nvSpPr>
        <p:spPr>
          <a:xfrm>
            <a:off x="8356273" y="3386831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Pointer</a:t>
            </a:r>
          </a:p>
        </p:txBody>
      </p:sp>
      <p:sp>
        <p:nvSpPr>
          <p:cNvPr id="28" name="矩形 27"/>
          <p:cNvSpPr/>
          <p:nvPr/>
        </p:nvSpPr>
        <p:spPr>
          <a:xfrm>
            <a:off x="9468508" y="3386831"/>
            <a:ext cx="1461431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/>
              <a:t>Combination</a:t>
            </a:r>
            <a:endParaRPr kumimoji="1" lang="en-US" altLang="zh-CN" sz="1400" dirty="0">
              <a:solidFill>
                <a:schemeClr val="bg1">
                  <a:lumMod val="95000"/>
                </a:schemeClr>
              </a:solidFill>
              <a:ea typeface="SimHei" panose="02010609060101010101" pitchFamily="49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128512"/>
            <a:ext cx="10515599" cy="52609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/>
          </a:p>
          <a:p>
            <a:pPr marL="457200" indent="-457200">
              <a:buAutoNum type="arabicPeriod"/>
            </a:pPr>
            <a:r>
              <a:rPr lang="en-US" altLang="en-US" sz="3600" dirty="0">
                <a:solidFill>
                  <a:schemeClr val="tx1"/>
                </a:solidFill>
                <a:latin typeface="+mn-ea"/>
              </a:rPr>
              <a:t>课程回顾</a:t>
            </a:r>
            <a:endParaRPr lang="en-US" altLang="en-US" sz="3600" dirty="0">
              <a:solidFill>
                <a:srgbClr val="CC3300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zh-CN" altLang="en-US" sz="3600" dirty="0">
                <a:solidFill>
                  <a:schemeClr val="tx1"/>
                </a:solidFill>
                <a:latin typeface="+mn-ea"/>
              </a:rPr>
              <a:t>谓词逻辑回顾</a:t>
            </a:r>
            <a:endParaRPr lang="en-US" altLang="en-US" sz="3600" dirty="0">
              <a:solidFill>
                <a:schemeClr val="tx1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en-US" altLang="en-US" sz="3600" dirty="0" err="1">
                <a:solidFill>
                  <a:schemeClr val="tx1"/>
                </a:solidFill>
                <a:latin typeface="+mn-ea"/>
              </a:rPr>
              <a:t>SAT回顾</a:t>
            </a:r>
            <a:endParaRPr lang="en-US" altLang="en-US" sz="3600" dirty="0">
              <a:solidFill>
                <a:schemeClr val="tx1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en-US" altLang="en-US" sz="3600" dirty="0" err="1">
                <a:solidFill>
                  <a:schemeClr val="tx1"/>
                </a:solidFill>
                <a:latin typeface="+mn-ea"/>
              </a:rPr>
              <a:t>谓词逻辑回顾</a:t>
            </a:r>
            <a:endParaRPr lang="en-US" altLang="en-US" sz="3600" dirty="0">
              <a:solidFill>
                <a:schemeClr val="tx1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en-US" altLang="en-US" sz="3600" dirty="0" err="1">
                <a:solidFill>
                  <a:srgbClr val="FF0000"/>
                </a:solidFill>
                <a:latin typeface="+mn-ea"/>
              </a:rPr>
              <a:t>EUF理论回顾</a:t>
            </a:r>
            <a:endParaRPr lang="en-US" altLang="en-US" sz="3600" dirty="0">
              <a:solidFill>
                <a:srgbClr val="FF0000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en-US" altLang="en-US" sz="3600" dirty="0">
                <a:latin typeface="+mn-ea"/>
              </a:rPr>
              <a:t>疑问解答</a:t>
            </a:r>
          </a:p>
        </p:txBody>
      </p:sp>
    </p:spTree>
    <p:extLst>
      <p:ext uri="{BB962C8B-B14F-4D97-AF65-F5344CB8AC3E}">
        <p14:creationId xmlns:p14="http://schemas.microsoft.com/office/powerpoint/2010/main" val="28520812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回顾：EUF理论回顾</a:t>
            </a:r>
            <a:r>
              <a:rPr lang="en-US" altLang="zh-CN" sz="4400" dirty="0" err="1"/>
              <a:t>-SMT</a:t>
            </a:r>
            <a:endParaRPr lang="en-US" altLang="en-US" sz="4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ECD606-68CE-A142-8B50-C1140D9DFC7E}"/>
              </a:ext>
            </a:extLst>
          </p:cNvPr>
          <p:cNvSpPr txBox="1"/>
          <p:nvPr/>
        </p:nvSpPr>
        <p:spPr>
          <a:xfrm>
            <a:off x="1536912" y="1480641"/>
            <a:ext cx="4201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一般性模理论概念：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727BC04-91B5-8040-99B3-EE712F1F6490}"/>
              </a:ext>
            </a:extLst>
          </p:cNvPr>
          <p:cNvSpPr txBox="1"/>
          <p:nvPr/>
        </p:nvSpPr>
        <p:spPr>
          <a:xfrm>
            <a:off x="1536912" y="2166395"/>
            <a:ext cx="8588415" cy="1879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zh-CN" sz="2000" dirty="0"/>
              <a:t>SAT</a:t>
            </a:r>
            <a:r>
              <a:rPr kumimoji="1" lang="zh-CN" altLang="en-US" sz="2000" dirty="0"/>
              <a:t>问题在实际问题的表达能力上局限性比较大，所以对</a:t>
            </a:r>
            <a:r>
              <a:rPr kumimoji="1" lang="en" altLang="zh-CN" sz="2000" dirty="0"/>
              <a:t>SAT</a:t>
            </a:r>
            <a:r>
              <a:rPr kumimoji="1" lang="zh-CN" altLang="en-US" sz="2000" dirty="0"/>
              <a:t>问题进行了扩展，通过把</a:t>
            </a:r>
            <a:r>
              <a:rPr kumimoji="1" lang="en" altLang="zh-CN" sz="2000" dirty="0"/>
              <a:t>SAT</a:t>
            </a:r>
            <a:r>
              <a:rPr kumimoji="1" lang="zh-CN" altLang="en-US" sz="2000" dirty="0"/>
              <a:t>问题与谓词逻辑或者说一阶逻辑结合，生成了一个新的理论，即可满足性模理论</a:t>
            </a:r>
            <a:r>
              <a:rPr kumimoji="1" lang="en-US" altLang="zh-CN" sz="2000" dirty="0"/>
              <a:t>(</a:t>
            </a:r>
            <a:r>
              <a:rPr kumimoji="1" lang="en" altLang="zh-CN" sz="2000" dirty="0" err="1"/>
              <a:t>satisfiablity</a:t>
            </a:r>
            <a:r>
              <a:rPr kumimoji="1" lang="en" altLang="zh-CN" sz="2000" dirty="0"/>
              <a:t> modulo theory), </a:t>
            </a:r>
            <a:r>
              <a:rPr kumimoji="1" lang="zh-CN" altLang="en-US" sz="2000" dirty="0"/>
              <a:t>简称</a:t>
            </a:r>
            <a:r>
              <a:rPr kumimoji="1" lang="en" altLang="zh-CN" sz="2000" dirty="0"/>
              <a:t>SMT</a:t>
            </a:r>
            <a:r>
              <a:rPr kumimoji="1" lang="zh-CN" altLang="en" sz="2000" dirty="0"/>
              <a:t>。</a:t>
            </a:r>
            <a:r>
              <a:rPr kumimoji="1" lang="zh-CN" altLang="en-US" sz="2000" dirty="0"/>
              <a:t>而</a:t>
            </a:r>
            <a:r>
              <a:rPr kumimoji="1" lang="en" altLang="zh-CN" sz="2000" dirty="0"/>
              <a:t>SMT</a:t>
            </a:r>
            <a:r>
              <a:rPr kumimoji="1" lang="zh-CN" altLang="en-US" sz="2000" dirty="0"/>
              <a:t>问题即是判断</a:t>
            </a:r>
            <a:r>
              <a:rPr kumimoji="1" lang="en" altLang="zh-CN" sz="2000" dirty="0"/>
              <a:t>SMT</a:t>
            </a:r>
            <a:r>
              <a:rPr kumimoji="1" lang="zh-CN" altLang="en-US" sz="2000" dirty="0"/>
              <a:t>是否可满足问题。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E7832C0-5940-8949-AB3C-06EBF86C9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360" y="4498615"/>
            <a:ext cx="6740324" cy="175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61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回顾：EUF理论回顾</a:t>
            </a:r>
            <a:r>
              <a:rPr lang="en-US" altLang="zh-CN" sz="4400" dirty="0"/>
              <a:t>-</a:t>
            </a:r>
            <a:r>
              <a:rPr lang="zh-CN" altLang="en-US" sz="4400" dirty="0"/>
              <a:t>等式</a:t>
            </a:r>
            <a:endParaRPr lang="en-US" altLang="en-US" sz="4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84BA0E-D0FC-8C47-A2E0-F9962C7D0F4F}"/>
              </a:ext>
            </a:extLst>
          </p:cNvPr>
          <p:cNvSpPr txBox="1"/>
          <p:nvPr/>
        </p:nvSpPr>
        <p:spPr>
          <a:xfrm>
            <a:off x="1536912" y="1845488"/>
            <a:ext cx="4201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等式理论语法规则：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85D380-785C-AF45-B285-8AE07EBB5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395" y="2440086"/>
            <a:ext cx="28321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31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回顾：EUF理论回顾</a:t>
            </a:r>
            <a:r>
              <a:rPr lang="en-US" altLang="zh-CN" sz="4400" dirty="0"/>
              <a:t>-</a:t>
            </a:r>
            <a:r>
              <a:rPr lang="zh-CN" altLang="en-US" sz="4400" dirty="0"/>
              <a:t>未解释函数</a:t>
            </a:r>
            <a:endParaRPr lang="en-US" altLang="en-US" sz="4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84BA0E-D0FC-8C47-A2E0-F9962C7D0F4F}"/>
              </a:ext>
            </a:extLst>
          </p:cNvPr>
          <p:cNvSpPr txBox="1"/>
          <p:nvPr/>
        </p:nvSpPr>
        <p:spPr>
          <a:xfrm>
            <a:off x="842431" y="1809523"/>
            <a:ext cx="4201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等式理论定义：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85D380-785C-AF45-B285-8AE07EBB5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2" y="2659546"/>
            <a:ext cx="2832100" cy="1485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52361D5-996E-5748-A0E0-4F1FDCC2C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500" y="2661625"/>
            <a:ext cx="7302500" cy="28067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19EF928-99DD-C345-A999-9D17D2E72120}"/>
              </a:ext>
            </a:extLst>
          </p:cNvPr>
          <p:cNvSpPr txBox="1"/>
          <p:nvPr/>
        </p:nvSpPr>
        <p:spPr>
          <a:xfrm>
            <a:off x="5139753" y="1809523"/>
            <a:ext cx="4201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未解释函数定义：</a:t>
            </a:r>
          </a:p>
        </p:txBody>
      </p:sp>
    </p:spTree>
    <p:extLst>
      <p:ext uri="{BB962C8B-B14F-4D97-AF65-F5344CB8AC3E}">
        <p14:creationId xmlns:p14="http://schemas.microsoft.com/office/powerpoint/2010/main" val="4194724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回顾：EUF理论回顾</a:t>
            </a:r>
            <a:r>
              <a:rPr lang="en-US" altLang="zh-CN" sz="4400" dirty="0"/>
              <a:t>-</a:t>
            </a:r>
            <a:r>
              <a:rPr lang="zh-CN" altLang="en-US" sz="4400" dirty="0"/>
              <a:t>等式与未解释函数</a:t>
            </a:r>
            <a:endParaRPr lang="en-US" altLang="en-US" sz="4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84BA0E-D0FC-8C47-A2E0-F9962C7D0F4F}"/>
              </a:ext>
            </a:extLst>
          </p:cNvPr>
          <p:cNvSpPr txBox="1"/>
          <p:nvPr/>
        </p:nvSpPr>
        <p:spPr>
          <a:xfrm>
            <a:off x="992902" y="1959994"/>
            <a:ext cx="4201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等式与未解释函数定义：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071A586-4564-DA41-9084-1D399B6B8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02" y="2589352"/>
            <a:ext cx="3764293" cy="178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462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回顾：EUF理论回顾</a:t>
            </a:r>
            <a:endParaRPr lang="en-US" altLang="en-US" sz="4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80722" y="155888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什么是未解释函数？</a:t>
            </a:r>
            <a:endParaRPr kumimoji="1" lang="zh-CN" alt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049323" y="28890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116123" y="3059668"/>
                <a:ext cx="342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…,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𝑒𝑛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123" y="3059668"/>
                <a:ext cx="34290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9" t="-64" r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230923" y="26903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𝐶𝑜𝑛𝑔𝑟𝑢𝑒𝑛𝑐𝑒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923" y="2690336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7" t="-129" r="17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333862" y="23622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862" y="2362200"/>
                <a:ext cx="182880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0" r="20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474312" y="23622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312" y="2362200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6" r="6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878123" y="23622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123" y="2362200"/>
                <a:ext cx="182880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7" r="17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3" y="3661552"/>
            <a:ext cx="7446973" cy="298447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回顾：EUF理论回顾</a:t>
            </a:r>
            <a:endParaRPr lang="en-US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09" y="1218794"/>
            <a:ext cx="10056498" cy="519076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B3F7EC1-D993-6D42-BF77-1193F5CE3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128512"/>
            <a:ext cx="10515599" cy="52609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/>
          </a:p>
          <a:p>
            <a:pPr marL="457200" indent="-457200">
              <a:buAutoNum type="arabicPeriod"/>
            </a:pPr>
            <a:r>
              <a:rPr lang="en-US" altLang="en-US" sz="3600" dirty="0">
                <a:solidFill>
                  <a:schemeClr val="tx1"/>
                </a:solidFill>
              </a:rPr>
              <a:t>课程回顾</a:t>
            </a:r>
            <a:endParaRPr lang="en-US" altLang="en-US" sz="3600" dirty="0">
              <a:solidFill>
                <a:srgbClr val="CC33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3600" dirty="0">
                <a:solidFill>
                  <a:schemeClr val="tx1"/>
                </a:solidFill>
              </a:rPr>
              <a:t>谓词逻辑回顾</a:t>
            </a:r>
            <a:endParaRPr lang="en-US" altLang="en-US" sz="36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altLang="en-US" sz="3600" dirty="0" err="1">
                <a:solidFill>
                  <a:schemeClr val="tx1"/>
                </a:solidFill>
              </a:rPr>
              <a:t>SAT回顾</a:t>
            </a:r>
            <a:endParaRPr lang="en-US" altLang="en-US" sz="36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altLang="en-US" sz="3600" dirty="0" err="1">
                <a:solidFill>
                  <a:schemeClr val="tx1"/>
                </a:solidFill>
              </a:rPr>
              <a:t>谓词逻辑回顾</a:t>
            </a:r>
            <a:endParaRPr lang="en-US" altLang="en-US" sz="36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altLang="en-US" sz="3600" dirty="0" err="1"/>
              <a:t>EUF理论回顾</a:t>
            </a:r>
            <a:endParaRPr lang="en-US" altLang="en-US" sz="3600" dirty="0"/>
          </a:p>
          <a:p>
            <a:pPr marL="457200" indent="-457200">
              <a:buAutoNum type="arabicPeriod"/>
            </a:pPr>
            <a:r>
              <a:rPr lang="en-US" altLang="en-US" sz="3600" dirty="0">
                <a:solidFill>
                  <a:srgbClr val="FF0000"/>
                </a:solidFill>
              </a:rPr>
              <a:t>疑问解答</a:t>
            </a:r>
          </a:p>
        </p:txBody>
      </p:sp>
    </p:spTree>
    <p:extLst>
      <p:ext uri="{BB962C8B-B14F-4D97-AF65-F5344CB8AC3E}">
        <p14:creationId xmlns:p14="http://schemas.microsoft.com/office/powerpoint/2010/main" val="25913492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067" y="1255170"/>
            <a:ext cx="9605933" cy="2254793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谢谢，周末愉快！</a:t>
            </a:r>
            <a:endParaRPr lang="en-US" alt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形式文法</a:t>
            </a: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/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构造逻辑</a:t>
            </a:r>
          </a:p>
        </p:txBody>
      </p:sp>
      <p:sp>
        <p:nvSpPr>
          <p:cNvPr id="17" name="矩形 16"/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谓词逻辑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  <p:sp>
        <p:nvSpPr>
          <p:cNvPr id="15" name="矩形 14"/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霍尔逻辑</a:t>
            </a:r>
          </a:p>
        </p:txBody>
      </p:sp>
      <p:sp>
        <p:nvSpPr>
          <p:cNvPr id="19" name="矩形 18"/>
          <p:cNvSpPr/>
          <p:nvPr/>
        </p:nvSpPr>
        <p:spPr>
          <a:xfrm>
            <a:off x="914397" y="2675047"/>
            <a:ext cx="10385068" cy="1423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3222" y="3055573"/>
            <a:ext cx="1552696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SAT</a:t>
            </a:r>
          </a:p>
        </p:txBody>
      </p:sp>
      <p:sp>
        <p:nvSpPr>
          <p:cNvPr id="21" name="矩形 20"/>
          <p:cNvSpPr/>
          <p:nvPr/>
        </p:nvSpPr>
        <p:spPr>
          <a:xfrm>
            <a:off x="2976060" y="3055573"/>
            <a:ext cx="8070574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ea typeface="SimHei" panose="02010609060101010101" pitchFamily="49" charset="-122"/>
              </a:rPr>
              <a:t>Theory</a:t>
            </a: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67926" y="2641103"/>
            <a:ext cx="167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可满足性问题</a:t>
            </a:r>
          </a:p>
        </p:txBody>
      </p:sp>
      <p:sp>
        <p:nvSpPr>
          <p:cNvPr id="23" name="矩形 22"/>
          <p:cNvSpPr/>
          <p:nvPr/>
        </p:nvSpPr>
        <p:spPr>
          <a:xfrm>
            <a:off x="3205782" y="3386832"/>
            <a:ext cx="11447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EUF</a:t>
            </a:r>
          </a:p>
        </p:txBody>
      </p:sp>
      <p:sp>
        <p:nvSpPr>
          <p:cNvPr id="24" name="矩形 23"/>
          <p:cNvSpPr/>
          <p:nvPr/>
        </p:nvSpPr>
        <p:spPr>
          <a:xfrm>
            <a:off x="456024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LA</a:t>
            </a:r>
          </a:p>
        </p:txBody>
      </p:sp>
      <p:sp>
        <p:nvSpPr>
          <p:cNvPr id="25" name="矩形 24"/>
          <p:cNvSpPr/>
          <p:nvPr/>
        </p:nvSpPr>
        <p:spPr>
          <a:xfrm>
            <a:off x="5721849" y="3386832"/>
            <a:ext cx="12980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Bit Vector</a:t>
            </a:r>
          </a:p>
        </p:txBody>
      </p:sp>
      <p:sp>
        <p:nvSpPr>
          <p:cNvPr id="26" name="矩形 25"/>
          <p:cNvSpPr/>
          <p:nvPr/>
        </p:nvSpPr>
        <p:spPr>
          <a:xfrm>
            <a:off x="719198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Arrays</a:t>
            </a:r>
          </a:p>
        </p:txBody>
      </p:sp>
      <p:sp>
        <p:nvSpPr>
          <p:cNvPr id="27" name="矩形 26"/>
          <p:cNvSpPr/>
          <p:nvPr/>
        </p:nvSpPr>
        <p:spPr>
          <a:xfrm>
            <a:off x="8356273" y="3386831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Pointer</a:t>
            </a:r>
          </a:p>
        </p:txBody>
      </p:sp>
      <p:sp>
        <p:nvSpPr>
          <p:cNvPr id="28" name="矩形 27"/>
          <p:cNvSpPr/>
          <p:nvPr/>
        </p:nvSpPr>
        <p:spPr>
          <a:xfrm>
            <a:off x="9468508" y="3386831"/>
            <a:ext cx="1461431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/>
              <a:t>Combination</a:t>
            </a:r>
            <a:endParaRPr kumimoji="1" lang="en-US" altLang="zh-CN" sz="1400" dirty="0">
              <a:solidFill>
                <a:schemeClr val="bg1">
                  <a:lumMod val="9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14397" y="1442805"/>
            <a:ext cx="10385068" cy="1041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13222" y="1800886"/>
            <a:ext cx="2693848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符号执行</a:t>
            </a:r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/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混合执行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850176" y="1415456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应用</a:t>
            </a:r>
          </a:p>
        </p:txBody>
      </p:sp>
      <p:sp>
        <p:nvSpPr>
          <p:cNvPr id="32" name="矩形 31"/>
          <p:cNvSpPr/>
          <p:nvPr/>
        </p:nvSpPr>
        <p:spPr>
          <a:xfrm>
            <a:off x="4036112" y="1800886"/>
            <a:ext cx="2256350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程序验证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369356" y="1808963"/>
            <a:ext cx="2276896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程序分析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763909" y="1808963"/>
            <a:ext cx="2236731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程序合成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SimHei" panose="02010609060101010101" pitchFamily="49" charset="-122"/>
              </a:rPr>
              <a:t>形式文法</a:t>
            </a: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/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rgbClr val="CC3300"/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SimHei" panose="02010609060101010101" pitchFamily="49" charset="-122"/>
              </a:rPr>
              <a:t>构造逻辑</a:t>
            </a:r>
          </a:p>
        </p:txBody>
      </p:sp>
      <p:sp>
        <p:nvSpPr>
          <p:cNvPr id="17" name="矩形 16"/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SimHei" panose="02010609060101010101" pitchFamily="49" charset="-122"/>
              </a:rPr>
              <a:t>谓词逻辑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  <p:sp>
        <p:nvSpPr>
          <p:cNvPr id="15" name="矩形 14"/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SimHei" panose="02010609060101010101" pitchFamily="49" charset="-122"/>
              </a:rPr>
              <a:t>霍尔逻辑</a:t>
            </a:r>
            <a:endParaRPr kumimoji="1" lang="zh-CN" altLang="en-US" sz="2000" dirty="0">
              <a:solidFill>
                <a:srgbClr val="C00000"/>
              </a:solidFill>
              <a:ea typeface="SimHei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14397" y="2675047"/>
            <a:ext cx="10385068" cy="1423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3222" y="3055573"/>
            <a:ext cx="1552696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CC3300"/>
                </a:solidFill>
                <a:ea typeface="SimHei" panose="02010609060101010101" pitchFamily="49" charset="-122"/>
              </a:rPr>
              <a:t>SAT</a:t>
            </a:r>
          </a:p>
        </p:txBody>
      </p:sp>
      <p:sp>
        <p:nvSpPr>
          <p:cNvPr id="21" name="矩形 20"/>
          <p:cNvSpPr/>
          <p:nvPr/>
        </p:nvSpPr>
        <p:spPr>
          <a:xfrm>
            <a:off x="2976060" y="3055573"/>
            <a:ext cx="8070574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65000"/>
                  </a:schemeClr>
                </a:solidFill>
                <a:ea typeface="SimHei" panose="02010609060101010101" pitchFamily="49" charset="-122"/>
              </a:rPr>
              <a:t>Theory</a:t>
            </a: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67926" y="2641103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</a:t>
            </a:r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问题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05782" y="3386832"/>
            <a:ext cx="11447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CC3300"/>
                </a:solidFill>
                <a:ea typeface="SimHei" panose="02010609060101010101" pitchFamily="49" charset="-122"/>
              </a:rPr>
              <a:t>EUF</a:t>
            </a:r>
          </a:p>
        </p:txBody>
      </p:sp>
      <p:sp>
        <p:nvSpPr>
          <p:cNvPr id="24" name="矩形 23"/>
          <p:cNvSpPr/>
          <p:nvPr/>
        </p:nvSpPr>
        <p:spPr>
          <a:xfrm>
            <a:off x="456024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00B0F0"/>
                </a:solidFill>
                <a:ea typeface="SimHei" panose="02010609060101010101" pitchFamily="49" charset="-122"/>
              </a:rPr>
              <a:t>LA</a:t>
            </a:r>
          </a:p>
        </p:txBody>
      </p:sp>
      <p:sp>
        <p:nvSpPr>
          <p:cNvPr id="25" name="矩形 24"/>
          <p:cNvSpPr/>
          <p:nvPr/>
        </p:nvSpPr>
        <p:spPr>
          <a:xfrm>
            <a:off x="5721849" y="3386832"/>
            <a:ext cx="12980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Bit Vector</a:t>
            </a:r>
          </a:p>
        </p:txBody>
      </p:sp>
      <p:sp>
        <p:nvSpPr>
          <p:cNvPr id="26" name="矩形 25"/>
          <p:cNvSpPr/>
          <p:nvPr/>
        </p:nvSpPr>
        <p:spPr>
          <a:xfrm>
            <a:off x="719198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Arrays</a:t>
            </a:r>
          </a:p>
        </p:txBody>
      </p:sp>
      <p:sp>
        <p:nvSpPr>
          <p:cNvPr id="27" name="矩形 26"/>
          <p:cNvSpPr/>
          <p:nvPr/>
        </p:nvSpPr>
        <p:spPr>
          <a:xfrm>
            <a:off x="8356273" y="3386831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Pointer</a:t>
            </a:r>
          </a:p>
        </p:txBody>
      </p:sp>
      <p:sp>
        <p:nvSpPr>
          <p:cNvPr id="28" name="矩形 27"/>
          <p:cNvSpPr/>
          <p:nvPr/>
        </p:nvSpPr>
        <p:spPr>
          <a:xfrm>
            <a:off x="9468508" y="3386831"/>
            <a:ext cx="1461431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/>
              <a:t>Combination</a:t>
            </a:r>
            <a:endParaRPr kumimoji="1" lang="en-US" altLang="zh-CN" sz="1400" dirty="0">
              <a:solidFill>
                <a:schemeClr val="bg1">
                  <a:lumMod val="9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14397" y="1442805"/>
            <a:ext cx="10385068" cy="1041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13222" y="1800886"/>
            <a:ext cx="2693848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符号执行</a:t>
            </a:r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/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混合执行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850176" y="1415456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应用</a:t>
            </a:r>
          </a:p>
        </p:txBody>
      </p:sp>
      <p:sp>
        <p:nvSpPr>
          <p:cNvPr id="32" name="矩形 31"/>
          <p:cNvSpPr/>
          <p:nvPr/>
        </p:nvSpPr>
        <p:spPr>
          <a:xfrm>
            <a:off x="4036112" y="1800886"/>
            <a:ext cx="2256350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程序验证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369356" y="1808963"/>
            <a:ext cx="2276896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程序分析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763909" y="1808963"/>
            <a:ext cx="2236731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程序合成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</a:t>
            </a:r>
            <a:r>
              <a:rPr lang="zh-CN" altLang="en-US" sz="4400" dirty="0"/>
              <a:t>大纲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-1558456" y="1264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17575" y="1400810"/>
            <a:ext cx="1007872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C00000"/>
                </a:solidFill>
              </a:rPr>
              <a:t>知识基础（集合、关系与映射、上下文无关文法、基于结构的归纳法）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C00000"/>
                </a:solidFill>
              </a:rPr>
              <a:t>命题逻辑（语法、自然演绎系统、构造逻辑、</a:t>
            </a:r>
            <a:r>
              <a:rPr lang="zh-CN" altLang="en-US" sz="2000" dirty="0"/>
              <a:t>语义系统、可靠性与完备性、可判断性）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布尔可满足性（合取范式、解析与传播、</a:t>
            </a:r>
            <a:r>
              <a:rPr lang="en-US" altLang="zh-CN" sz="2000" dirty="0"/>
              <a:t>DPLL</a:t>
            </a:r>
            <a:r>
              <a:rPr lang="zh-CN" altLang="en-US" sz="2000" dirty="0"/>
              <a:t>算法）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谓词逻辑（</a:t>
            </a:r>
            <a:r>
              <a:rPr lang="zh-CN" altLang="en-US" sz="2000" dirty="0">
                <a:sym typeface="+mn-ea"/>
              </a:rPr>
              <a:t>语法、自然演绎系统、构造逻辑、语义系统、可靠性与完备性、可判断性</a:t>
            </a:r>
            <a:r>
              <a:rPr lang="zh-CN" altLang="en-US" sz="2000" dirty="0"/>
              <a:t>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等式与未解释函数理论（可满足性模理论、等式理论、并查集与等价类、未解释函数）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线性算术（语法、Fourier-Motzkin消元法、单纯形法、分支定界法）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数据结构理论（比特向量、数组、指针、字符串）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理论组合（Nelson-Oppen、理论凸性、</a:t>
            </a:r>
            <a:r>
              <a:rPr lang="en-US" altLang="zh-CN" sz="2000" dirty="0"/>
              <a:t>DPLL(T)</a:t>
            </a:r>
            <a:r>
              <a:rPr lang="zh-CN" altLang="en-US" sz="2000" dirty="0"/>
              <a:t>算法）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符号执行（机器抽象模型、操作语义、简单命令式语言、路径条件、混合执行等）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程序验证（霍尔三元、最弱前条件、验证条件等）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程序合成（基于语法的合成、公理化合成等）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128512"/>
            <a:ext cx="10515599" cy="52609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/>
          </a:p>
          <a:p>
            <a:pPr marL="457200" indent="-457200">
              <a:buAutoNum type="arabicPeriod"/>
            </a:pPr>
            <a:r>
              <a:rPr lang="en-US" altLang="en-US" sz="3600" dirty="0">
                <a:solidFill>
                  <a:schemeClr val="tx1"/>
                </a:solidFill>
              </a:rPr>
              <a:t>课程回顾</a:t>
            </a:r>
            <a:endParaRPr lang="en-US" altLang="en-US" sz="3600" dirty="0">
              <a:solidFill>
                <a:srgbClr val="CC33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3600" dirty="0">
                <a:solidFill>
                  <a:srgbClr val="FF0000"/>
                </a:solidFill>
              </a:rPr>
              <a:t>谓词逻辑回顾</a:t>
            </a:r>
            <a:endParaRPr lang="en-US" altLang="en-US" sz="3600" dirty="0"/>
          </a:p>
          <a:p>
            <a:pPr marL="457200" indent="-457200">
              <a:buAutoNum type="arabicPeriod"/>
            </a:pPr>
            <a:r>
              <a:rPr lang="en-US" altLang="en-US" sz="3600" dirty="0" err="1"/>
              <a:t>SAT回顾</a:t>
            </a:r>
            <a:endParaRPr lang="en-US" altLang="en-US" sz="3600" dirty="0"/>
          </a:p>
          <a:p>
            <a:pPr marL="457200" indent="-457200">
              <a:buAutoNum type="arabicPeriod"/>
            </a:pPr>
            <a:r>
              <a:rPr lang="en-US" altLang="en-US" sz="3600" dirty="0" err="1"/>
              <a:t>谓词逻辑回顾</a:t>
            </a:r>
            <a:endParaRPr lang="en-US" altLang="en-US" sz="3600" dirty="0"/>
          </a:p>
          <a:p>
            <a:pPr marL="457200" indent="-457200">
              <a:buAutoNum type="arabicPeriod"/>
            </a:pPr>
            <a:r>
              <a:rPr lang="en-US" altLang="en-US" sz="3600" dirty="0" err="1"/>
              <a:t>EUF理论回顾</a:t>
            </a:r>
            <a:endParaRPr lang="en-US" altLang="en-US" sz="3600" dirty="0"/>
          </a:p>
          <a:p>
            <a:pPr marL="457200" indent="-457200">
              <a:buAutoNum type="arabicPeriod"/>
            </a:pPr>
            <a:r>
              <a:rPr lang="en-US" altLang="en-US" sz="3600" dirty="0"/>
              <a:t>疑问解答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5978</TotalTime>
  <Words>2057</Words>
  <Application>Microsoft Macintosh PowerPoint</Application>
  <PresentationFormat>宽屏</PresentationFormat>
  <Paragraphs>403</Paragraphs>
  <Slides>58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6" baseType="lpstr">
      <vt:lpstr>SimHei</vt:lpstr>
      <vt:lpstr>宋体</vt:lpstr>
      <vt:lpstr>Arial</vt:lpstr>
      <vt:lpstr>Arial Black</vt:lpstr>
      <vt:lpstr>Calibri</vt:lpstr>
      <vt:lpstr>Cambria Math</vt:lpstr>
      <vt:lpstr>Wingdings</vt:lpstr>
      <vt:lpstr>Office 主题​​</vt:lpstr>
      <vt:lpstr>Formal Method 2021-Spring</vt:lpstr>
      <vt:lpstr>习题回顾课程内容</vt:lpstr>
      <vt:lpstr>回顾：课程逻辑</vt:lpstr>
      <vt:lpstr>回顾：课程逻辑</vt:lpstr>
      <vt:lpstr>回顾：课程逻辑</vt:lpstr>
      <vt:lpstr>回顾：课程逻辑</vt:lpstr>
      <vt:lpstr>回顾：课程逻辑</vt:lpstr>
      <vt:lpstr>回顾：课程大纲</vt:lpstr>
      <vt:lpstr>习题回顾课程内容</vt:lpstr>
      <vt:lpstr>回顾：谓词逻辑-语义系统</vt:lpstr>
      <vt:lpstr>回顾：谓词逻辑-可靠性与完整性</vt:lpstr>
      <vt:lpstr>回顾：谓词逻辑-可判定性</vt:lpstr>
      <vt:lpstr>回顾：谓词逻辑-可判定性</vt:lpstr>
      <vt:lpstr>回顾：谓词逻辑</vt:lpstr>
      <vt:lpstr>回顾：谓词逻辑-可判定性</vt:lpstr>
      <vt:lpstr>习题回顾课程内容</vt:lpstr>
      <vt:lpstr>回顾：可满足性问题(SAT)</vt:lpstr>
      <vt:lpstr>回顾：可满足性问题(SAT)</vt:lpstr>
      <vt:lpstr>回顾：可满足性问题(SAT)</vt:lpstr>
      <vt:lpstr>回顾：可满足性问题(SAT)-CNF</vt:lpstr>
      <vt:lpstr>回顾：可满足性问题(SAT)-CNF</vt:lpstr>
      <vt:lpstr>回顾：可满足性问题(SAT)-CNF</vt:lpstr>
      <vt:lpstr>回顾：可满足性问题(SAT)-CNF</vt:lpstr>
      <vt:lpstr>回顾：可满足性问题(SAT)-CNF</vt:lpstr>
      <vt:lpstr>回顾：可满足性问题(SAT)-CNF</vt:lpstr>
      <vt:lpstr>回顾：可满足性问题(SAT)-CNF</vt:lpstr>
      <vt:lpstr>回顾：可满足性问题(SAT)-CNF</vt:lpstr>
      <vt:lpstr>回顾：可满足性问题(SAT)-CNF</vt:lpstr>
      <vt:lpstr>回顾：可满足性问题(SAT)-CNF</vt:lpstr>
      <vt:lpstr>回顾：可满足性问题(SAT)-CNF</vt:lpstr>
      <vt:lpstr>回顾：可满足性问题(SAT)-CNF</vt:lpstr>
      <vt:lpstr>回顾：可满足性问题(SAT)-CNF</vt:lpstr>
      <vt:lpstr>回顾：可满足性问题(SAT)-解析与传播</vt:lpstr>
      <vt:lpstr>回顾：可满足性问题(SAT)-解析与传播</vt:lpstr>
      <vt:lpstr>回顾：可满足性问题(SAT)-解析与传播</vt:lpstr>
      <vt:lpstr>回顾：可满足性问题(SAT)-DPLL</vt:lpstr>
      <vt:lpstr>回顾：可满足性问题(SAT)-DPLL</vt:lpstr>
      <vt:lpstr>回顾：可满足性问题(SAT)-DPLL</vt:lpstr>
      <vt:lpstr>回顾：可满足性问题(SAT)-DPLL</vt:lpstr>
      <vt:lpstr>习题回顾课程内容</vt:lpstr>
      <vt:lpstr>回顾：谓词逻辑</vt:lpstr>
      <vt:lpstr>回顾：谓词逻辑</vt:lpstr>
      <vt:lpstr>回顾：谓词逻辑</vt:lpstr>
      <vt:lpstr>回顾：谓词逻辑</vt:lpstr>
      <vt:lpstr>回顾：谓词逻辑</vt:lpstr>
      <vt:lpstr>回顾：谓词逻辑</vt:lpstr>
      <vt:lpstr>回顾：谓词逻辑-绑定变量</vt:lpstr>
      <vt:lpstr>回顾：谓词逻辑-自由变量</vt:lpstr>
      <vt:lpstr>回顾：谓词逻辑-替换</vt:lpstr>
      <vt:lpstr>习题回顾课程内容</vt:lpstr>
      <vt:lpstr>回顾：EUF理论回顾-SMT</vt:lpstr>
      <vt:lpstr>回顾：EUF理论回顾-等式</vt:lpstr>
      <vt:lpstr>回顾：EUF理论回顾-未解释函数</vt:lpstr>
      <vt:lpstr>回顾：EUF理论回顾-等式与未解释函数</vt:lpstr>
      <vt:lpstr>回顾：EUF理论回顾</vt:lpstr>
      <vt:lpstr>回顾：EUF理论回顾</vt:lpstr>
      <vt:lpstr>习题回顾课程内容</vt:lpstr>
      <vt:lpstr>谢谢，周末愉快！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Method 2020-Spring</dc:title>
  <dc:creator>tfd</dc:creator>
  <cp:lastModifiedBy>fan qiliang</cp:lastModifiedBy>
  <cp:revision>110</cp:revision>
  <dcterms:created xsi:type="dcterms:W3CDTF">2021-05-20T06:56:30Z</dcterms:created>
  <dcterms:modified xsi:type="dcterms:W3CDTF">2021-05-24T10:35:19Z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</Properties>
</file>