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56" r:id="rId2"/>
    <p:sldId id="552" r:id="rId3"/>
    <p:sldId id="323" r:id="rId4"/>
    <p:sldId id="379" r:id="rId5"/>
    <p:sldId id="646" r:id="rId6"/>
    <p:sldId id="641" r:id="rId7"/>
    <p:sldId id="406" r:id="rId8"/>
    <p:sldId id="409" r:id="rId9"/>
    <p:sldId id="642" r:id="rId10"/>
    <p:sldId id="414" r:id="rId11"/>
    <p:sldId id="643" r:id="rId12"/>
    <p:sldId id="382" r:id="rId13"/>
    <p:sldId id="645" r:id="rId14"/>
    <p:sldId id="417" r:id="rId15"/>
    <p:sldId id="405" r:id="rId16"/>
    <p:sldId id="554" r:id="rId17"/>
    <p:sldId id="418" r:id="rId18"/>
    <p:sldId id="419" r:id="rId19"/>
    <p:sldId id="505" r:id="rId20"/>
    <p:sldId id="561" r:id="rId21"/>
    <p:sldId id="557" r:id="rId22"/>
    <p:sldId id="558" r:id="rId23"/>
    <p:sldId id="559" r:id="rId24"/>
    <p:sldId id="560" r:id="rId25"/>
    <p:sldId id="506" r:id="rId26"/>
    <p:sldId id="431" r:id="rId27"/>
    <p:sldId id="435" r:id="rId28"/>
    <p:sldId id="562" r:id="rId29"/>
    <p:sldId id="434" r:id="rId30"/>
    <p:sldId id="359" r:id="rId31"/>
    <p:sldId id="428" r:id="rId32"/>
    <p:sldId id="427" r:id="rId33"/>
    <p:sldId id="563" r:id="rId34"/>
    <p:sldId id="564" r:id="rId35"/>
    <p:sldId id="565" r:id="rId36"/>
    <p:sldId id="566" r:id="rId37"/>
    <p:sldId id="567" r:id="rId38"/>
    <p:sldId id="568" r:id="rId39"/>
    <p:sldId id="647" r:id="rId40"/>
    <p:sldId id="569" r:id="rId41"/>
    <p:sldId id="570" r:id="rId42"/>
    <p:sldId id="648" r:id="rId43"/>
    <p:sldId id="571" r:id="rId44"/>
    <p:sldId id="572" r:id="rId45"/>
    <p:sldId id="443" r:id="rId46"/>
    <p:sldId id="430" r:id="rId47"/>
    <p:sldId id="649" r:id="rId48"/>
    <p:sldId id="575" r:id="rId49"/>
    <p:sldId id="576" r:id="rId50"/>
    <p:sldId id="577" r:id="rId51"/>
    <p:sldId id="578" r:id="rId52"/>
    <p:sldId id="579" r:id="rId53"/>
    <p:sldId id="650" r:id="rId54"/>
    <p:sldId id="651" r:id="rId55"/>
    <p:sldId id="580" r:id="rId56"/>
    <p:sldId id="456" r:id="rId57"/>
    <p:sldId id="581" r:id="rId58"/>
    <p:sldId id="445" r:id="rId59"/>
    <p:sldId id="582" r:id="rId60"/>
    <p:sldId id="583" r:id="rId61"/>
    <p:sldId id="584" r:id="rId62"/>
    <p:sldId id="636" r:id="rId63"/>
    <p:sldId id="635" r:id="rId64"/>
    <p:sldId id="585" r:id="rId65"/>
    <p:sldId id="586" r:id="rId66"/>
    <p:sldId id="360" r:id="rId67"/>
    <p:sldId id="386" r:id="rId68"/>
    <p:sldId id="389" r:id="rId69"/>
    <p:sldId id="387" r:id="rId70"/>
    <p:sldId id="388" r:id="rId71"/>
    <p:sldId id="455" r:id="rId72"/>
    <p:sldId id="459" r:id="rId73"/>
    <p:sldId id="461" r:id="rId74"/>
    <p:sldId id="593" r:id="rId75"/>
    <p:sldId id="654" r:id="rId76"/>
    <p:sldId id="484" r:id="rId77"/>
    <p:sldId id="485" r:id="rId78"/>
    <p:sldId id="638" r:id="rId79"/>
    <p:sldId id="655" r:id="rId80"/>
    <p:sldId id="656" r:id="rId81"/>
    <p:sldId id="653" r:id="rId82"/>
    <p:sldId id="312" r:id="rId8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E75B6"/>
    <a:srgbClr val="FFFFFF"/>
    <a:srgbClr val="973600"/>
    <a:srgbClr val="DEEBF7"/>
    <a:srgbClr val="CC3300"/>
    <a:srgbClr val="B2B2B2"/>
    <a:srgbClr val="202020"/>
    <a:srgbClr val="32323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1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97" y="77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8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6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0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70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60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7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0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75.png"/><Relationship Id="rId4" Type="http://schemas.openxmlformats.org/officeDocument/2006/relationships/image" Target="../media/image62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7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76.png"/><Relationship Id="rId4" Type="http://schemas.openxmlformats.org/officeDocument/2006/relationships/image" Target="../media/image65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0.png"/><Relationship Id="rId4" Type="http://schemas.openxmlformats.org/officeDocument/2006/relationships/image" Target="../media/image73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4" Type="http://schemas.openxmlformats.org/officeDocument/2006/relationships/image" Target="../media/image73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0.png"/><Relationship Id="rId7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0.png"/><Relationship Id="rId10" Type="http://schemas.openxmlformats.org/officeDocument/2006/relationships/image" Target="../media/image95.png"/><Relationship Id="rId4" Type="http://schemas.openxmlformats.org/officeDocument/2006/relationships/image" Target="../media/image890.png"/><Relationship Id="rId9" Type="http://schemas.openxmlformats.org/officeDocument/2006/relationships/image" Target="../media/image9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96.png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9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7.png"/><Relationship Id="rId3" Type="http://schemas.openxmlformats.org/officeDocument/2006/relationships/image" Target="../media/image970.png"/><Relationship Id="rId7" Type="http://schemas.openxmlformats.org/officeDocument/2006/relationships/image" Target="../media/image102.png"/><Relationship Id="rId12" Type="http://schemas.openxmlformats.org/officeDocument/2006/relationships/image" Target="../media/image10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2022-</a:t>
            </a:r>
            <a:r>
              <a:rPr lang="en-US" altLang="zh-CN" sz="4800" dirty="0"/>
              <a:t>Spring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US" altLang="zh-CN" sz="2400" dirty="0"/>
              <a:t>Recitation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03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3365" y="1389252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432FF"/>
                </a:solidFill>
              </a:rPr>
              <a:t>无界变量 </a:t>
            </a:r>
            <a:r>
              <a:rPr kumimoji="1" lang="en-US" altLang="zh-CN" sz="2400" b="1" dirty="0">
                <a:solidFill>
                  <a:srgbClr val="0432FF"/>
                </a:solidFill>
              </a:rPr>
              <a:t>&amp; </a:t>
            </a:r>
            <a:r>
              <a:rPr kumimoji="1" lang="zh-CN" altLang="en-US" sz="2400" b="1" dirty="0">
                <a:solidFill>
                  <a:srgbClr val="0432FF"/>
                </a:solidFill>
              </a:rPr>
              <a:t>有界变量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03365" y="3306316"/>
                <a:ext cx="10912411" cy="96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在命题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中全部为正时（有上界），或者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全部为负时（有下界），我们称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为无界变量。</a:t>
                </a:r>
              </a:p>
              <a:p>
                <a:pPr algn="l"/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    </a:t>
                </a:r>
                <a:endParaRPr lang="zh-CN" altLang="en-US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zh-CN" altLang="en-US" dirty="0">
                    <a:sym typeface="+mn-ea"/>
                  </a:rPr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在命题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P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中既有正数也有负数时，变量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既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有上界也有下界。则称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为有界变量。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65" y="3306316"/>
                <a:ext cx="10912411" cy="967957"/>
              </a:xfrm>
              <a:prstGeom prst="rect">
                <a:avLst/>
              </a:prstGeom>
              <a:blipFill>
                <a:blip r:embed="rId2"/>
                <a:stretch>
                  <a:fillRect l="-503" t="-5031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013893" y="248105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考虑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20609" y="2222231"/>
                <a:ext cx="2153920" cy="880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609" y="2222231"/>
                <a:ext cx="2153920" cy="88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DEDBD83-13E3-4DC3-9864-01C3CBC2F4F0}"/>
              </a:ext>
            </a:extLst>
          </p:cNvPr>
          <p:cNvSpPr txBox="1"/>
          <p:nvPr/>
        </p:nvSpPr>
        <p:spPr>
          <a:xfrm>
            <a:off x="1315365" y="4997276"/>
            <a:ext cx="97448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无界变量消去：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移除包含该变量的所有约束（可能会导致其他变量成为无界变量，这个步骤不断迭代，直到不包含无界变量）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</a:p>
        </p:txBody>
      </p:sp>
      <p:sp>
        <p:nvSpPr>
          <p:cNvPr id="6" name="右箭头 5"/>
          <p:cNvSpPr/>
          <p:nvPr/>
        </p:nvSpPr>
        <p:spPr>
          <a:xfrm>
            <a:off x="2964007" y="2392459"/>
            <a:ext cx="1847561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消除等式</a:t>
            </a:r>
          </a:p>
        </p:txBody>
      </p:sp>
      <p:sp>
        <p:nvSpPr>
          <p:cNvPr id="8" name="右箭头 7"/>
          <p:cNvSpPr/>
          <p:nvPr/>
        </p:nvSpPr>
        <p:spPr>
          <a:xfrm>
            <a:off x="7081520" y="2348226"/>
            <a:ext cx="2007062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r>
              <a:rPr kumimoji="1" lang="zh-CN" altLang="en-US" dirty="0">
                <a:solidFill>
                  <a:schemeClr val="tx1"/>
                </a:solidFill>
              </a:rPr>
              <a:t>为无界变量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909389" y="4638853"/>
            <a:ext cx="1501706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正规化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5165" y="1407795"/>
            <a:ext cx="1526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/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8E240AA-85E2-60B9-9D63-8B986A33BF9D}"/>
              </a:ext>
            </a:extLst>
          </p:cNvPr>
          <p:cNvSpPr txBox="1"/>
          <p:nvPr/>
        </p:nvSpPr>
        <p:spPr>
          <a:xfrm>
            <a:off x="3079081" y="234822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= x+2n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9A3348-5E6A-BCAB-C95E-95F10696DB94}"/>
                  </a:ext>
                </a:extLst>
              </p:cNvPr>
              <p:cNvSpPr txBox="1"/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9A3348-5E6A-BCAB-C95E-95F10696D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9E16C6-1E0E-BA92-4015-139BCF00F40F}"/>
                  </a:ext>
                </a:extLst>
              </p:cNvPr>
              <p:cNvSpPr txBox="1"/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9E16C6-1E0E-BA92-4015-139BCF00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4802DA-A4D9-12E2-8C46-934ADABAD475}"/>
                  </a:ext>
                </a:extLst>
              </p:cNvPr>
              <p:cNvSpPr txBox="1"/>
              <p:nvPr/>
            </p:nvSpPr>
            <p:spPr>
              <a:xfrm>
                <a:off x="2478260" y="4882358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−1≥0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4802DA-A4D9-12E2-8C46-934ADABAD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60" y="4882358"/>
                <a:ext cx="2844801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箭头 13">
            <a:extLst>
              <a:ext uri="{FF2B5EF4-FFF2-40B4-BE49-F238E27FC236}">
                <a16:creationId xmlns:a16="http://schemas.microsoft.com/office/drawing/2014/main" id="{379E788C-B2A4-57E6-726B-76BCE07A7EDA}"/>
              </a:ext>
            </a:extLst>
          </p:cNvPr>
          <p:cNvSpPr/>
          <p:nvPr/>
        </p:nvSpPr>
        <p:spPr>
          <a:xfrm>
            <a:off x="5236625" y="4638853"/>
            <a:ext cx="1709120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消去变量</a:t>
            </a:r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28F7042-9E13-8CC5-610D-44F707E48E4B}"/>
                  </a:ext>
                </a:extLst>
              </p:cNvPr>
              <p:cNvSpPr txBox="1"/>
              <p:nvPr/>
            </p:nvSpPr>
            <p:spPr>
              <a:xfrm>
                <a:off x="6945745" y="5052789"/>
                <a:ext cx="20070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CN" altLang="en-US" dirty="0"/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28F7042-9E13-8CC5-610D-44F707E48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45" y="5052789"/>
                <a:ext cx="2007062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96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ldLvl="0" animBg="1"/>
      <p:bldP spid="14" grpId="0" bldLvl="0" animBg="1"/>
      <p:bldP spid="12" grpId="0"/>
      <p:bldP spid="16" grpId="0"/>
      <p:bldP spid="25" grpId="0"/>
      <p:bldP spid="30" grpId="0"/>
      <p:bldP spid="31" grpId="0" bldLvl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AB2986-65B0-AB5D-8E91-E705A86D704C}"/>
              </a:ext>
            </a:extLst>
          </p:cNvPr>
          <p:cNvSpPr txBox="1"/>
          <p:nvPr/>
        </p:nvSpPr>
        <p:spPr>
          <a:xfrm>
            <a:off x="689812" y="1480641"/>
            <a:ext cx="11181831" cy="379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只剩一个变量</a:t>
            </a:r>
            <a:endParaRPr lang="en-US" altLang="zh-CN" sz="28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endParaRPr lang="en-US" altLang="zh-CN" sz="28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endParaRPr lang="en-US" altLang="zh-CN" sz="24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endParaRPr lang="en-US" altLang="zh-CN" sz="28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2. </a:t>
            </a:r>
            <a:r>
              <a:rPr lang="zh-CN" altLang="en-US" sz="2800" dirty="0"/>
              <a:t>剩下的变量同符号（都为无界变量）</a:t>
            </a:r>
            <a:endParaRPr lang="en-US" altLang="zh-CN" sz="28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 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5C435C-F0DB-549F-E666-75F20202DB8D}"/>
                  </a:ext>
                </a:extLst>
              </p:cNvPr>
              <p:cNvSpPr txBox="1"/>
              <p:nvPr/>
            </p:nvSpPr>
            <p:spPr>
              <a:xfrm>
                <a:off x="1191489" y="2214067"/>
                <a:ext cx="1556003" cy="1434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18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18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5C435C-F0DB-549F-E666-75F20202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89" y="2214067"/>
                <a:ext cx="1556003" cy="1434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FD4D1C2-17D7-FC77-7A79-DE28B98AF22A}"/>
              </a:ext>
            </a:extLst>
          </p:cNvPr>
          <p:cNvSpPr txBox="1"/>
          <p:nvPr/>
        </p:nvSpPr>
        <p:spPr>
          <a:xfrm>
            <a:off x="3469372" y="2456389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检查系数为</a:t>
            </a:r>
            <a:r>
              <a:rPr lang="en-US" altLang="zh-CN" dirty="0"/>
              <a:t>0</a:t>
            </a:r>
            <a:r>
              <a:rPr lang="zh-CN" altLang="en-US" dirty="0"/>
              <a:t>的约束</a:t>
            </a:r>
            <a:endParaRPr lang="en-US" altLang="zh-CN" dirty="0"/>
          </a:p>
          <a:p>
            <a:r>
              <a:rPr lang="zh-CN" altLang="en-US" dirty="0"/>
              <a:t>检查系数为正的约束，得出下界</a:t>
            </a:r>
            <a:endParaRPr lang="en-US" altLang="zh-CN" dirty="0"/>
          </a:p>
          <a:p>
            <a:r>
              <a:rPr lang="zh-CN" altLang="en-US" dirty="0"/>
              <a:t>检查系数为负的约束，得出上界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4E91BF-DC27-F95A-7CF0-D0A8AE96CF85}"/>
                  </a:ext>
                </a:extLst>
              </p:cNvPr>
              <p:cNvSpPr txBox="1"/>
              <p:nvPr/>
            </p:nvSpPr>
            <p:spPr>
              <a:xfrm>
                <a:off x="1095290" y="4831367"/>
                <a:ext cx="191847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4E91BF-DC27-F95A-7CF0-D0A8AE96C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0" y="4831367"/>
                <a:ext cx="191847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51384CD1-D6F3-A87D-3BBE-E50C932BF080}"/>
              </a:ext>
            </a:extLst>
          </p:cNvPr>
          <p:cNvSpPr txBox="1"/>
          <p:nvPr/>
        </p:nvSpPr>
        <p:spPr>
          <a:xfrm>
            <a:off x="3546765" y="4831367"/>
            <a:ext cx="6677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仅求是否可满足：直接去除约束，返回</a:t>
            </a:r>
            <a:r>
              <a:rPr lang="en-US" altLang="zh-CN" dirty="0"/>
              <a:t>SAT</a:t>
            </a:r>
          </a:p>
          <a:p>
            <a:r>
              <a:rPr lang="zh-CN" altLang="en-US" dirty="0"/>
              <a:t>要求给出一个解：推荐使用正负无限值：</a:t>
            </a:r>
            <a:r>
              <a:rPr lang="en-US" altLang="zh-CN" dirty="0"/>
              <a:t>numpy.inf,-numpy.inf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</a:p>
        </p:txBody>
      </p:sp>
      <p:sp>
        <p:nvSpPr>
          <p:cNvPr id="6" name="右箭头 5"/>
          <p:cNvSpPr/>
          <p:nvPr/>
        </p:nvSpPr>
        <p:spPr>
          <a:xfrm>
            <a:off x="2964007" y="2392459"/>
            <a:ext cx="1847561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消除等式</a:t>
            </a:r>
          </a:p>
        </p:txBody>
      </p:sp>
      <p:sp>
        <p:nvSpPr>
          <p:cNvPr id="8" name="右箭头 7"/>
          <p:cNvSpPr/>
          <p:nvPr/>
        </p:nvSpPr>
        <p:spPr>
          <a:xfrm>
            <a:off x="7081520" y="2348226"/>
            <a:ext cx="2007062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r>
              <a:rPr kumimoji="1" lang="zh-CN" altLang="en-US" dirty="0">
                <a:solidFill>
                  <a:schemeClr val="tx1"/>
                </a:solidFill>
              </a:rPr>
              <a:t>为无界变量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896515" y="4970223"/>
            <a:ext cx="1501706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正规化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5165" y="1407795"/>
            <a:ext cx="1526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/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8E240AA-85E2-60B9-9D63-8B986A33BF9D}"/>
              </a:ext>
            </a:extLst>
          </p:cNvPr>
          <p:cNvSpPr txBox="1"/>
          <p:nvPr/>
        </p:nvSpPr>
        <p:spPr>
          <a:xfrm>
            <a:off x="3079081" y="234822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= x+2n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9A3348-5E6A-BCAB-C95E-95F10696DB94}"/>
                  </a:ext>
                </a:extLst>
              </p:cNvPr>
              <p:cNvSpPr txBox="1"/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9A3348-5E6A-BCAB-C95E-95F10696D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9E16C6-1E0E-BA92-4015-139BCF00F40F}"/>
                  </a:ext>
                </a:extLst>
              </p:cNvPr>
              <p:cNvSpPr txBox="1"/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9E16C6-1E0E-BA92-4015-139BCF00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4802DA-A4D9-12E2-8C46-934ADABAD475}"/>
                  </a:ext>
                </a:extLst>
              </p:cNvPr>
              <p:cNvSpPr txBox="1"/>
              <p:nvPr/>
            </p:nvSpPr>
            <p:spPr>
              <a:xfrm>
                <a:off x="2465386" y="5213728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−1≥0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4802DA-A4D9-12E2-8C46-934ADABAD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86" y="5213728"/>
                <a:ext cx="2844801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箭头 13">
            <a:extLst>
              <a:ext uri="{FF2B5EF4-FFF2-40B4-BE49-F238E27FC236}">
                <a16:creationId xmlns:a16="http://schemas.microsoft.com/office/drawing/2014/main" id="{379E788C-B2A4-57E6-726B-76BCE07A7EDA}"/>
              </a:ext>
            </a:extLst>
          </p:cNvPr>
          <p:cNvSpPr/>
          <p:nvPr/>
        </p:nvSpPr>
        <p:spPr>
          <a:xfrm>
            <a:off x="5223751" y="4970223"/>
            <a:ext cx="1709120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消去变量</a:t>
            </a:r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28F7042-9E13-8CC5-610D-44F707E48E4B}"/>
                  </a:ext>
                </a:extLst>
              </p:cNvPr>
              <p:cNvSpPr txBox="1"/>
              <p:nvPr/>
            </p:nvSpPr>
            <p:spPr>
              <a:xfrm>
                <a:off x="6932871" y="5384159"/>
                <a:ext cx="20070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CN" altLang="en-US" dirty="0"/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28F7042-9E13-8CC5-610D-44F707E48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71" y="5384159"/>
                <a:ext cx="2007062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6D1C757-7F2E-A63D-386B-9AA53E6AA692}"/>
              </a:ext>
            </a:extLst>
          </p:cNvPr>
          <p:cNvSpPr txBox="1"/>
          <p:nvPr/>
        </p:nvSpPr>
        <p:spPr>
          <a:xfrm>
            <a:off x="7622854" y="616742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 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92540E-B1F6-55B9-44A4-D373B6EED264}"/>
              </a:ext>
            </a:extLst>
          </p:cNvPr>
          <p:cNvSpPr txBox="1"/>
          <p:nvPr/>
        </p:nvSpPr>
        <p:spPr>
          <a:xfrm>
            <a:off x="5353754" y="3726765"/>
            <a:ext cx="1005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y= 0</a:t>
            </a:r>
          </a:p>
          <a:p>
            <a:r>
              <a:rPr lang="en-US" altLang="zh-CN" dirty="0"/>
              <a:t>x= 1</a:t>
            </a:r>
          </a:p>
          <a:p>
            <a:r>
              <a:rPr lang="en-US" altLang="zh-CN" dirty="0"/>
              <a:t>n = -1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F2A48C-DC98-EFD1-4ECB-2C6306092144}"/>
              </a:ext>
            </a:extLst>
          </p:cNvPr>
          <p:cNvSpPr txBox="1"/>
          <p:nvPr/>
        </p:nvSpPr>
        <p:spPr>
          <a:xfrm>
            <a:off x="3501553" y="6028927"/>
            <a:ext cx="1005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y= 0</a:t>
            </a:r>
          </a:p>
          <a:p>
            <a:r>
              <a:rPr lang="en-US" altLang="zh-CN" dirty="0"/>
              <a:t>x= 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B2D431-9074-9D64-EE94-82DD274D84C3}"/>
              </a:ext>
            </a:extLst>
          </p:cNvPr>
          <p:cNvSpPr txBox="1"/>
          <p:nvPr/>
        </p:nvSpPr>
        <p:spPr>
          <a:xfrm>
            <a:off x="1097065" y="3726765"/>
            <a:ext cx="1100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y= 0</a:t>
            </a:r>
          </a:p>
          <a:p>
            <a:r>
              <a:rPr lang="en-US" altLang="zh-CN" dirty="0"/>
              <a:t>x= 1</a:t>
            </a:r>
          </a:p>
          <a:p>
            <a:r>
              <a:rPr lang="en-US" altLang="zh-CN" dirty="0"/>
              <a:t>n = -1</a:t>
            </a:r>
          </a:p>
          <a:p>
            <a:r>
              <a:rPr lang="en-US" altLang="zh-CN" dirty="0"/>
              <a:t>z = -1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9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/>
              <a:t> </a:t>
            </a:r>
            <a:r>
              <a:rPr lang="en-US" altLang="zh-CN" sz="2800">
                <a:solidFill>
                  <a:schemeClr val="tx1"/>
                </a:solidFill>
              </a:rPr>
              <a:t>Fourier-Motzkin</a:t>
            </a:r>
            <a:endParaRPr lang="en-US" altLang="zh-CN" sz="280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单纯形法</a:t>
            </a:r>
            <a:endParaRPr lang="zh-CN" altLang="en-US" sz="280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/>
              <a:t> 分支定界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：几何意义</a:t>
            </a:r>
            <a:endParaRPr lang="en-US" altLang="zh-CN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2" y="1480641"/>
            <a:ext cx="7859844" cy="334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线性约束可满足性问题可以转换为几何问题</a:t>
            </a:r>
            <a:endParaRPr kumimoji="1" lang="en-US" altLang="zh-CN" sz="24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每个变量代表一个维度</a:t>
            </a:r>
            <a:endParaRPr kumimoji="1" lang="en-US" altLang="zh-CN" sz="24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每个约束定义一个凸子空间</a:t>
            </a:r>
            <a:endParaRPr kumimoji="1"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不等式定义一个半空间</a:t>
            </a:r>
            <a:endParaRPr kumimoji="1"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等式定义一个超平面</a:t>
            </a:r>
            <a:endParaRPr kumimoji="1" lang="en-US" altLang="zh-CN" sz="24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解空间由半空间和超平面交集定义，形成一个凸多面体</a:t>
            </a:r>
            <a:endParaRPr kumimoji="1"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C4385-FBB4-232C-1BE8-55316E17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566" y="1881763"/>
            <a:ext cx="3787775" cy="32905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4DB0A9-68AC-D807-E7EE-78333C748D18}"/>
              </a:ext>
            </a:extLst>
          </p:cNvPr>
          <p:cNvSpPr txBox="1"/>
          <p:nvPr/>
        </p:nvSpPr>
        <p:spPr>
          <a:xfrm>
            <a:off x="2062449" y="5682159"/>
            <a:ext cx="7146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D1007"/>
                </a:solidFill>
                <a:effectLst/>
                <a:latin typeface="Verdana" panose="020B0604030504040204" pitchFamily="34" charset="0"/>
              </a:rPr>
              <a:t>凸集可以这样描述</a:t>
            </a:r>
            <a:r>
              <a:rPr lang="en-US" altLang="zh-CN" sz="2000" b="0" i="0" dirty="0">
                <a:solidFill>
                  <a:srgbClr val="1D1007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zh-CN" altLang="en-US" sz="2000" b="0" i="0" dirty="0">
                <a:solidFill>
                  <a:srgbClr val="1D1007"/>
                </a:solidFill>
                <a:effectLst/>
                <a:latin typeface="Verdana" panose="020B0604030504040204" pitchFamily="34" charset="0"/>
              </a:rPr>
              <a:t>用一条直线连接集合里两个元素，这条连线上的所有元素都在这个集合里，这个集合称为凸集；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656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0145" y="1998345"/>
            <a:ext cx="91573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单纯形法（Simplex Algorithm）于1947年由George Dantzig发明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最初用于解决线性规划问题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线性算数的可满足性问题是线性规划的一个</a:t>
            </a:r>
            <a:r>
              <a:rPr kumimoji="1" lang="zh-CN" altLang="en-US" sz="2400" dirty="0">
                <a:solidFill>
                  <a:srgbClr val="FF0000"/>
                </a:solidFill>
                <a:sym typeface="+mn-ea"/>
              </a:rPr>
              <a:t>子问题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最坏情况下的时间复杂度是指数级的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可以有效解决含有大量线性约束的线性算数问题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92885" y="1661160"/>
                <a:ext cx="9206865" cy="35356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kumimoji="1" lang="en-US" altLang="zh-CN" sz="28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Normal forms</a:t>
                </a:r>
                <a:r>
                  <a:rPr kumimoji="1" lang="zh-CN" altLang="en-US" sz="28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：</a:t>
                </a:r>
              </a:p>
              <a:p>
                <a:pPr algn="l"/>
                <a:endParaRPr kumimoji="1" lang="zh-CN" altLang="en-US" sz="2000" b="1" dirty="0">
                  <a:sym typeface="+mn-ea"/>
                </a:endParaRPr>
              </a:p>
              <a:p>
                <a:pPr algn="l"/>
                <a:r>
                  <a:rPr kumimoji="1" lang="zh-CN" altLang="en-US" sz="2000" b="1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 types of constraints as input.</a:t>
                </a:r>
                <a:endParaRPr kumimoji="1" lang="zh-CN" altLang="en-US" sz="2000" b="1" dirty="0">
                  <a:sym typeface="+mn-ea"/>
                </a:endParaRPr>
              </a:p>
              <a:p>
                <a:pPr algn="l"/>
                <a:r>
                  <a:rPr kumimoji="1" lang="en-US" altLang="zh-CN" sz="2000" dirty="0">
                    <a:sym typeface="+mn-ea"/>
                  </a:rPr>
                  <a:t>We normalize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inequalities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into the following normal form: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kumimoji="1" lang="en-US" altLang="zh-CN" sz="2000" b="0" i="1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</a:t>
                </a:r>
              </a:p>
              <a:p>
                <a:pPr algn="l"/>
                <a:r>
                  <a:rPr kumimoji="1" lang="en-US" altLang="zh-CN" sz="2000" b="0" i="1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	</a:t>
                </a:r>
              </a:p>
              <a:p>
                <a:pPr algn="l"/>
                <a:r>
                  <a:rPr kumimoji="1" lang="en-US" altLang="zh-CN" sz="2000" dirty="0">
                    <a:sym typeface="+mn-ea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are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basic variables</a:t>
                </a:r>
                <a:r>
                  <a:rPr kumimoji="1" lang="en-US" altLang="zh-CN" sz="2000" dirty="0">
                    <a:sym typeface="+mn-ea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are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additional variables</a:t>
                </a:r>
                <a:r>
                  <a:rPr kumimoji="1" lang="en-US" altLang="zh-CN" sz="2000" dirty="0">
                    <a:sym typeface="+mn-ea"/>
                  </a:rPr>
                  <a:t>.</a:t>
                </a:r>
                <a:endParaRPr kumimoji="1" lang="zh-CN" altLang="en-US" dirty="0">
                  <a:sym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5" y="1661160"/>
                <a:ext cx="9206865" cy="35356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81455" y="1321435"/>
                <a:ext cx="9852660" cy="51390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charset="0"/>
                    <a:cs typeface="Times New Roman" panose="02020603050405020304" charset="0"/>
                  </a:rPr>
                  <a:t>Converting to </a:t>
                </a:r>
                <a:r>
                  <a:rPr lang="en-US" altLang="zh-CN" sz="2800" b="1" dirty="0">
                    <a:latin typeface="Times New Roman" panose="02020603050405020304" charset="0"/>
                    <a:cs typeface="Times New Roman" panose="02020603050405020304" charset="0"/>
                  </a:rPr>
                  <a:t>Normal </a:t>
                </a:r>
                <a:r>
                  <a:rPr lang="zh-CN" altLang="en-US" sz="2800" b="1" dirty="0">
                    <a:latin typeface="Times New Roman" panose="02020603050405020304" charset="0"/>
                    <a:cs typeface="Times New Roman" panose="02020603050405020304" charset="0"/>
                  </a:rPr>
                  <a:t>Form</a:t>
                </a:r>
              </a:p>
              <a:p>
                <a:endParaRPr lang="en-US" altLang="zh-CN" sz="20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b="1" dirty="0">
                    <a:cs typeface="+mn-lt"/>
                  </a:rPr>
                  <a:t>  </a:t>
                </a:r>
                <a:r>
                  <a:rPr lang="en-US" altLang="zh-CN" sz="2000" dirty="0">
                    <a:cs typeface="+mn-lt"/>
                  </a:rPr>
                  <a:t>(</a:t>
                </a:r>
                <a:r>
                  <a:rPr lang="en-US" altLang="zh-CN" sz="2000" dirty="0">
                    <a:cs typeface="+mn-lt"/>
                    <a:sym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⋈∈{=,≤,≥}</m:t>
                    </m:r>
                  </m:oMath>
                </a14:m>
                <a:r>
                  <a:rPr lang="en-US" altLang="zh-CN" sz="2000" dirty="0">
                    <a:cs typeface="+mn-lt"/>
                  </a:rPr>
                  <a:t>)</a:t>
                </a:r>
              </a:p>
              <a:p>
                <a:pPr algn="l"/>
                <a:endParaRPr lang="en-US" altLang="zh-CN" sz="2000" dirty="0">
                  <a:cs typeface="+mn-lt"/>
                </a:endParaRPr>
              </a:p>
              <a:p>
                <a:pPr marL="0" lvl="0" indent="0" algn="l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1. Move all addends 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to the left-hand side to obtain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(where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is a constant)</a:t>
                </a:r>
              </a:p>
              <a:p>
                <a:pPr marL="0" lvl="0" indent="0" algn="l">
                  <a:buNone/>
                </a:pPr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algn="l">
                  <a:buClrTx/>
                  <a:buSzTx/>
                  <a:buFontTx/>
                </a:pPr>
                <a:r>
                  <a:rPr kumimoji="1" lang="en-US" altLang="zh-CN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Introduce a new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en-US" altLang="zh-CN" sz="2000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zh-CN" sz="2000" b="1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Replace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ambria Math" panose="02040503050406030204" pitchFamily="18" charset="0"/>
                  <a:sym typeface="+mn-ea"/>
                </a:endParaRPr>
              </a:p>
              <a:p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   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= 0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 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and</a:t>
                </a:r>
                <a:r>
                  <a:rPr lang="en-US" altLang="zh-CN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If </a:t>
                </a:r>
                <a14:m>
                  <m:oMath xmlns:m="http://schemas.openxmlformats.org/officeDocument/2006/math">
                    <m:r>
                      <a:rPr kumimoji="1" lang="en-US" altLang="zh-CN" sz="2000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equality operator, 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kumimoji="1" lang="en-US" altLang="zh-CN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Example：</a:t>
                </a:r>
              </a:p>
              <a:p>
                <a:endParaRPr kumimoji="1" lang="en-US" altLang="zh-CN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	Convert  </a:t>
                </a:r>
                <a14:m>
                  <m:oMath xmlns:m="http://schemas.openxmlformats.org/officeDocument/2006/math"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i="1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to  </a:t>
                </a:r>
                <a14:m>
                  <m:oMath xmlns:m="http://schemas.openxmlformats.org/officeDocument/2006/math"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=0 ∧</m:t>
                    </m:r>
                    <m:sSub>
                      <m:sSubPr>
                        <m:ctrlP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2000" i="1" kern="0" dirty="0">
                  <a:solidFill>
                    <a:srgbClr val="0432FF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55" y="1321435"/>
                <a:ext cx="9852660" cy="5139055"/>
              </a:xfrm>
              <a:prstGeom prst="rect">
                <a:avLst/>
              </a:prstGeom>
              <a:blipFill>
                <a:blip r:embed="rId2"/>
                <a:stretch>
                  <a:fillRect l="-1238" t="-1305" b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07770" y="1837055"/>
                <a:ext cx="9788525" cy="1988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b="1">
                    <a:latin typeface="Times New Roman" panose="02020603050405020304" charset="0"/>
                    <a:cs typeface="Times New Roman" panose="02020603050405020304" charset="0"/>
                  </a:rPr>
                  <a:t>Example</a:t>
                </a:r>
              </a:p>
              <a:p>
                <a:endParaRPr lang="en-US" sz="2400" b="1"/>
              </a:p>
              <a:p>
                <a:endParaRPr lang="en-US" sz="2400" b="1"/>
              </a:p>
              <a:p>
                <a:r>
                  <a:rPr kumimoji="1" lang="en-US" altLang="zh-CN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aseline="-25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70" y="1837055"/>
                <a:ext cx="9788525" cy="19881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5210810" y="3460115"/>
            <a:ext cx="141732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10810" y="309880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normalize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552055" y="2596515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5" y="2596515"/>
                <a:ext cx="2314575" cy="1664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SAT</a:t>
            </a: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480" y="3387090"/>
            <a:ext cx="9207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EUF</a:t>
            </a:r>
          </a:p>
        </p:txBody>
      </p:sp>
      <p:sp>
        <p:nvSpPr>
          <p:cNvPr id="24" name="矩形 23"/>
          <p:cNvSpPr/>
          <p:nvPr/>
        </p:nvSpPr>
        <p:spPr>
          <a:xfrm>
            <a:off x="42789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LA</a:t>
            </a:r>
          </a:p>
        </p:txBody>
      </p:sp>
      <p:sp>
        <p:nvSpPr>
          <p:cNvPr id="25" name="矩形 24"/>
          <p:cNvSpPr/>
          <p:nvPr/>
        </p:nvSpPr>
        <p:spPr>
          <a:xfrm>
            <a:off x="542085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Bit Vector</a:t>
            </a:r>
          </a:p>
        </p:txBody>
      </p:sp>
      <p:sp>
        <p:nvSpPr>
          <p:cNvPr id="26" name="矩形 25"/>
          <p:cNvSpPr/>
          <p:nvPr/>
        </p:nvSpPr>
        <p:spPr>
          <a:xfrm>
            <a:off x="68827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Array</a:t>
            </a:r>
          </a:p>
        </p:txBody>
      </p:sp>
      <p:sp>
        <p:nvSpPr>
          <p:cNvPr id="27" name="矩形 26"/>
          <p:cNvSpPr/>
          <p:nvPr/>
        </p:nvSpPr>
        <p:spPr>
          <a:xfrm>
            <a:off x="807814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Pointer</a:t>
            </a:r>
          </a:p>
        </p:txBody>
      </p:sp>
      <p:sp>
        <p:nvSpPr>
          <p:cNvPr id="28" name="矩形 27"/>
          <p:cNvSpPr/>
          <p:nvPr/>
        </p:nvSpPr>
        <p:spPr>
          <a:xfrm>
            <a:off x="9272270" y="3387090"/>
            <a:ext cx="16573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Combination</a:t>
            </a:r>
            <a:endParaRPr kumimoji="1" lang="en-GB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93060" y="2233295"/>
            <a:ext cx="5690235" cy="3744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simplex(){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tab =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constructTableau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for(each additional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){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if(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violates its constraint){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if(there is a suitable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pivot(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else return UNSAT;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}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}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return SAT;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53845" y="1491615"/>
            <a:ext cx="29978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Simplex 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3503930" y="2448560"/>
            <a:ext cx="140400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03930" y="2087245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normalize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921250" y="1602740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0" y="1602740"/>
                <a:ext cx="2314575" cy="1664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458085" y="3564255"/>
            <a:ext cx="15271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Tableau</a:t>
            </a:r>
            <a:r>
              <a:rPr kumimoji="1"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86300" y="421513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851775" y="4542155"/>
                <a:ext cx="173482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775" y="4542155"/>
                <a:ext cx="173482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7416165" y="2455545"/>
            <a:ext cx="1404000" cy="6985"/>
          </a:xfrm>
          <a:prstGeom prst="straightConnector1">
            <a:avLst/>
          </a:prstGeom>
          <a:ln w="66675" cmpd="dbl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027160" y="1626870"/>
                <a:ext cx="1677035" cy="1664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2=2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3=−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60" y="1626870"/>
                <a:ext cx="1677035" cy="16649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805241" y="199478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241" y="1994789"/>
                <a:ext cx="1518285" cy="880745"/>
              </a:xfrm>
              <a:prstGeom prst="rect">
                <a:avLst/>
              </a:prstGeom>
              <a:blipFill rotWithShape="1">
                <a:blip r:embed="rId6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13985" y="130810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033385" y="1634490"/>
                <a:ext cx="173482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85" y="1634490"/>
                <a:ext cx="173482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455991" y="160997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91" y="1609979"/>
                <a:ext cx="1518285" cy="880745"/>
              </a:xfrm>
              <a:prstGeom prst="rect">
                <a:avLst/>
              </a:prstGeom>
              <a:blipFill rotWithShape="1">
                <a:blip r:embed="rId5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3392170" y="2046605"/>
            <a:ext cx="140400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290435" y="485267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H="1">
            <a:off x="7721600" y="5139690"/>
            <a:ext cx="555625" cy="264160"/>
          </a:xfrm>
          <a:prstGeom prst="straightConnector1">
            <a:avLst/>
          </a:prstGeom>
          <a:ln w="317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292080" y="5304155"/>
                <a:ext cx="101600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80" y="5304155"/>
                <a:ext cx="1016000" cy="8299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78D25B-2F78-EED2-8B73-DA907BF4E362}"/>
                  </a:ext>
                </a:extLst>
              </p:cNvPr>
              <p:cNvSpPr txBox="1"/>
              <p:nvPr/>
            </p:nvSpPr>
            <p:spPr>
              <a:xfrm>
                <a:off x="1073916" y="2782570"/>
                <a:ext cx="8550910" cy="3553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We do the 1</a:t>
                </a:r>
                <a:r>
                  <a:rPr lang="en-US" altLang="zh-CN" baseline="30000" dirty="0">
                    <a:sym typeface="+mn-ea"/>
                  </a:rPr>
                  <a:t>st</a:t>
                </a:r>
                <a:r>
                  <a:rPr lang="en-US" altLang="zh-CN" dirty="0">
                    <a:sym typeface="+mn-ea"/>
                  </a:rPr>
                  <a:t> trial by setting initially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x=y=0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=0−−&gt;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1=0,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2=0,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And have two violations. We first fix 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s1</a:t>
                </a:r>
                <a:r>
                  <a:rPr lang="en-US" altLang="zh-CN" dirty="0">
                    <a:sym typeface="+mn-ea"/>
                  </a:rPr>
                  <a:t>. Perform the pivoting operation: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s1 = </a:t>
                </a:r>
                <a:r>
                  <a:rPr lang="en-US" altLang="zh-CN" dirty="0" err="1">
                    <a:solidFill>
                      <a:srgbClr val="0432FF"/>
                    </a:solidFill>
                    <a:sym typeface="+mn-ea"/>
                  </a:rPr>
                  <a:t>x+y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;  </a:t>
                </a:r>
                <a:r>
                  <a:rPr lang="en-US" altLang="zh-CN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s1-y;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</a:t>
                </a:r>
                <a:r>
                  <a:rPr lang="en-US" altLang="zh-CN" dirty="0">
                    <a:sym typeface="Wingdings" panose="05000000000000000000" pitchFamily="2" charset="2"/>
                  </a:rPr>
                  <a:t>, we get: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2x-y = 2(s1-y)-y = 2s1 – 3y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 = -x+2y = -(s1-y)+2y = -s1+3y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78D25B-2F78-EED2-8B73-DA907BF4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16" y="2782570"/>
                <a:ext cx="8550910" cy="3553460"/>
              </a:xfrm>
              <a:prstGeom prst="rect">
                <a:avLst/>
              </a:prstGeom>
              <a:blipFill>
                <a:blip r:embed="rId8"/>
                <a:stretch>
                  <a:fillRect l="-1069" b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0DFB48-4836-4A48-80D7-6BE9CAE330CE}"/>
              </a:ext>
            </a:extLst>
          </p:cNvPr>
          <p:cNvCxnSpPr>
            <a:cxnSpLocks/>
          </p:cNvCxnSpPr>
          <p:nvPr/>
        </p:nvCxnSpPr>
        <p:spPr>
          <a:xfrm>
            <a:off x="4859186" y="6571705"/>
            <a:ext cx="1474923" cy="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2249FD6-CA97-F7D4-DBA8-AFA336A5D75A}"/>
              </a:ext>
            </a:extLst>
          </p:cNvPr>
          <p:cNvSpPr txBox="1"/>
          <p:nvPr/>
        </p:nvSpPr>
        <p:spPr>
          <a:xfrm>
            <a:off x="2644816" y="6276218"/>
            <a:ext cx="25920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 = (x0,y0) 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C54ADD-778F-6FDC-95D8-FC5DA7E61446}"/>
              </a:ext>
            </a:extLst>
          </p:cNvPr>
          <p:cNvSpPr txBox="1"/>
          <p:nvPr/>
        </p:nvSpPr>
        <p:spPr>
          <a:xfrm>
            <a:off x="4756099" y="5954395"/>
            <a:ext cx="1578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pivote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s,x</a:t>
            </a:r>
            <a:r>
              <a:rPr lang="en-US" altLang="zh-CN" sz="2400" dirty="0"/>
              <a:t>)</a:t>
            </a:r>
            <a:r>
              <a:rPr lang="en-US" altLang="zh-CN" dirty="0"/>
              <a:t>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D0558C-E812-5DCC-62EE-F99318203C74}"/>
              </a:ext>
            </a:extLst>
          </p:cNvPr>
          <p:cNvSpPr txBox="1"/>
          <p:nvPr/>
        </p:nvSpPr>
        <p:spPr>
          <a:xfrm>
            <a:off x="6250924" y="6336030"/>
            <a:ext cx="29413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s,y</a:t>
            </a:r>
            <a:r>
              <a:rPr lang="en-US" altLang="zh-CN" sz="2400" dirty="0"/>
              <a:t>)= (bound(s), y0)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63105" y="139954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809301" y="1308989"/>
                <a:ext cx="1786890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2=2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1−3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3=−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1+3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01" y="1308989"/>
                <a:ext cx="1786890" cy="1664970"/>
              </a:xfrm>
              <a:prstGeom prst="rect">
                <a:avLst/>
              </a:prstGeom>
              <a:blipFill rotWithShape="1">
                <a:blip r:embed="rId5"/>
                <a:stretch>
                  <a:fillRect l="-32" t="-15" r="3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5799455" y="2134235"/>
            <a:ext cx="1096645" cy="381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By setting up explicitly the value of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s1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1=2,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=0−−&gt;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2=4,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3=−2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And still one violation left. We want to fix 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s3</a:t>
                </a:r>
                <a:r>
                  <a:rPr lang="en-US" altLang="zh-CN" dirty="0">
                    <a:sym typeface="+mn-ea"/>
                  </a:rPr>
                  <a:t>. Perform the pivoting operation: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s3 = -s1+3y;  </a:t>
                </a:r>
                <a:r>
                  <a:rPr lang="en-US" altLang="zh-CN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 = s1/3+s3/3;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</a:t>
                </a:r>
                <a:r>
                  <a:rPr lang="en-US" altLang="zh-CN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dirty="0">
                    <a:sym typeface="Wingdings" panose="05000000000000000000" pitchFamily="2" charset="2"/>
                  </a:rPr>
                  <a:t>, we get: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 = s1-(s1/3+s3/3) = 2/3*s1 -1/3*s3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2s1-3y = 2s1-3(s1/3+s3/3) = s1-s3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blipFill rotWithShape="1">
                <a:blip r:embed="rId7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518410" y="2132330"/>
            <a:ext cx="1087755" cy="762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063105" y="486156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7588885" y="5099685"/>
            <a:ext cx="1384300" cy="1010920"/>
          </a:xfrm>
          <a:prstGeom prst="straightConnector1">
            <a:avLst/>
          </a:prstGeom>
          <a:ln w="412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182225" y="5187950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225" y="5187950"/>
                <a:ext cx="119888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7063105" y="1399540"/>
              <a:ext cx="2819400" cy="19552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3"/>
                </p:custDataLst>
              </p:nvPr>
            </p:nvGraphicFramePr>
            <p:xfrm>
              <a:off x="7063105" y="1399540"/>
              <a:ext cx="2819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  <a:gridCol w="939800"/>
                    <a:gridCol w="939800"/>
                  </a:tblGrid>
                  <a:tr h="370840">
                    <a:tc>
                      <a:txBody>
                        <a:bodyPr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s3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601345">
                    <a:tc>
                      <a:txBody>
                        <a:bodyPr/>
                        <a:p>
                          <a:r>
                            <a:rPr lang="en-US" altLang="zh-CN" dirty="0"/>
                            <a:t>x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s2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01345">
                    <a:tc>
                      <a:txBody>
                        <a:bodyPr/>
                        <a:p>
                          <a:r>
                            <a:rPr lang="en-US" altLang="zh-CN" dirty="0"/>
                            <a:t>y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809301" y="1308989"/>
                <a:ext cx="1831340" cy="21786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01" y="1308989"/>
                <a:ext cx="1831340" cy="2178685"/>
              </a:xfrm>
              <a:prstGeom prst="rect">
                <a:avLst/>
              </a:prstGeom>
              <a:blipFill rotWithShape="1">
                <a:blip r:embed="rId6"/>
                <a:stretch>
                  <a:fillRect l="-31" t="-12" r="3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5799455" y="2134235"/>
            <a:ext cx="1096645" cy="381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331595" y="3629660"/>
                <a:ext cx="8550910" cy="2306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We have fixed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s3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1=2,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3=1−−&gt;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2=1,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All constraints are satisfied, hence, we have this model: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[x=1, y=1]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3629660"/>
                <a:ext cx="8550910" cy="23069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blipFill rotWithShape="1">
                <a:blip r:embed="rId8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518410" y="2132330"/>
            <a:ext cx="1087755" cy="762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8564"/>
            <a:ext cx="3787775" cy="32905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2786" y="1273730"/>
            <a:ext cx="2183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几何学意义</a:t>
            </a:r>
            <a:endParaRPr lang="en-US" altLang="zh-CN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20FDF1-7210-97DD-8AFB-F1C7716442F3}"/>
                  </a:ext>
                </a:extLst>
              </p:cNvPr>
              <p:cNvSpPr txBox="1"/>
              <p:nvPr/>
            </p:nvSpPr>
            <p:spPr>
              <a:xfrm>
                <a:off x="208742" y="2035492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20FDF1-7210-97DD-8AFB-F1C771644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2" y="2035492"/>
                <a:ext cx="2314575" cy="1664970"/>
              </a:xfrm>
              <a:prstGeom prst="rect">
                <a:avLst/>
              </a:prstGeom>
              <a:blipFill>
                <a:blip r:embed="rId3"/>
                <a:stretch>
                  <a:fillRect b="-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93AA202-DD86-4C29-95B9-8E5C7ED8BD35}"/>
              </a:ext>
            </a:extLst>
          </p:cNvPr>
          <p:cNvSpPr txBox="1"/>
          <p:nvPr/>
        </p:nvSpPr>
        <p:spPr>
          <a:xfrm>
            <a:off x="2562976" y="2276127"/>
            <a:ext cx="3576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1.trial: (</a:t>
            </a:r>
            <a:r>
              <a:rPr lang="en-US" altLang="zh-CN" dirty="0" err="1"/>
              <a:t>x,y</a:t>
            </a:r>
            <a:r>
              <a:rPr lang="en-US" altLang="zh-CN" dirty="0"/>
              <a:t>) = (0,0), </a:t>
            </a:r>
            <a:r>
              <a:rPr lang="en-US" altLang="zh-CN" dirty="0" err="1"/>
              <a:t>pivote</a:t>
            </a:r>
            <a:r>
              <a:rPr lang="en-US" altLang="zh-CN" dirty="0"/>
              <a:t>(s1,x)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trial: (s1,y) = (2,0), </a:t>
            </a:r>
            <a:r>
              <a:rPr lang="en-US" altLang="zh-CN" dirty="0" err="1"/>
              <a:t>pivote</a:t>
            </a:r>
            <a:r>
              <a:rPr lang="en-US" altLang="zh-CN" dirty="0"/>
              <a:t>(s3,y)</a:t>
            </a:r>
          </a:p>
          <a:p>
            <a:endParaRPr lang="en-US" altLang="zh-CN" dirty="0"/>
          </a:p>
          <a:p>
            <a:r>
              <a:rPr lang="en-US" altLang="zh-CN" dirty="0"/>
              <a:t>3.trial: (s1,s3) = (2,1)  sat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C20F14-16E1-3D3E-7B1E-FAD918D4B53F}"/>
              </a:ext>
            </a:extLst>
          </p:cNvPr>
          <p:cNvSpPr txBox="1"/>
          <p:nvPr/>
        </p:nvSpPr>
        <p:spPr>
          <a:xfrm>
            <a:off x="7775726" y="154943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 =0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78BF21-E7D6-6AC8-5212-77C3B6F14636}"/>
              </a:ext>
            </a:extLst>
          </p:cNvPr>
          <p:cNvSpPr txBox="1"/>
          <p:nvPr/>
        </p:nvSpPr>
        <p:spPr>
          <a:xfrm>
            <a:off x="9818685" y="221907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s3 = 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4907EC-B15C-2F42-6C6A-C64120526661}"/>
              </a:ext>
            </a:extLst>
          </p:cNvPr>
          <p:cNvSpPr txBox="1"/>
          <p:nvPr/>
        </p:nvSpPr>
        <p:spPr>
          <a:xfrm>
            <a:off x="8153393" y="47165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 = 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D8EF36-3EA5-9558-BF18-90E826CC913F}"/>
              </a:ext>
            </a:extLst>
          </p:cNvPr>
          <p:cNvSpPr txBox="1"/>
          <p:nvPr/>
        </p:nvSpPr>
        <p:spPr>
          <a:xfrm>
            <a:off x="540875" y="4480754"/>
            <a:ext cx="3576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1.trial: (</a:t>
            </a:r>
            <a:r>
              <a:rPr lang="en-US" altLang="zh-CN" dirty="0" err="1"/>
              <a:t>x,y</a:t>
            </a:r>
            <a:r>
              <a:rPr lang="en-US" altLang="zh-CN" dirty="0"/>
              <a:t>) = (0,0), </a:t>
            </a:r>
            <a:r>
              <a:rPr lang="en-US" altLang="zh-CN" dirty="0" err="1"/>
              <a:t>pivote</a:t>
            </a:r>
            <a:r>
              <a:rPr lang="en-US" altLang="zh-CN" dirty="0"/>
              <a:t>(s1,y)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trial: (x,s1) = (0,2), </a:t>
            </a:r>
            <a:r>
              <a:rPr lang="en-US" altLang="zh-CN" dirty="0" err="1"/>
              <a:t>pivote</a:t>
            </a:r>
            <a:r>
              <a:rPr lang="en-US" altLang="zh-CN" dirty="0"/>
              <a:t>(s2,x)</a:t>
            </a:r>
          </a:p>
          <a:p>
            <a:endParaRPr lang="en-US" altLang="zh-CN" dirty="0"/>
          </a:p>
          <a:p>
            <a:r>
              <a:rPr lang="en-US" altLang="zh-CN" dirty="0"/>
              <a:t>3.trial: (s2,s1) = (0,2)  sat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Fourier-</a:t>
            </a:r>
            <a:r>
              <a:rPr lang="en-US" altLang="zh-CN" sz="2800" dirty="0" err="1">
                <a:solidFill>
                  <a:schemeClr val="tx1"/>
                </a:solidFill>
              </a:rPr>
              <a:t>Motzkin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单纯形法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分支定界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6630" y="1760220"/>
                <a:ext cx="766762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(S){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res = simplex(S);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if(res==UNSAT)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prune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if(res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integers)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exit(SAT);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deep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select(x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of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real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value);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[x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≥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])||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backtrack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dirty="0">
                    <a:sym typeface="+mn-ea"/>
                  </a:rPr>
                  <a:t>    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[x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]);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30" y="1760220"/>
                <a:ext cx="7667625" cy="3784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06855" y="1183005"/>
            <a:ext cx="7759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ILP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39820" y="3023870"/>
            <a:ext cx="2362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000" dirty="0"/>
              <a:t>Suppose:</a:t>
            </a:r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/>
              <a:t>[</a:t>
            </a:r>
            <a:r>
              <a:rPr kumimoji="1" lang="en-US" altLang="zh-CN" sz="2000" dirty="0">
                <a:solidFill>
                  <a:srgbClr val="FF0000"/>
                </a:solidFill>
              </a:rPr>
              <a:t>x=1.7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y=3.5]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39820" y="4139170"/>
                <a:ext cx="1731645" cy="1236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20" y="4139170"/>
                <a:ext cx="1731645" cy="1236345"/>
              </a:xfrm>
              <a:prstGeom prst="rect">
                <a:avLst/>
              </a:prstGeom>
              <a:blipFill rotWithShape="1">
                <a:blip r:embed="rId2"/>
                <a:stretch>
                  <a:fillRect t="-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0150" y="4139170"/>
                <a:ext cx="1731645" cy="1236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150" y="4139170"/>
                <a:ext cx="1731645" cy="1236345"/>
              </a:xfrm>
              <a:prstGeom prst="rect">
                <a:avLst/>
              </a:prstGeom>
              <a:blipFill rotWithShape="1">
                <a:blip r:embed="rId3"/>
                <a:stretch>
                  <a:fillRect t="-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251960" y="1886585"/>
                <a:ext cx="1758315" cy="968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0" y="1886585"/>
                <a:ext cx="1758315" cy="968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55360" y="2143125"/>
                <a:ext cx="186499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kumimoji="1" lang="en-US" altLang="zh-CN" sz="2000" dirty="0">
                    <a:sym typeface="+mn-ea"/>
                  </a:rPr>
                  <a:t>where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360" y="2143125"/>
                <a:ext cx="1864995" cy="3987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15" y="1846637"/>
            <a:ext cx="7633970" cy="4332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：语法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2563957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80925" y="176070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51827" y="1593864"/>
            <a:ext cx="5573918" cy="472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A</a:t>
            </a:r>
            <a:r>
              <a:rPr kumimoji="1" lang="zh-CN" altLang="en-US" sz="2800" b="1" dirty="0"/>
              <a:t>：原子要素</a:t>
            </a:r>
            <a:endParaRPr kumimoji="1" lang="en-US" altLang="zh-CN" sz="2800" b="1" dirty="0"/>
          </a:p>
          <a:p>
            <a:pPr marL="5715">
              <a:lnSpc>
                <a:spcPct val="150000"/>
              </a:lnSpc>
            </a:pPr>
            <a:r>
              <a:rPr kumimoji="1" lang="en-US" altLang="zh-CN" sz="2800" b="1" dirty="0">
                <a:latin typeface="+mn-ea"/>
                <a:cs typeface="+mn-ea"/>
                <a:sym typeface="+mn-ea"/>
              </a:rPr>
              <a:t>	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- </a:t>
            </a:r>
            <a:r>
              <a:rPr lang="en-US" altLang="zh-CN" dirty="0"/>
              <a:t>x,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统称为个体，个体的取值范围：论域</a:t>
            </a:r>
            <a:endParaRPr kumimoji="1" lang="zh-CN" altLang="en-US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E:   </a:t>
            </a:r>
            <a:r>
              <a:rPr kumimoji="1" lang="zh-CN" altLang="en-US" sz="2800" b="1" dirty="0"/>
              <a:t>表达式</a:t>
            </a:r>
            <a:endParaRPr kumimoji="1" lang="en-US" altLang="zh-CN" sz="2800" b="1" dirty="0"/>
          </a:p>
          <a:p>
            <a:pPr marL="5715">
              <a:lnSpc>
                <a:spcPct val="150000"/>
              </a:lnSpc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支持</a:t>
            </a:r>
            <a:r>
              <a:rPr lang="zh-CN" altLang="en-US" dirty="0"/>
              <a:t>减法表达式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因为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可以为负数</a:t>
            </a:r>
            <a:r>
              <a:rPr lang="en-US" altLang="zh-CN" dirty="0">
                <a:sym typeface="+mn-ea"/>
              </a:rPr>
              <a:t>)</a:t>
            </a:r>
            <a:endParaRPr kumimoji="1" lang="zh-CN" altLang="en-US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R:   </a:t>
            </a:r>
            <a:r>
              <a:rPr kumimoji="1" lang="zh-CN" altLang="en-US" sz="2800" b="1" dirty="0"/>
              <a:t>关系式</a:t>
            </a:r>
            <a:endParaRPr kumimoji="1" lang="en-US" altLang="zh-CN" sz="2800" b="1" dirty="0"/>
          </a:p>
          <a:p>
            <a:pPr marL="5715">
              <a:lnSpc>
                <a:spcPct val="150000"/>
              </a:lnSpc>
            </a:pPr>
            <a:r>
              <a:rPr lang="en-US" altLang="zh-CN" dirty="0">
                <a:sym typeface="+mn-ea"/>
              </a:rPr>
              <a:t>	 - </a:t>
            </a:r>
            <a:r>
              <a:rPr lang="zh-CN" altLang="en-US" dirty="0">
                <a:sym typeface="+mn-ea"/>
              </a:rPr>
              <a:t>约束</a:t>
            </a:r>
            <a:endParaRPr kumimoji="1" lang="zh-CN" altLang="en-US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P</a:t>
            </a:r>
            <a:r>
              <a:rPr kumimoji="1" lang="zh-CN" altLang="en-US" sz="2800" b="1" dirty="0"/>
              <a:t>：命题</a:t>
            </a:r>
            <a:endParaRPr kumimoji="1" lang="en-US" altLang="zh-CN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	</a:t>
            </a:r>
            <a:r>
              <a:rPr lang="en-US" altLang="zh-CN" dirty="0"/>
              <a:t>- </a:t>
            </a:r>
            <a:r>
              <a:rPr lang="zh-CN" altLang="en-US" dirty="0"/>
              <a:t>由一个或多个约束组成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数组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指针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比特向量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数组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指针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602892" y="1738461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30" y="2339975"/>
            <a:ext cx="5484495" cy="1901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7DE74BA2-910C-E469-D8CE-88FDEED054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0138735"/>
                  </p:ext>
                </p:extLst>
              </p:nvPr>
            </p:nvGraphicFramePr>
            <p:xfrm>
              <a:off x="4524086" y="5406505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13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13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13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1567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𝑙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7DE74BA2-910C-E469-D8CE-88FDEED054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0138735"/>
                  </p:ext>
                </p:extLst>
              </p:nvPr>
            </p:nvGraphicFramePr>
            <p:xfrm>
              <a:off x="4524086" y="5406505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13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13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13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68" t="-7895" r="-302273" b="-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68" t="-7895" r="-202273" b="-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568" t="-7895" r="-2273" b="-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8DFC4F84-8C65-CD12-F2F7-2FADEC090D33}"/>
              </a:ext>
            </a:extLst>
          </p:cNvPr>
          <p:cNvSpPr txBox="1"/>
          <p:nvPr/>
        </p:nvSpPr>
        <p:spPr>
          <a:xfrm>
            <a:off x="2602892" y="5406505"/>
            <a:ext cx="2142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bit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vector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432FF"/>
                </a:solidFill>
              </a:rPr>
              <a:t>b</a:t>
            </a:r>
            <a:r>
              <a:rPr kumimoji="1"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19277" y="1431756"/>
            <a:ext cx="172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83230" y="1953895"/>
                <a:ext cx="5685155" cy="41592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1. Bitwise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	Extensions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of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single-bit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2. Arithmetic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Standard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interpretations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b:</a:t>
                </a:r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zh-CN" alt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algn="l" fontAlgn="auto"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230" y="1953895"/>
                <a:ext cx="5685155" cy="41592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2840" y="1334770"/>
            <a:ext cx="51993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Semantics: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arithmetic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operations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38120" y="1966595"/>
                <a:ext cx="6000115" cy="47002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20" y="1966595"/>
                <a:ext cx="6000115" cy="4700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2D8BBC11-F372-2CB9-8F0E-C430E6247D2F}"/>
              </a:ext>
            </a:extLst>
          </p:cNvPr>
          <p:cNvSpPr/>
          <p:nvPr/>
        </p:nvSpPr>
        <p:spPr>
          <a:xfrm>
            <a:off x="8885382" y="2876528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BV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5757BD8-1931-4B78-B241-EECF20C45939}"/>
              </a:ext>
            </a:extLst>
          </p:cNvPr>
          <p:cNvSpPr/>
          <p:nvPr/>
        </p:nvSpPr>
        <p:spPr>
          <a:xfrm>
            <a:off x="10485582" y="2896581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12" name="直线箭头连接符 5">
            <a:extLst>
              <a:ext uri="{FF2B5EF4-FFF2-40B4-BE49-F238E27FC236}">
                <a16:creationId xmlns:a16="http://schemas.microsoft.com/office/drawing/2014/main" id="{95258FBB-ED7B-4D7F-7A40-CB4DD3D8D39C}"/>
              </a:ext>
            </a:extLst>
          </p:cNvPr>
          <p:cNvCxnSpPr>
            <a:endCxn id="11" idx="2"/>
          </p:cNvCxnSpPr>
          <p:nvPr/>
        </p:nvCxnSpPr>
        <p:spPr>
          <a:xfrm>
            <a:off x="9647382" y="3829028"/>
            <a:ext cx="838200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F7F431-EEA7-95FA-74AF-14247F3DF7AF}"/>
                  </a:ext>
                </a:extLst>
              </p:cNvPr>
              <p:cNvSpPr txBox="1"/>
              <p:nvPr/>
            </p:nvSpPr>
            <p:spPr>
              <a:xfrm>
                <a:off x="9723582" y="333372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F7F431-EEA7-95FA-74AF-14247F3D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582" y="3333728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455035" y="3168015"/>
            <a:ext cx="52819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procedures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bit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vectors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2865" y="1480820"/>
            <a:ext cx="3550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1215" y="2089150"/>
            <a:ext cx="7274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{};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 set of all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generated 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two main passes: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1. blast each proposition;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2. generate constrains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bitBlast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convert the proposition to atomic bools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generate 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genConsProp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(P);</a:t>
            </a:r>
            <a:b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2865" y="148082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each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 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 P is (e1=e2){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for atomic propositions, crawl through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// expressions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P2){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trivial recursion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(P1);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7AF2B10-FC5E-A87B-B2E1-F66BBC2A7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24" y="5558064"/>
            <a:ext cx="4168501" cy="78492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8520" y="1847850"/>
            <a:ext cx="835850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genCons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will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x: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a vector of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boolean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variables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c: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e1+e2: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(b0,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(e1);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(c0,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(e2);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(d0,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attach to e1+e2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other cases are similar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7CA1E5-F7DC-C559-3757-F8B74D23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009" y="3791587"/>
            <a:ext cx="4366638" cy="61727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99B207A4-1132-4FA8-53A8-86DD9AC4A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5488" y="1685204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 blast the following propositions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y=2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tree structure:</a:t>
                </a: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99B207A4-1132-4FA8-53A8-86DD9AC4A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488" y="1685204"/>
                <a:ext cx="7772400" cy="4114800"/>
              </a:xfrm>
              <a:blipFill>
                <a:blip r:embed="rId3"/>
                <a:stretch>
                  <a:fillRect l="-784"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4A67D5D8-CCF4-2E60-7E04-C5E1A88E4D50}"/>
              </a:ext>
            </a:extLst>
          </p:cNvPr>
          <p:cNvSpPr/>
          <p:nvPr/>
        </p:nvSpPr>
        <p:spPr>
          <a:xfrm>
            <a:off x="1879600" y="572697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4CA9A50-BA18-66B8-2E5F-CFFF87099ADE}"/>
              </a:ext>
            </a:extLst>
          </p:cNvPr>
          <p:cNvSpPr/>
          <p:nvPr/>
        </p:nvSpPr>
        <p:spPr>
          <a:xfrm>
            <a:off x="2946400" y="572697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E92A84E-51AC-31AC-E4D1-79D18F42EA26}"/>
              </a:ext>
            </a:extLst>
          </p:cNvPr>
          <p:cNvSpPr/>
          <p:nvPr/>
        </p:nvSpPr>
        <p:spPr>
          <a:xfrm>
            <a:off x="2413000" y="5022922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DFDFF67-DB72-1350-206D-81AD90525925}"/>
              </a:ext>
            </a:extLst>
          </p:cNvPr>
          <p:cNvSpPr/>
          <p:nvPr/>
        </p:nvSpPr>
        <p:spPr>
          <a:xfrm>
            <a:off x="4183856" y="572697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9D948DB-0F85-FFDA-8319-F29E7EEAAECA}"/>
              </a:ext>
            </a:extLst>
          </p:cNvPr>
          <p:cNvSpPr/>
          <p:nvPr/>
        </p:nvSpPr>
        <p:spPr>
          <a:xfrm>
            <a:off x="4874021" y="5034829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F33B186-820D-861B-2449-B69A17621C20}"/>
              </a:ext>
            </a:extLst>
          </p:cNvPr>
          <p:cNvSpPr/>
          <p:nvPr/>
        </p:nvSpPr>
        <p:spPr>
          <a:xfrm>
            <a:off x="5588396" y="5763491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0E46A4B-DFC5-6D09-FD76-2B3D6F19B54F}"/>
              </a:ext>
            </a:extLst>
          </p:cNvPr>
          <p:cNvSpPr/>
          <p:nvPr/>
        </p:nvSpPr>
        <p:spPr>
          <a:xfrm>
            <a:off x="3581400" y="412677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811BB59-4DD8-2CE0-0A93-F40729F804F8}"/>
              </a:ext>
            </a:extLst>
          </p:cNvPr>
          <p:cNvSpPr/>
          <p:nvPr/>
        </p:nvSpPr>
        <p:spPr>
          <a:xfrm>
            <a:off x="6605984" y="5077691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AEF9009-1048-DF74-3970-D3BACE76866C}"/>
              </a:ext>
            </a:extLst>
          </p:cNvPr>
          <p:cNvSpPr/>
          <p:nvPr/>
        </p:nvSpPr>
        <p:spPr>
          <a:xfrm>
            <a:off x="8204200" y="506340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7AF97E4-4E0D-4FA0-27F6-4B021E4BE6D2}"/>
              </a:ext>
            </a:extLst>
          </p:cNvPr>
          <p:cNvSpPr/>
          <p:nvPr/>
        </p:nvSpPr>
        <p:spPr>
          <a:xfrm>
            <a:off x="7392988" y="4227585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&amp;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747AF86-F890-1B71-8D2F-B97DE2D295A7}"/>
              </a:ext>
            </a:extLst>
          </p:cNvPr>
          <p:cNvSpPr/>
          <p:nvPr/>
        </p:nvSpPr>
        <p:spPr>
          <a:xfrm>
            <a:off x="8204200" y="347590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F5B60B2-20DA-0367-D38A-3C7CA93DF065}"/>
              </a:ext>
            </a:extLst>
          </p:cNvPr>
          <p:cNvSpPr/>
          <p:nvPr/>
        </p:nvSpPr>
        <p:spPr>
          <a:xfrm>
            <a:off x="9140032" y="4227585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4EBDDAA-4838-D87B-6DC4-7014EC4444D7}"/>
              </a:ext>
            </a:extLst>
          </p:cNvPr>
          <p:cNvSpPr/>
          <p:nvPr/>
        </p:nvSpPr>
        <p:spPr>
          <a:xfrm>
            <a:off x="5559821" y="282661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cxnSp>
        <p:nvCxnSpPr>
          <p:cNvPr id="23" name="直线箭头连接符 18">
            <a:extLst>
              <a:ext uri="{FF2B5EF4-FFF2-40B4-BE49-F238E27FC236}">
                <a16:creationId xmlns:a16="http://schemas.microsoft.com/office/drawing/2014/main" id="{80BCF513-2B30-09CD-A743-DA5173B63EB0}"/>
              </a:ext>
            </a:extLst>
          </p:cNvPr>
          <p:cNvCxnSpPr>
            <a:stCxn id="12" idx="3"/>
            <a:endCxn id="10" idx="0"/>
          </p:cNvCxnSpPr>
          <p:nvPr/>
        </p:nvCxnSpPr>
        <p:spPr>
          <a:xfrm flipH="1">
            <a:off x="2222500" y="5478207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19">
            <a:extLst>
              <a:ext uri="{FF2B5EF4-FFF2-40B4-BE49-F238E27FC236}">
                <a16:creationId xmlns:a16="http://schemas.microsoft.com/office/drawing/2014/main" id="{FB6C6117-604C-4812-1729-4AB835F4E73C}"/>
              </a:ext>
            </a:extLst>
          </p:cNvPr>
          <p:cNvCxnSpPr>
            <a:stCxn id="12" idx="5"/>
            <a:endCxn id="11" idx="0"/>
          </p:cNvCxnSpPr>
          <p:nvPr/>
        </p:nvCxnSpPr>
        <p:spPr>
          <a:xfrm>
            <a:off x="2998367" y="5478207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2">
            <a:extLst>
              <a:ext uri="{FF2B5EF4-FFF2-40B4-BE49-F238E27FC236}">
                <a16:creationId xmlns:a16="http://schemas.microsoft.com/office/drawing/2014/main" id="{067DFD4E-42FD-47E5-5314-EFAD343FB0C4}"/>
              </a:ext>
            </a:extLst>
          </p:cNvPr>
          <p:cNvCxnSpPr>
            <a:stCxn id="16" idx="3"/>
            <a:endCxn id="12" idx="0"/>
          </p:cNvCxnSpPr>
          <p:nvPr/>
        </p:nvCxnSpPr>
        <p:spPr>
          <a:xfrm flipH="1">
            <a:off x="2755900" y="4582063"/>
            <a:ext cx="925933" cy="4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DCE91C3-0628-FF9F-84C0-B514CE00B390}"/>
              </a:ext>
            </a:extLst>
          </p:cNvPr>
          <p:cNvCxnSpPr>
            <a:stCxn id="16" idx="5"/>
            <a:endCxn id="14" idx="1"/>
          </p:cNvCxnSpPr>
          <p:nvPr/>
        </p:nvCxnSpPr>
        <p:spPr>
          <a:xfrm>
            <a:off x="4166767" y="4582063"/>
            <a:ext cx="807687" cy="53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8">
            <a:extLst>
              <a:ext uri="{FF2B5EF4-FFF2-40B4-BE49-F238E27FC236}">
                <a16:creationId xmlns:a16="http://schemas.microsoft.com/office/drawing/2014/main" id="{81CF8984-E8F7-5E2F-88E3-95DA8171A250}"/>
              </a:ext>
            </a:extLst>
          </p:cNvPr>
          <p:cNvCxnSpPr>
            <a:stCxn id="22" idx="3"/>
            <a:endCxn id="16" idx="7"/>
          </p:cNvCxnSpPr>
          <p:nvPr/>
        </p:nvCxnSpPr>
        <p:spPr>
          <a:xfrm flipH="1">
            <a:off x="4166767" y="3281902"/>
            <a:ext cx="1493487" cy="92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31">
            <a:extLst>
              <a:ext uri="{FF2B5EF4-FFF2-40B4-BE49-F238E27FC236}">
                <a16:creationId xmlns:a16="http://schemas.microsoft.com/office/drawing/2014/main" id="{A60BB014-42A0-6C22-C1D0-3B0A463587DC}"/>
              </a:ext>
            </a:extLst>
          </p:cNvPr>
          <p:cNvCxnSpPr>
            <a:stCxn id="22" idx="5"/>
            <a:endCxn id="20" idx="2"/>
          </p:cNvCxnSpPr>
          <p:nvPr/>
        </p:nvCxnSpPr>
        <p:spPr>
          <a:xfrm>
            <a:off x="6145188" y="3281902"/>
            <a:ext cx="2059012" cy="4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34">
            <a:extLst>
              <a:ext uri="{FF2B5EF4-FFF2-40B4-BE49-F238E27FC236}">
                <a16:creationId xmlns:a16="http://schemas.microsoft.com/office/drawing/2014/main" id="{7D9E9892-E865-588F-E378-39AA16BDAA0E}"/>
              </a:ext>
            </a:extLst>
          </p:cNvPr>
          <p:cNvCxnSpPr>
            <a:stCxn id="14" idx="3"/>
            <a:endCxn id="13" idx="0"/>
          </p:cNvCxnSpPr>
          <p:nvPr/>
        </p:nvCxnSpPr>
        <p:spPr>
          <a:xfrm flipH="1">
            <a:off x="4526756" y="5490114"/>
            <a:ext cx="447698" cy="23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37">
            <a:extLst>
              <a:ext uri="{FF2B5EF4-FFF2-40B4-BE49-F238E27FC236}">
                <a16:creationId xmlns:a16="http://schemas.microsoft.com/office/drawing/2014/main" id="{63CA73B8-1026-4442-35BF-4B04E7494053}"/>
              </a:ext>
            </a:extLst>
          </p:cNvPr>
          <p:cNvCxnSpPr>
            <a:stCxn id="14" idx="5"/>
            <a:endCxn id="15" idx="0"/>
          </p:cNvCxnSpPr>
          <p:nvPr/>
        </p:nvCxnSpPr>
        <p:spPr>
          <a:xfrm>
            <a:off x="5459388" y="5490114"/>
            <a:ext cx="471908" cy="2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40">
            <a:extLst>
              <a:ext uri="{FF2B5EF4-FFF2-40B4-BE49-F238E27FC236}">
                <a16:creationId xmlns:a16="http://schemas.microsoft.com/office/drawing/2014/main" id="{32ACF7D4-2AC0-CFE3-65DF-168B8EDD3FF8}"/>
              </a:ext>
            </a:extLst>
          </p:cNvPr>
          <p:cNvCxnSpPr>
            <a:stCxn id="19" idx="3"/>
            <a:endCxn id="17" idx="0"/>
          </p:cNvCxnSpPr>
          <p:nvPr/>
        </p:nvCxnSpPr>
        <p:spPr>
          <a:xfrm flipH="1">
            <a:off x="6948884" y="4682870"/>
            <a:ext cx="544537" cy="39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43">
            <a:extLst>
              <a:ext uri="{FF2B5EF4-FFF2-40B4-BE49-F238E27FC236}">
                <a16:creationId xmlns:a16="http://schemas.microsoft.com/office/drawing/2014/main" id="{76462F36-BB94-37D1-4EA6-854E456F2608}"/>
              </a:ext>
            </a:extLst>
          </p:cNvPr>
          <p:cNvCxnSpPr>
            <a:stCxn id="19" idx="5"/>
            <a:endCxn id="18" idx="0"/>
          </p:cNvCxnSpPr>
          <p:nvPr/>
        </p:nvCxnSpPr>
        <p:spPr>
          <a:xfrm>
            <a:off x="7978355" y="4682870"/>
            <a:ext cx="568745" cy="3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46">
            <a:extLst>
              <a:ext uri="{FF2B5EF4-FFF2-40B4-BE49-F238E27FC236}">
                <a16:creationId xmlns:a16="http://schemas.microsoft.com/office/drawing/2014/main" id="{C0B26ADF-2928-CB2C-37DA-CB83239E0BF4}"/>
              </a:ext>
            </a:extLst>
          </p:cNvPr>
          <p:cNvCxnSpPr>
            <a:stCxn id="20" idx="3"/>
            <a:endCxn id="19" idx="7"/>
          </p:cNvCxnSpPr>
          <p:nvPr/>
        </p:nvCxnSpPr>
        <p:spPr>
          <a:xfrm flipH="1">
            <a:off x="7978355" y="3931189"/>
            <a:ext cx="32627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49">
            <a:extLst>
              <a:ext uri="{FF2B5EF4-FFF2-40B4-BE49-F238E27FC236}">
                <a16:creationId xmlns:a16="http://schemas.microsoft.com/office/drawing/2014/main" id="{CC7386E4-2F60-31E6-EDB5-01701D40712B}"/>
              </a:ext>
            </a:extLst>
          </p:cNvPr>
          <p:cNvCxnSpPr>
            <a:stCxn id="20" idx="5"/>
            <a:endCxn id="21" idx="1"/>
          </p:cNvCxnSpPr>
          <p:nvPr/>
        </p:nvCxnSpPr>
        <p:spPr>
          <a:xfrm>
            <a:off x="8789567" y="3931189"/>
            <a:ext cx="45089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4F549E0-1201-94E3-55D7-286B66D94C94}"/>
              </a:ext>
            </a:extLst>
          </p:cNvPr>
          <p:cNvSpPr txBox="1"/>
          <p:nvPr/>
        </p:nvSpPr>
        <p:spPr>
          <a:xfrm>
            <a:off x="965200" y="547820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131BEF-5C79-8277-F945-A71EC4BF83FD}"/>
              </a:ext>
            </a:extLst>
          </p:cNvPr>
          <p:cNvSpPr txBox="1"/>
          <p:nvPr/>
        </p:nvSpPr>
        <p:spPr>
          <a:xfrm>
            <a:off x="3232173" y="538356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c0, …, </a:t>
            </a:r>
            <a:r>
              <a:rPr kumimoji="1" lang="en-US" altLang="zh-CN" dirty="0" err="1"/>
              <a:t>cn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4662A2-BB8F-D567-3B8F-6F7E2EC00223}"/>
              </a:ext>
            </a:extLst>
          </p:cNvPr>
          <p:cNvSpPr txBox="1"/>
          <p:nvPr/>
        </p:nvSpPr>
        <p:spPr>
          <a:xfrm>
            <a:off x="4121746" y="617072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DB7E47A-9391-1FE7-D23A-9DB43254F5A1}"/>
              </a:ext>
            </a:extLst>
          </p:cNvPr>
          <p:cNvSpPr txBox="1"/>
          <p:nvPr/>
        </p:nvSpPr>
        <p:spPr>
          <a:xfrm>
            <a:off x="6236121" y="604344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e0, …, </a:t>
            </a:r>
            <a:r>
              <a:rPr kumimoji="1" lang="en-US" altLang="zh-CN" dirty="0" err="1"/>
              <a:t>en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D3A74E-0163-419D-5256-BD9CFFB2D411}"/>
              </a:ext>
            </a:extLst>
          </p:cNvPr>
          <p:cNvSpPr txBox="1"/>
          <p:nvPr/>
        </p:nvSpPr>
        <p:spPr>
          <a:xfrm>
            <a:off x="6557962" y="554231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AF30540-877A-D83B-8F40-D7001BB1B26F}"/>
              </a:ext>
            </a:extLst>
          </p:cNvPr>
          <p:cNvSpPr txBox="1"/>
          <p:nvPr/>
        </p:nvSpPr>
        <p:spPr>
          <a:xfrm>
            <a:off x="8322072" y="559045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8D6602C-B997-903A-B002-0CB1E52262EE}"/>
              </a:ext>
            </a:extLst>
          </p:cNvPr>
          <p:cNvSpPr txBox="1"/>
          <p:nvPr/>
        </p:nvSpPr>
        <p:spPr>
          <a:xfrm>
            <a:off x="6388473" y="393395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f0, …, </a:t>
            </a:r>
            <a:r>
              <a:rPr kumimoji="1" lang="en-US" altLang="zh-CN" dirty="0" err="1"/>
              <a:t>fn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C0867B-6A0F-0B79-4AB3-33270765BBA1}"/>
              </a:ext>
            </a:extLst>
          </p:cNvPr>
          <p:cNvSpPr txBox="1"/>
          <p:nvPr/>
        </p:nvSpPr>
        <p:spPr>
          <a:xfrm>
            <a:off x="9567862" y="471443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g0, …, </a:t>
            </a:r>
            <a:r>
              <a:rPr kumimoji="1" lang="en-US" altLang="zh-CN" dirty="0" err="1"/>
              <a:t>gn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9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：求解算法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74365" y="1480641"/>
                <a:ext cx="5926622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kumimoji="1" lang="zh-CN" altLang="en-US" sz="2800" b="1" dirty="0"/>
                  <a:t>变量论域</a:t>
                </a:r>
                <a:endParaRPr kumimoji="1" lang="en-US" altLang="zh-CN" sz="2800" b="1" dirty="0"/>
              </a:p>
              <a:p>
                <a:pPr marL="914400" lvl="1" indent="-457200">
                  <a:buFontTx/>
                  <a:buChar char="-"/>
                </a:pPr>
                <a:r>
                  <a:rPr kumimoji="1" lang="zh-CN" altLang="en-US" sz="2400" b="1" dirty="0"/>
                  <a:t>整数域 </a:t>
                </a:r>
                <a:r>
                  <a:rPr kumimoji="1"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2400" dirty="0"/>
                  <a:t>)</a:t>
                </a:r>
                <a:r>
                  <a:rPr kumimoji="1" lang="zh-CN" altLang="en-US" sz="2400" b="1" dirty="0"/>
                  <a:t>，复杂度</a:t>
                </a:r>
                <a:r>
                  <a:rPr kumimoji="1" lang="en-US" altLang="zh-CN" sz="2400" b="1" dirty="0"/>
                  <a:t>:</a:t>
                </a:r>
                <a:r>
                  <a:rPr kumimoji="1" lang="zh-CN" altLang="en-US" sz="2400" b="1" dirty="0"/>
                  <a:t> </a:t>
                </a:r>
                <a:r>
                  <a:rPr kumimoji="1" lang="en-US" altLang="zh-CN" sz="2400" dirty="0"/>
                  <a:t>NPC</a:t>
                </a:r>
              </a:p>
              <a:p>
                <a:pPr marL="914400" lvl="1" indent="-457200">
                  <a:buFontTx/>
                  <a:buChar char="-"/>
                </a:pPr>
                <a:r>
                  <a:rPr kumimoji="1" lang="zh-CN" altLang="en-US" sz="2400" b="1" dirty="0"/>
                  <a:t>有理数域 </a:t>
                </a:r>
                <a:r>
                  <a:rPr kumimoji="1"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kumimoji="1" lang="en-US" altLang="zh-CN" sz="2400" dirty="0"/>
                  <a:t>)</a:t>
                </a:r>
                <a:r>
                  <a:rPr kumimoji="1" lang="zh-CN" altLang="en-US" sz="2400" b="1" dirty="0"/>
                  <a:t>， 复杂度</a:t>
                </a:r>
                <a:r>
                  <a:rPr kumimoji="1" lang="en-US" altLang="zh-CN" sz="2400" b="1" dirty="0"/>
                  <a:t>:</a:t>
                </a:r>
                <a:r>
                  <a:rPr kumimoji="1" lang="zh-CN" altLang="en-US" sz="2400" b="1" dirty="0"/>
                  <a:t> </a:t>
                </a:r>
                <a:r>
                  <a:rPr kumimoji="1" lang="en-US" altLang="zh-CN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polynomial</a:t>
                </a:r>
                <a:r>
                  <a:rPr kumimoji="1" lang="zh-CN" altLang="en-US" sz="2400" b="1" dirty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65" y="1480641"/>
                <a:ext cx="5926622" cy="1261884"/>
              </a:xfrm>
              <a:prstGeom prst="rect">
                <a:avLst/>
              </a:prstGeom>
              <a:blipFill>
                <a:blip r:embed="rId3"/>
                <a:stretch>
                  <a:fillRect l="-1850" t="-6763" b="-10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33B5A08-E429-ADB1-E2BC-8A840B13971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5758013"/>
              </p:ext>
            </p:extLst>
          </p:nvPr>
        </p:nvGraphicFramePr>
        <p:xfrm>
          <a:off x="2552700" y="4777704"/>
          <a:ext cx="7086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719">
                <a:tc>
                  <a:txBody>
                    <a:bodyPr/>
                    <a:lstStyle/>
                    <a:p>
                      <a:r>
                        <a:rPr lang="en-US" altLang="zh-CN" dirty="0"/>
                        <a:t>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Fourier-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Motzkin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Simplex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B&amp;B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Omega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5B709CF-659D-172F-CF77-DC3BA418C1EC}"/>
              </a:ext>
            </a:extLst>
          </p:cNvPr>
          <p:cNvSpPr txBox="1"/>
          <p:nvPr/>
        </p:nvSpPr>
        <p:spPr>
          <a:xfrm>
            <a:off x="874365" y="2913729"/>
            <a:ext cx="764156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问题规模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400" b="1" dirty="0"/>
              <a:t>大规模：</a:t>
            </a:r>
            <a:r>
              <a:rPr kumimoji="1" lang="en-US" altLang="zh-CN" sz="2400" dirty="0"/>
              <a:t> Simplex     Branch and Bound</a:t>
            </a:r>
          </a:p>
          <a:p>
            <a:pPr marL="914400" lvl="1" indent="-457200">
              <a:buFontTx/>
              <a:buChar char="-"/>
            </a:pPr>
            <a:r>
              <a:rPr kumimoji="1" lang="zh-CN" altLang="en-US" sz="2400" b="1" dirty="0"/>
              <a:t>小规模</a:t>
            </a:r>
            <a:r>
              <a:rPr kumimoji="1" lang="en-US" altLang="zh-CN" sz="2400" b="1" dirty="0"/>
              <a:t>:</a:t>
            </a:r>
            <a:r>
              <a:rPr kumimoji="1" lang="en-US" altLang="zh-CN" sz="2400" dirty="0"/>
              <a:t> Fourier-</a:t>
            </a:r>
            <a:r>
              <a:rPr kumimoji="1" lang="en-US" altLang="zh-CN" sz="2400" dirty="0" err="1"/>
              <a:t>Motzkin</a:t>
            </a:r>
            <a:r>
              <a:rPr kumimoji="1" lang="zh-CN" altLang="en-US" sz="2400" b="1" dirty="0"/>
              <a:t>     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Omega test</a:t>
            </a:r>
            <a:endParaRPr kumimoji="1"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Tx/>
              <a:buChar char="-"/>
            </a:pPr>
            <a:endParaRPr kumimoji="1" lang="zh-CN" alt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 P is (e1=e2):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{x0=y0,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B72CF1B-B3BF-544A-A567-B09E7A21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39" y="4270375"/>
            <a:ext cx="5484495" cy="1901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3A5828-8724-68FF-74EA-9B5675C4C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360" y="3933594"/>
            <a:ext cx="2895851" cy="2819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FAC1A4-3FAA-4FF5-01F1-CD21009D1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542" y="3539246"/>
            <a:ext cx="3985605" cy="29720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genExp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x|y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{z0=x0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z1=x1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(~x):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{z0=~x0,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z1=~x1,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=~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};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5E5E6D7-4459-71A4-2963-35632C2E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43" y="2385722"/>
            <a:ext cx="4259949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内容占位符 2">
                <a:extLst>
                  <a:ext uri="{FF2B5EF4-FFF2-40B4-BE49-F238E27FC236}">
                    <a16:creationId xmlns:a16="http://schemas.microsoft.com/office/drawing/2014/main" id="{4FE4A4D5-4FE5-15A5-973E-8FA229FC9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9306" y="1480641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 blast the following propositions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y=2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tree structure:</a:t>
                </a:r>
              </a:p>
            </p:txBody>
          </p:sp>
        </mc:Choice>
        <mc:Fallback xmlns="">
          <p:sp>
            <p:nvSpPr>
              <p:cNvPr id="43" name="内容占位符 2">
                <a:extLst>
                  <a:ext uri="{FF2B5EF4-FFF2-40B4-BE49-F238E27FC236}">
                    <a16:creationId xmlns:a16="http://schemas.microsoft.com/office/drawing/2014/main" id="{4FE4A4D5-4FE5-15A5-973E-8FA229FC9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9306" y="1480641"/>
                <a:ext cx="7772400" cy="4114800"/>
              </a:xfrm>
              <a:blipFill>
                <a:blip r:embed="rId3"/>
                <a:stretch>
                  <a:fillRect l="-863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96242948-E9F3-582E-DB74-308A82DB75C4}"/>
              </a:ext>
            </a:extLst>
          </p:cNvPr>
          <p:cNvSpPr/>
          <p:nvPr/>
        </p:nvSpPr>
        <p:spPr>
          <a:xfrm>
            <a:off x="1833418" y="5522415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E99A473-FC27-8F0C-F848-BCE09C97A1D8}"/>
              </a:ext>
            </a:extLst>
          </p:cNvPr>
          <p:cNvSpPr/>
          <p:nvPr/>
        </p:nvSpPr>
        <p:spPr>
          <a:xfrm>
            <a:off x="2900218" y="5522415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AD39822-BE86-FDD8-9F1A-FF8132F3A52B}"/>
              </a:ext>
            </a:extLst>
          </p:cNvPr>
          <p:cNvSpPr/>
          <p:nvPr/>
        </p:nvSpPr>
        <p:spPr>
          <a:xfrm>
            <a:off x="2366818" y="4818359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944DC99-D603-3C6E-8F91-99D2442BEDC5}"/>
              </a:ext>
            </a:extLst>
          </p:cNvPr>
          <p:cNvSpPr/>
          <p:nvPr/>
        </p:nvSpPr>
        <p:spPr>
          <a:xfrm>
            <a:off x="4137674" y="5522415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92729C1-E223-FEA2-0827-BF633E541A2E}"/>
              </a:ext>
            </a:extLst>
          </p:cNvPr>
          <p:cNvSpPr/>
          <p:nvPr/>
        </p:nvSpPr>
        <p:spPr>
          <a:xfrm>
            <a:off x="4827839" y="4830266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D3A4970-96FD-58D7-BF80-48E67BA73636}"/>
              </a:ext>
            </a:extLst>
          </p:cNvPr>
          <p:cNvSpPr/>
          <p:nvPr/>
        </p:nvSpPr>
        <p:spPr>
          <a:xfrm>
            <a:off x="5542214" y="555892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B8289D4-AB8B-1D48-D7B1-73EF586140C8}"/>
              </a:ext>
            </a:extLst>
          </p:cNvPr>
          <p:cNvSpPr/>
          <p:nvPr/>
        </p:nvSpPr>
        <p:spPr>
          <a:xfrm>
            <a:off x="3535218" y="3922215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52DACED-E5A7-604D-2A4C-2673140E210B}"/>
              </a:ext>
            </a:extLst>
          </p:cNvPr>
          <p:cNvSpPr/>
          <p:nvPr/>
        </p:nvSpPr>
        <p:spPr>
          <a:xfrm>
            <a:off x="6559802" y="487312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2004E1C-14BD-6395-EF62-03E73C5D84EF}"/>
              </a:ext>
            </a:extLst>
          </p:cNvPr>
          <p:cNvSpPr/>
          <p:nvPr/>
        </p:nvSpPr>
        <p:spPr>
          <a:xfrm>
            <a:off x="8158018" y="4858841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71131FD-AEB0-BA16-EA04-44C1D1E9319A}"/>
              </a:ext>
            </a:extLst>
          </p:cNvPr>
          <p:cNvSpPr/>
          <p:nvPr/>
        </p:nvSpPr>
        <p:spPr>
          <a:xfrm>
            <a:off x="7346806" y="4023022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&amp;</a:t>
            </a:r>
            <a:endParaRPr kumimoji="1"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CC19A25-0D04-1B33-4C1E-F363553CED0F}"/>
              </a:ext>
            </a:extLst>
          </p:cNvPr>
          <p:cNvSpPr/>
          <p:nvPr/>
        </p:nvSpPr>
        <p:spPr>
          <a:xfrm>
            <a:off x="8158018" y="3271341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E7AA1BF-E199-30B4-3114-8E53AFEA7C10}"/>
              </a:ext>
            </a:extLst>
          </p:cNvPr>
          <p:cNvSpPr/>
          <p:nvPr/>
        </p:nvSpPr>
        <p:spPr>
          <a:xfrm>
            <a:off x="9093850" y="4023022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8AC562E-BCB3-DC43-BCA5-5CB2EA5683B1}"/>
              </a:ext>
            </a:extLst>
          </p:cNvPr>
          <p:cNvSpPr/>
          <p:nvPr/>
        </p:nvSpPr>
        <p:spPr>
          <a:xfrm>
            <a:off x="5513639" y="262205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cxnSp>
        <p:nvCxnSpPr>
          <p:cNvPr id="57" name="直线箭头连接符 18">
            <a:extLst>
              <a:ext uri="{FF2B5EF4-FFF2-40B4-BE49-F238E27FC236}">
                <a16:creationId xmlns:a16="http://schemas.microsoft.com/office/drawing/2014/main" id="{4EE682F4-4747-C179-92E7-3A0596CAACD3}"/>
              </a:ext>
            </a:extLst>
          </p:cNvPr>
          <p:cNvCxnSpPr>
            <a:stCxn id="46" idx="3"/>
            <a:endCxn id="44" idx="0"/>
          </p:cNvCxnSpPr>
          <p:nvPr/>
        </p:nvCxnSpPr>
        <p:spPr>
          <a:xfrm flipH="1">
            <a:off x="2176318" y="5273644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19">
            <a:extLst>
              <a:ext uri="{FF2B5EF4-FFF2-40B4-BE49-F238E27FC236}">
                <a16:creationId xmlns:a16="http://schemas.microsoft.com/office/drawing/2014/main" id="{89D7D760-869C-2BC2-D8F2-7D72DA175FC0}"/>
              </a:ext>
            </a:extLst>
          </p:cNvPr>
          <p:cNvCxnSpPr>
            <a:stCxn id="46" idx="5"/>
            <a:endCxn id="45" idx="0"/>
          </p:cNvCxnSpPr>
          <p:nvPr/>
        </p:nvCxnSpPr>
        <p:spPr>
          <a:xfrm>
            <a:off x="2952185" y="5273644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22">
            <a:extLst>
              <a:ext uri="{FF2B5EF4-FFF2-40B4-BE49-F238E27FC236}">
                <a16:creationId xmlns:a16="http://schemas.microsoft.com/office/drawing/2014/main" id="{55220CFE-2B8C-956B-9F7B-378754074BE4}"/>
              </a:ext>
            </a:extLst>
          </p:cNvPr>
          <p:cNvCxnSpPr>
            <a:stCxn id="50" idx="3"/>
            <a:endCxn id="46" idx="0"/>
          </p:cNvCxnSpPr>
          <p:nvPr/>
        </p:nvCxnSpPr>
        <p:spPr>
          <a:xfrm flipH="1">
            <a:off x="2709718" y="4377500"/>
            <a:ext cx="925933" cy="4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25">
            <a:extLst>
              <a:ext uri="{FF2B5EF4-FFF2-40B4-BE49-F238E27FC236}">
                <a16:creationId xmlns:a16="http://schemas.microsoft.com/office/drawing/2014/main" id="{0812E131-2374-B09D-0110-596A4CA524E9}"/>
              </a:ext>
            </a:extLst>
          </p:cNvPr>
          <p:cNvCxnSpPr>
            <a:stCxn id="50" idx="5"/>
            <a:endCxn id="48" idx="1"/>
          </p:cNvCxnSpPr>
          <p:nvPr/>
        </p:nvCxnSpPr>
        <p:spPr>
          <a:xfrm>
            <a:off x="4120585" y="4377500"/>
            <a:ext cx="807687" cy="53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28">
            <a:extLst>
              <a:ext uri="{FF2B5EF4-FFF2-40B4-BE49-F238E27FC236}">
                <a16:creationId xmlns:a16="http://schemas.microsoft.com/office/drawing/2014/main" id="{85061D11-C88F-5618-00B2-5965CA4BF022}"/>
              </a:ext>
            </a:extLst>
          </p:cNvPr>
          <p:cNvCxnSpPr>
            <a:stCxn id="56" idx="3"/>
            <a:endCxn id="50" idx="7"/>
          </p:cNvCxnSpPr>
          <p:nvPr/>
        </p:nvCxnSpPr>
        <p:spPr>
          <a:xfrm flipH="1">
            <a:off x="4120585" y="3077339"/>
            <a:ext cx="1493487" cy="92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31">
            <a:extLst>
              <a:ext uri="{FF2B5EF4-FFF2-40B4-BE49-F238E27FC236}">
                <a16:creationId xmlns:a16="http://schemas.microsoft.com/office/drawing/2014/main" id="{FD88973C-0ED3-34C4-3397-AFDB9FD7E094}"/>
              </a:ext>
            </a:extLst>
          </p:cNvPr>
          <p:cNvCxnSpPr>
            <a:stCxn id="56" idx="5"/>
            <a:endCxn id="54" idx="2"/>
          </p:cNvCxnSpPr>
          <p:nvPr/>
        </p:nvCxnSpPr>
        <p:spPr>
          <a:xfrm>
            <a:off x="6099006" y="3077339"/>
            <a:ext cx="2059012" cy="4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34">
            <a:extLst>
              <a:ext uri="{FF2B5EF4-FFF2-40B4-BE49-F238E27FC236}">
                <a16:creationId xmlns:a16="http://schemas.microsoft.com/office/drawing/2014/main" id="{1A94A417-5C4F-B5CC-EA98-AC7DF88F3AEE}"/>
              </a:ext>
            </a:extLst>
          </p:cNvPr>
          <p:cNvCxnSpPr>
            <a:stCxn id="48" idx="3"/>
            <a:endCxn id="47" idx="0"/>
          </p:cNvCxnSpPr>
          <p:nvPr/>
        </p:nvCxnSpPr>
        <p:spPr>
          <a:xfrm flipH="1">
            <a:off x="4480574" y="5285551"/>
            <a:ext cx="447698" cy="23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37">
            <a:extLst>
              <a:ext uri="{FF2B5EF4-FFF2-40B4-BE49-F238E27FC236}">
                <a16:creationId xmlns:a16="http://schemas.microsoft.com/office/drawing/2014/main" id="{8F239389-D26F-9A64-5547-B84B893C6587}"/>
              </a:ext>
            </a:extLst>
          </p:cNvPr>
          <p:cNvCxnSpPr>
            <a:stCxn id="48" idx="5"/>
            <a:endCxn id="49" idx="0"/>
          </p:cNvCxnSpPr>
          <p:nvPr/>
        </p:nvCxnSpPr>
        <p:spPr>
          <a:xfrm>
            <a:off x="5413206" y="5285551"/>
            <a:ext cx="471908" cy="2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40">
            <a:extLst>
              <a:ext uri="{FF2B5EF4-FFF2-40B4-BE49-F238E27FC236}">
                <a16:creationId xmlns:a16="http://schemas.microsoft.com/office/drawing/2014/main" id="{F8444929-7370-E97D-63AE-8C59CF7E0E21}"/>
              </a:ext>
            </a:extLst>
          </p:cNvPr>
          <p:cNvCxnSpPr>
            <a:stCxn id="53" idx="3"/>
            <a:endCxn id="51" idx="0"/>
          </p:cNvCxnSpPr>
          <p:nvPr/>
        </p:nvCxnSpPr>
        <p:spPr>
          <a:xfrm flipH="1">
            <a:off x="6902702" y="4478307"/>
            <a:ext cx="544537" cy="39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43">
            <a:extLst>
              <a:ext uri="{FF2B5EF4-FFF2-40B4-BE49-F238E27FC236}">
                <a16:creationId xmlns:a16="http://schemas.microsoft.com/office/drawing/2014/main" id="{15804856-EE57-C1CE-030E-FA69201FB074}"/>
              </a:ext>
            </a:extLst>
          </p:cNvPr>
          <p:cNvCxnSpPr>
            <a:stCxn id="53" idx="5"/>
            <a:endCxn id="52" idx="0"/>
          </p:cNvCxnSpPr>
          <p:nvPr/>
        </p:nvCxnSpPr>
        <p:spPr>
          <a:xfrm>
            <a:off x="7932173" y="4478307"/>
            <a:ext cx="568745" cy="3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46">
            <a:extLst>
              <a:ext uri="{FF2B5EF4-FFF2-40B4-BE49-F238E27FC236}">
                <a16:creationId xmlns:a16="http://schemas.microsoft.com/office/drawing/2014/main" id="{C1E3B836-5A6A-F276-44B0-762CBF217D54}"/>
              </a:ext>
            </a:extLst>
          </p:cNvPr>
          <p:cNvCxnSpPr>
            <a:stCxn id="54" idx="3"/>
            <a:endCxn id="53" idx="7"/>
          </p:cNvCxnSpPr>
          <p:nvPr/>
        </p:nvCxnSpPr>
        <p:spPr>
          <a:xfrm flipH="1">
            <a:off x="7932173" y="3726626"/>
            <a:ext cx="32627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49">
            <a:extLst>
              <a:ext uri="{FF2B5EF4-FFF2-40B4-BE49-F238E27FC236}">
                <a16:creationId xmlns:a16="http://schemas.microsoft.com/office/drawing/2014/main" id="{7CD42947-286D-7ECA-19D4-3103EEF9E2D5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8743385" y="3726626"/>
            <a:ext cx="45089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91703C5-7487-1109-421A-832FCD377BFA}"/>
              </a:ext>
            </a:extLst>
          </p:cNvPr>
          <p:cNvSpPr txBox="1"/>
          <p:nvPr/>
        </p:nvSpPr>
        <p:spPr>
          <a:xfrm>
            <a:off x="919018" y="527364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25883A5-A25A-28B5-72CD-B71DC92DBAA4}"/>
              </a:ext>
            </a:extLst>
          </p:cNvPr>
          <p:cNvSpPr txBox="1"/>
          <p:nvPr/>
        </p:nvSpPr>
        <p:spPr>
          <a:xfrm>
            <a:off x="3185991" y="51790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c0, …, </a:t>
            </a:r>
            <a:r>
              <a:rPr kumimoji="1" lang="en-US" altLang="zh-CN" dirty="0" err="1"/>
              <a:t>cn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F13B08A-897A-1120-21ED-921A00626A13}"/>
              </a:ext>
            </a:extLst>
          </p:cNvPr>
          <p:cNvSpPr txBox="1"/>
          <p:nvPr/>
        </p:nvSpPr>
        <p:spPr>
          <a:xfrm>
            <a:off x="4075564" y="59661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374E322-5521-8071-A4D6-5264A6E6F136}"/>
              </a:ext>
            </a:extLst>
          </p:cNvPr>
          <p:cNvSpPr txBox="1"/>
          <p:nvPr/>
        </p:nvSpPr>
        <p:spPr>
          <a:xfrm>
            <a:off x="6189939" y="583888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e0, …, </a:t>
            </a:r>
            <a:r>
              <a:rPr kumimoji="1" lang="en-US" altLang="zh-CN" dirty="0" err="1"/>
              <a:t>en</a:t>
            </a:r>
            <a:endParaRPr kumimoji="1"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6FE9CA6-6687-9DAD-FF02-1A7D500810A3}"/>
              </a:ext>
            </a:extLst>
          </p:cNvPr>
          <p:cNvSpPr txBox="1"/>
          <p:nvPr/>
        </p:nvSpPr>
        <p:spPr>
          <a:xfrm>
            <a:off x="6511780" y="533774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15B77F1-E464-5C8C-069E-E03E3E0C8E1A}"/>
              </a:ext>
            </a:extLst>
          </p:cNvPr>
          <p:cNvSpPr txBox="1"/>
          <p:nvPr/>
        </p:nvSpPr>
        <p:spPr>
          <a:xfrm>
            <a:off x="8275890" y="538589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2D28F38-C9A4-38C0-9395-91BE5601CA26}"/>
              </a:ext>
            </a:extLst>
          </p:cNvPr>
          <p:cNvSpPr txBox="1"/>
          <p:nvPr/>
        </p:nvSpPr>
        <p:spPr>
          <a:xfrm>
            <a:off x="6342291" y="372939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f0, …, </a:t>
            </a:r>
            <a:r>
              <a:rPr kumimoji="1" lang="en-US" altLang="zh-CN" dirty="0" err="1"/>
              <a:t>fn</a:t>
            </a:r>
            <a:endParaRPr kumimoji="1"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ADB1E83-B618-DACE-D3EC-D41C57BD2E45}"/>
              </a:ext>
            </a:extLst>
          </p:cNvPr>
          <p:cNvSpPr txBox="1"/>
          <p:nvPr/>
        </p:nvSpPr>
        <p:spPr>
          <a:xfrm>
            <a:off x="8706873" y="364384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g0, …, </a:t>
            </a:r>
            <a:r>
              <a:rPr kumimoji="1" lang="en-US" altLang="zh-CN" dirty="0" err="1"/>
              <a:t>gn</a:t>
            </a:r>
            <a:endParaRPr kumimoji="1"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2E40BA8-269B-060B-2356-6BA7C6C8D9F0}"/>
              </a:ext>
            </a:extLst>
          </p:cNvPr>
          <p:cNvSpPr txBox="1"/>
          <p:nvPr/>
        </p:nvSpPr>
        <p:spPr>
          <a:xfrm>
            <a:off x="3166918" y="4884983"/>
            <a:ext cx="176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c0=T,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cn</a:t>
            </a:r>
            <a:r>
              <a:rPr kumimoji="1" lang="en-US" altLang="zh-CN" dirty="0">
                <a:solidFill>
                  <a:srgbClr val="FF0000"/>
                </a:solidFill>
              </a:rPr>
              <a:t>=F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FD2E9B1-7D10-421B-B219-C6BAEBCC5760}"/>
              </a:ext>
            </a:extLst>
          </p:cNvPr>
          <p:cNvSpPr txBox="1"/>
          <p:nvPr/>
        </p:nvSpPr>
        <p:spPr>
          <a:xfrm>
            <a:off x="1473031" y="4365911"/>
            <a:ext cx="217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b0=c0,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bn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cn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F34B506-80AD-AA7A-9AF5-662ED6FEBA10}"/>
              </a:ext>
            </a:extLst>
          </p:cNvPr>
          <p:cNvSpPr txBox="1"/>
          <p:nvPr/>
        </p:nvSpPr>
        <p:spPr>
          <a:xfrm>
            <a:off x="6190286" y="5638004"/>
            <a:ext cx="265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e0=F, e1=T,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en</a:t>
            </a:r>
            <a:r>
              <a:rPr kumimoji="1" lang="en-US" altLang="zh-CN" dirty="0">
                <a:solidFill>
                  <a:srgbClr val="FF0000"/>
                </a:solidFill>
              </a:rPr>
              <a:t>=F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49202C4-65B5-DD96-AFCD-D2B05A6D470D}"/>
              </a:ext>
            </a:extLst>
          </p:cNvPr>
          <p:cNvSpPr txBox="1"/>
          <p:nvPr/>
        </p:nvSpPr>
        <p:spPr>
          <a:xfrm>
            <a:off x="4640166" y="4432217"/>
            <a:ext cx="217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d0=e0,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dn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en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FEE7B3A-B78B-2141-D478-E4D9BF3E134B}"/>
              </a:ext>
            </a:extLst>
          </p:cNvPr>
          <p:cNvSpPr txBox="1"/>
          <p:nvPr/>
        </p:nvSpPr>
        <p:spPr>
          <a:xfrm>
            <a:off x="5567218" y="3513196"/>
            <a:ext cx="28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f0=b0∧d0,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fn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bn∧dn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9AB5E1C-2E21-A3F2-09F6-30DBE98E8D15}"/>
              </a:ext>
            </a:extLst>
          </p:cNvPr>
          <p:cNvSpPr txBox="1"/>
          <p:nvPr/>
        </p:nvSpPr>
        <p:spPr>
          <a:xfrm>
            <a:off x="9869405" y="4108975"/>
            <a:ext cx="175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g0=T,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gn</a:t>
            </a:r>
            <a:r>
              <a:rPr kumimoji="1" lang="en-US" altLang="zh-CN" dirty="0">
                <a:solidFill>
                  <a:srgbClr val="FF0000"/>
                </a:solidFill>
              </a:rPr>
              <a:t>=F</a:t>
            </a:r>
            <a:endParaRPr kumimoji="1"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5102659-536E-09F0-4DE3-0D428129B330}"/>
              </a:ext>
            </a:extLst>
          </p:cNvPr>
          <p:cNvSpPr txBox="1"/>
          <p:nvPr/>
        </p:nvSpPr>
        <p:spPr>
          <a:xfrm>
            <a:off x="7567839" y="2821745"/>
            <a:ext cx="20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f0=g0,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fn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gn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04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cont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17065" y="1793240"/>
                <a:ext cx="8358505" cy="26765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genExpCons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switch(e){case e1+e2: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c0=F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r0=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(x0,y0,c0)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c1=(x0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y0)\/(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(x0,y0)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r1=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(x1,y1,c1)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c2=(x1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(x1,y1)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c1)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1793240"/>
                <a:ext cx="8358505" cy="26765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51935"/>
            <a:ext cx="5190490" cy="28060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65AA1C-4D58-DA5C-7556-2D947EA39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22" y="4552828"/>
            <a:ext cx="5190490" cy="8952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cont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80920" y="1998345"/>
                <a:ext cx="763079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 other arithmetic or comparison operations,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we can transform them to the existing ones: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x-y: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(x+(-y));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x*y: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(y+…+y);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x/y: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genPropCons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(y!=0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d*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y+r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r&lt;y);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similar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20" y="1998345"/>
                <a:ext cx="7630795" cy="3784600"/>
              </a:xfrm>
              <a:prstGeom prst="rect">
                <a:avLst/>
              </a:prstGeom>
              <a:blipFill>
                <a:blip r:embed="rId2"/>
                <a:stretch>
                  <a:fillRect l="-799" r="-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数组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指针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数组理论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1768" y="2380677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3" y="3097084"/>
            <a:ext cx="4765388" cy="19464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DBB4A0-B772-2AE8-449E-DC5C917AAD27}"/>
              </a:ext>
            </a:extLst>
          </p:cNvPr>
          <p:cNvSpPr txBox="1"/>
          <p:nvPr/>
        </p:nvSpPr>
        <p:spPr>
          <a:xfrm>
            <a:off x="6373091" y="334587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2000" dirty="0"/>
              <a:t>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::=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|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|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*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|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I+I</a:t>
            </a:r>
          </a:p>
          <a:p>
            <a:pPr marL="0" indent="0">
              <a:buNone/>
            </a:pPr>
            <a:r>
              <a:rPr kumimoji="1" lang="en-US" altLang="zh-CN" sz="2000" dirty="0"/>
              <a:t>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::=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|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x[I]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|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store(x,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|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…</a:t>
            </a:r>
          </a:p>
          <a:p>
            <a:pPr marL="0" indent="0">
              <a:buNone/>
            </a:pPr>
            <a:r>
              <a:rPr kumimoji="1" lang="en-US" altLang="zh-CN" sz="2000" dirty="0"/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20890F-54C2-90FD-D115-A98C39E01387}"/>
              </a:ext>
            </a:extLst>
          </p:cNvPr>
          <p:cNvSpPr txBox="1"/>
          <p:nvPr/>
        </p:nvSpPr>
        <p:spPr>
          <a:xfrm>
            <a:off x="6437746" y="2379427"/>
            <a:ext cx="6234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restricted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syntax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550716-9613-5B74-8F9C-E67D37360EB9}"/>
              </a:ext>
            </a:extLst>
          </p:cNvPr>
          <p:cNvSpPr txBox="1"/>
          <p:nvPr/>
        </p:nvSpPr>
        <p:spPr>
          <a:xfrm>
            <a:off x="945910" y="5263002"/>
            <a:ext cx="633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]!=a[j</a:t>
            </a:r>
            <a:r>
              <a:rPr kumimoji="1" lang="zh-CN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j]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217" y="158381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arrays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3276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4953000" y="26024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02468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8121817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𝐼𝑛𝑑𝑒𝑥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817" y="22331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CE71E8-5397-824F-97D3-3BF900DADCA0}"/>
                  </a:ext>
                </a:extLst>
              </p:cNvPr>
              <p:cNvSpPr txBox="1"/>
              <p:nvPr/>
            </p:nvSpPr>
            <p:spPr>
              <a:xfrm>
                <a:off x="3561139" y="1905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CE71E8-5397-824F-97D3-3BF900DA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39" y="1905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809EDF-7F6C-5E49-9E88-413F24395A4A}"/>
                  </a:ext>
                </a:extLst>
              </p:cNvPr>
              <p:cNvSpPr txBox="1"/>
              <p:nvPr/>
            </p:nvSpPr>
            <p:spPr>
              <a:xfrm>
                <a:off x="6701589" y="1905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809EDF-7F6C-5E49-9E88-413F243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589" y="19050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3352800" y="36418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5029200" y="38125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𝑆𝑡𝑜𝑟𝑒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812540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8198017" y="34432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𝑅𝐴𝑊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17" y="344320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5308976" y="3200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976" y="32004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3352800" y="4946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5029200" y="51170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𝑆𝑡𝑜𝑟𝑒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117068"/>
                <a:ext cx="281940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8198017" y="47477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𝑅𝐴𝑊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17" y="4747736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5308976" y="4504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976" y="4504928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352801" y="6227802"/>
            <a:ext cx="4845217" cy="14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5029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412468"/>
                <a:ext cx="28194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8198017" y="604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𝐸𝑥𝑡𝑒𝑛𝑠𝑖𝑜𝑛𝑎𝑙𝑖𝑡𝑦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17" y="6043136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l="-1000" r="-533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5308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976" y="5800328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F35A0B5D-6D1D-F1FB-4431-2C10D027DBA8}"/>
              </a:ext>
            </a:extLst>
          </p:cNvPr>
          <p:cNvSpPr txBox="1">
            <a:spLocks/>
          </p:cNvSpPr>
          <p:nvPr/>
        </p:nvSpPr>
        <p:spPr>
          <a:xfrm>
            <a:off x="517609" y="177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/>
              <a:t>数组理论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73265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78785" y="3168015"/>
            <a:ext cx="62337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procedures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 Elimination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20300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418840" y="1820545"/>
                <a:ext cx="5354955" cy="193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select: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zh-CN" sz="2000" baseline="-25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And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index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becomes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call: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840" y="1820545"/>
                <a:ext cx="5354955" cy="1938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86180" y="3758565"/>
            <a:ext cx="22466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 update</a:t>
            </a:r>
            <a:endParaRPr kumimoji="1"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43150" y="4361180"/>
                <a:ext cx="7506970" cy="193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update: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=</a:t>
                </a:r>
                <a:r>
                  <a:rPr kumimoji="1" lang="en-US" altLang="zh-CN" sz="2000" i="1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x           store(</a:t>
                </a:r>
                <a:r>
                  <a:rPr kumimoji="1" lang="en-US" altLang="zh-CN" sz="2000" i="1" dirty="0" err="1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A,i,x</a:t>
                </a:r>
                <a:r>
                  <a:rPr kumimoji="1" lang="en-US" altLang="zh-CN" sz="2000" i="1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)</a:t>
                </a: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along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with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constraints:</a:t>
                </a:r>
                <a:endParaRPr kumimoji="1" lang="en-US" altLang="zh-CN" sz="2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50" y="4361180"/>
                <a:ext cx="7506970" cy="1938020"/>
              </a:xfrm>
              <a:prstGeom prst="rect">
                <a:avLst/>
              </a:prstGeo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Fourier-</a:t>
            </a:r>
            <a:r>
              <a:rPr lang="en-US" altLang="zh-CN" sz="2800" dirty="0" err="1">
                <a:solidFill>
                  <a:srgbClr val="FF0000"/>
                </a:solidFill>
              </a:rPr>
              <a:t>Motzkin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单纯形法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分支定界</a:t>
            </a:r>
          </a:p>
        </p:txBody>
      </p:sp>
    </p:spTree>
    <p:extLst>
      <p:ext uri="{BB962C8B-B14F-4D97-AF65-F5344CB8AC3E}">
        <p14:creationId xmlns:p14="http://schemas.microsoft.com/office/powerpoint/2010/main" val="2202597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42449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reduction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Given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property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form,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convert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into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 equivalent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 formulae.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Output: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arrayReduction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all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write: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store(A,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∃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x.P1(x)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P1(y);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fresh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P3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∀x.P2(x)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)/\.../\P2(k);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P4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read in P3: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];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P4;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18986" y="2068253"/>
                <a:ext cx="10999123" cy="390183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∀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∈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𝑁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=0)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kumimoji="1" lang="en-US" altLang="zh-CN" sz="240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24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r>
                      <a:rPr kumimoji="1" lang="en-US" altLang="zh-CN" sz="24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𝑠𝑡𝑜𝑟𝑒</m:t>
                    </m:r>
                    <m:d>
                      <m:dPr>
                        <m:ctrlPr>
                          <a:rPr kumimoji="1" lang="en-US" altLang="zh-CN" sz="24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𝐴</m:t>
                        </m:r>
                        <m:r>
                          <a:rPr kumimoji="1" lang="en-US" altLang="zh-CN" sz="24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kumimoji="1" lang="en-US" altLang="zh-CN" sz="24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  <m:r>
                          <a:rPr kumimoji="1" lang="en-US" altLang="zh-CN" sz="24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,0</m:t>
                        </m:r>
                      </m:e>
                    </m:d>
                    <m:r>
                      <a:rPr kumimoji="1" lang="en-US" altLang="zh-CN" sz="24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 →(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∀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∈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𝑁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above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of: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(∀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𝐴</m:t>
                          </m:r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,</m:t>
                          </m:r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,0</m:t>
                          </m:r>
                        </m:e>
                      </m:d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∃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dirty="0"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86" y="2068253"/>
                <a:ext cx="10999123" cy="3901837"/>
              </a:xfrm>
              <a:prstGeom prst="rect">
                <a:avLst/>
              </a:prstGeom>
              <a:blipFill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60945" y="1820545"/>
                <a:ext cx="10749165" cy="34163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(∀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𝐴</m:t>
                          </m:r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,</m:t>
                          </m:r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,0</m:t>
                          </m:r>
                        </m:e>
                      </m:d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(∃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#1: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eliminating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array store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(∀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0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(∃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45" y="1820545"/>
                <a:ext cx="10749165" cy="3416320"/>
              </a:xfrm>
              <a:prstGeom prst="rect">
                <a:avLst/>
              </a:prstGeom>
              <a:blipFill>
                <a:blip r:embed="rId2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60945" y="1820545"/>
                <a:ext cx="10749165" cy="44558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(∀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=0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(∃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4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#2: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dirty="0">
                        <a:latin typeface="Cambria Math" panose="02040503050406030204" pitchFamily="18" charset="0"/>
                        <a:sym typeface="+mn-ea"/>
                      </a:rPr>
                      <m:t>∃ 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eliminating(with a new variable z </a:t>
                </a:r>
                <a14:m>
                  <m:oMath xmlns:m="http://schemas.openxmlformats.org/officeDocument/2006/math">
                    <m:r>
                      <a:rPr kumimoji="1" lang="en-US" altLang="zh-CN" sz="2400" dirty="0">
                        <a:latin typeface="Cambria Math" panose="02040503050406030204" pitchFamily="18" charset="0"/>
                        <a:sym typeface="+mn-ea"/>
                      </a:rPr>
                      <m:t>∈</m:t>
                    </m:r>
                    <m:r>
                      <a:rPr kumimoji="1"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𝑁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(∀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=0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400" dirty="0">
                  <a:sym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45" y="1820545"/>
                <a:ext cx="10749165" cy="4455835"/>
              </a:xfrm>
              <a:prstGeom prst="rect">
                <a:avLst/>
              </a:prstGeom>
              <a:blipFill>
                <a:blip r:embed="rId2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2439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0722" y="1081733"/>
                <a:ext cx="10749165" cy="611782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(∀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=0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#3: </a:t>
                </a:r>
                <a14:m>
                  <m:oMath xmlns:m="http://schemas.openxmlformats.org/officeDocument/2006/math">
                    <m:r>
                      <a:rPr kumimoji="1" lang="en-US" altLang="zh-CN" sz="2400" dirty="0">
                        <a:latin typeface="Cambria Math" panose="02040503050406030204" pitchFamily="18" charset="0"/>
                        <a:sym typeface="+mn-ea"/>
                      </a:rPr>
                      <m:t>∀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 eliminating( index: {</a:t>
                </a:r>
                <a:r>
                  <a:rPr kumimoji="1" lang="en-US" altLang="zh-CN" sz="2400" dirty="0" err="1"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, z} 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=0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Simplify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400" dirty="0">
                  <a:sym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2" y="1081733"/>
                <a:ext cx="10749165" cy="6117829"/>
              </a:xfrm>
              <a:prstGeom prst="rect">
                <a:avLst/>
              </a:prstGeom>
              <a:blipFill>
                <a:blip r:embed="rId2"/>
                <a:stretch>
                  <a:fillRect l="-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722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50982" y="2239831"/>
                <a:ext cx="11628582" cy="27976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=0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#4: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array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read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elimination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)=0∧(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)≠0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It’s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easy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 above formulae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en-US" altLang="zh-CN" sz="2400" dirty="0">
                    <a:sym typeface="+mn-ea"/>
                  </a:rPr>
                  <a:t>,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thus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original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proposition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valid.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2" y="2239831"/>
                <a:ext cx="11628582" cy="2797625"/>
              </a:xfrm>
              <a:prstGeom prst="rect">
                <a:avLst/>
              </a:prstGeom>
              <a:blipFill>
                <a:blip r:embed="rId2"/>
                <a:stretch>
                  <a:fillRect l="-839" r="-472" b="-4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数组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指针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sp>
        <p:nvSpPr>
          <p:cNvPr id="3" name="椭圆 2"/>
          <p:cNvSpPr/>
          <p:nvPr/>
        </p:nvSpPr>
        <p:spPr>
          <a:xfrm>
            <a:off x="4499695" y="41364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499695" y="47460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499695" y="53556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499695" y="59652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23695" y="4136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23695" y="4517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23695" y="4898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23695" y="5279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103</a:t>
            </a:r>
          </a:p>
        </p:txBody>
      </p:sp>
      <p:sp>
        <p:nvSpPr>
          <p:cNvPr id="11" name="矩形 10"/>
          <p:cNvSpPr/>
          <p:nvPr/>
        </p:nvSpPr>
        <p:spPr>
          <a:xfrm>
            <a:off x="6023695" y="5660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23695" y="6041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102</a:t>
            </a:r>
          </a:p>
        </p:txBody>
      </p:sp>
      <p:cxnSp>
        <p:nvCxnSpPr>
          <p:cNvPr id="13" name="直线箭头连接符 12"/>
          <p:cNvCxnSpPr>
            <a:stCxn id="3" idx="6"/>
            <a:endCxn id="8" idx="1"/>
          </p:cNvCxnSpPr>
          <p:nvPr/>
        </p:nvCxnSpPr>
        <p:spPr>
          <a:xfrm>
            <a:off x="4880695" y="432692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9" idx="1"/>
          </p:cNvCxnSpPr>
          <p:nvPr/>
        </p:nvCxnSpPr>
        <p:spPr>
          <a:xfrm>
            <a:off x="4880695" y="4954780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0" idx="1"/>
          </p:cNvCxnSpPr>
          <p:nvPr/>
        </p:nvCxnSpPr>
        <p:spPr>
          <a:xfrm flipV="1">
            <a:off x="4887264" y="5469923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2" idx="1"/>
          </p:cNvCxnSpPr>
          <p:nvPr/>
        </p:nvCxnSpPr>
        <p:spPr>
          <a:xfrm>
            <a:off x="4875440" y="6152549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68011" y="3782158"/>
            <a:ext cx="13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 符号表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85021" y="3782158"/>
            <a:ext cx="108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 内存</a:t>
            </a:r>
          </a:p>
        </p:txBody>
      </p:sp>
      <p:cxnSp>
        <p:nvCxnSpPr>
          <p:cNvPr id="19" name="曲线连接符 18"/>
          <p:cNvCxnSpPr>
            <a:stCxn id="10" idx="3"/>
            <a:endCxn id="9" idx="3"/>
          </p:cNvCxnSpPr>
          <p:nvPr/>
        </p:nvCxnSpPr>
        <p:spPr>
          <a:xfrm flipV="1">
            <a:off x="6785610" y="5088890"/>
            <a:ext cx="3175" cy="381000"/>
          </a:xfrm>
          <a:prstGeom prst="curved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3"/>
            <a:endCxn id="10" idx="3"/>
          </p:cNvCxnSpPr>
          <p:nvPr/>
        </p:nvCxnSpPr>
        <p:spPr>
          <a:xfrm flipV="1">
            <a:off x="6785610" y="5469890"/>
            <a:ext cx="3175" cy="762000"/>
          </a:xfrm>
          <a:prstGeom prst="curved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92365" y="4046220"/>
            <a:ext cx="14909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&amp;y;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&amp;p;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520341" y="1392588"/>
                <a:ext cx="6070907" cy="23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假设有内存模型：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内存中存储整型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内存地址也用整型表示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S: x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表示将变量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x</a:t>
                </a:r>
                <a:r>
                  <a:rPr kumimoji="1" lang="zh-CN" altLang="en-US" sz="2400" dirty="0"/>
                  <a:t> 映射到地址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H:</a:t>
                </a:r>
                <a:r>
                  <a:rPr kumimoji="1"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  <a:r>
                  <a:rPr kumimoji="1" lang="zh-CN" altLang="en-US" sz="2400" dirty="0"/>
                  <a:t>表示将地址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 映射到值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41" y="1392588"/>
                <a:ext cx="6070907" cy="2306320"/>
              </a:xfrm>
              <a:prstGeom prst="rect">
                <a:avLst/>
              </a:prstGeom>
              <a:blipFill rotWithShape="1">
                <a:blip r:embed="rId5"/>
                <a:stretch>
                  <a:fillRect t="-1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543550" y="4554855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43550" y="493522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551805" y="529844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543550" y="569341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551805" y="608838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27" y="2572831"/>
            <a:ext cx="5753100" cy="2095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6342" y="1765766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1922" y="1480651"/>
            <a:ext cx="172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blipFill>
                <a:blip r:embed="rId4"/>
                <a:stretch>
                  <a:fillRect b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51685" y="1998345"/>
            <a:ext cx="8167621" cy="2790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解决</a:t>
            </a:r>
            <a:r>
              <a:rPr kumimoji="1" lang="zh-CN" altLang="en-US" sz="2400" dirty="0">
                <a:solidFill>
                  <a:srgbClr val="FF0000"/>
                </a:solidFill>
              </a:rPr>
              <a:t>实数论域</a:t>
            </a:r>
            <a:r>
              <a:rPr kumimoji="1" lang="zh-CN" altLang="en-US" sz="2400" dirty="0"/>
              <a:t>上的线性算数命题的算法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核心思想：</a:t>
            </a:r>
            <a:r>
              <a:rPr kumimoji="1" lang="zh-CN" altLang="en-US" sz="2400" dirty="0">
                <a:solidFill>
                  <a:srgbClr val="FF0000"/>
                </a:solidFill>
              </a:rPr>
              <a:t>不断消去变量</a:t>
            </a:r>
            <a:r>
              <a:rPr kumimoji="1" lang="zh-CN" altLang="en-US" sz="2400" dirty="0"/>
              <a:t>，直到得到命题的最终结果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在每一轮消去变量的过程中，都可能产生关系式数量爆炸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不属于高效的算法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在变量数量较少的情况下，该算法仍然是实用的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4665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65805" y="3168015"/>
            <a:ext cx="56610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Semantics-based decision procedure</a:t>
            </a:r>
            <a:endParaRPr lang="zh-CN" altLang="en-US" sz="28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31032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procedure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2020" y="1897380"/>
            <a:ext cx="45529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Input: the proposition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sat(P){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P’ = ⟦P⟧;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return sat(P’);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268095" y="3676650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707890" y="4198620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90" y="4198620"/>
                <a:ext cx="2777490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62170" y="2739794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70" y="2739794"/>
                <a:ext cx="2723515" cy="2399665"/>
              </a:xfrm>
              <a:prstGeom prst="rect">
                <a:avLst/>
              </a:prstGeom>
              <a:blipFill>
                <a:blip r:embed="rId5"/>
                <a:stretch>
                  <a:fillRect b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49750" y="1612265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0" y="1612265"/>
                <a:ext cx="2777490" cy="4603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49750" y="4617085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0" y="4617085"/>
                <a:ext cx="2777490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644034" y="5152044"/>
                <a:ext cx="6562148" cy="146469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=1→ 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))=1→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034" y="5152044"/>
                <a:ext cx="6562148" cy="1464696"/>
              </a:xfrm>
              <a:prstGeom prst="rect">
                <a:avLst/>
              </a:prstGeom>
              <a:blipFill>
                <a:blip r:embed="rId5"/>
                <a:stretch>
                  <a:fillRect b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46835" y="129413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1294130"/>
                <a:ext cx="2915285" cy="33229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33925" y="1480820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925" y="1480820"/>
                <a:ext cx="2723515" cy="2399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794625" y="1480820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25" y="1480820"/>
                <a:ext cx="2695575" cy="28613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23793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Pure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variables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0570" y="1998345"/>
            <a:ext cx="81508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call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variable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pure</a:t>
            </a:r>
            <a:r>
              <a:rPr kumimoji="1" lang="en-US" altLang="zh-CN" sz="2400" dirty="0">
                <a:sym typeface="+mn-ea"/>
              </a:rPr>
              <a:t>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if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x’s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address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not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taken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of: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&amp;x</a:t>
            </a:r>
            <a:endParaRPr kumimoji="1" lang="en-US" altLang="zh-CN" sz="2400" dirty="0">
              <a:solidFill>
                <a:srgbClr val="0432FF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Or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else,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variable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called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escaped</a:t>
            </a:r>
            <a:endParaRPr kumimoji="1" lang="en-US" altLang="zh-CN" sz="2400" dirty="0">
              <a:solidFill>
                <a:srgbClr val="0432FF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introduce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new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sort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 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R(x)</a:t>
            </a:r>
            <a:endParaRPr kumimoji="1" lang="en-US" altLang="zh-CN" sz="2400" i="1" dirty="0"/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standard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translation: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H(S(x))</a:t>
            </a:r>
            <a:endParaRPr kumimoji="1" lang="en-US" altLang="zh-CN" sz="2400" i="1" dirty="0">
              <a:solidFill>
                <a:srgbClr val="0432FF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For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pure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 err="1">
                <a:sym typeface="+mn-ea"/>
              </a:rPr>
              <a:t>vars</a:t>
            </a:r>
            <a:r>
              <a:rPr kumimoji="1" lang="en-US" altLang="zh-CN" sz="2400" dirty="0">
                <a:sym typeface="+mn-ea"/>
              </a:rPr>
              <a:t>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new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translation: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R(x)</a:t>
            </a:r>
            <a:endParaRPr lang="zh-CN" altLang="en-US"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3056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partitions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9240" y="2275840"/>
            <a:ext cx="91135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basic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idea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partition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further</a:t>
            </a:r>
            <a:endParaRPr kumimoji="1" lang="en-US" altLang="zh-CN" sz="2400" dirty="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so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that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have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fine-grained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model</a:t>
            </a:r>
            <a:endParaRPr kumimoji="1" lang="en-US" altLang="zh-CN" sz="2400" dirty="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so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that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reason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subtle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properties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of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endParaRPr kumimoji="1" lang="en-US" altLang="zh-CN" sz="2400" dirty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study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type-based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approach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转换到EUF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586"/>
            <a:ext cx="4521200" cy="295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4" y="1223586"/>
            <a:ext cx="4165600" cy="237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43" y="1161614"/>
            <a:ext cx="2819400" cy="275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721" y="1066996"/>
            <a:ext cx="2616200" cy="102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634" y="4924050"/>
            <a:ext cx="5041900" cy="965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6875" y="4318756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转换到</a:t>
            </a:r>
            <a:r>
              <a:rPr lang="en-US" altLang="zh-CN" sz="3200" b="1" dirty="0"/>
              <a:t>EUF</a:t>
            </a:r>
            <a:r>
              <a:rPr lang="zh-CN" altLang="en-US" sz="3200" b="1" dirty="0"/>
              <a:t>：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9283073" y="365839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312952" y="4283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14" idx="6"/>
            <a:endCxn id="19" idx="1"/>
          </p:cNvCxnSpPr>
          <p:nvPr/>
        </p:nvCxnSpPr>
        <p:spPr>
          <a:xfrm>
            <a:off x="9664073" y="3848898"/>
            <a:ext cx="1211317" cy="7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5" idx="6"/>
            <a:endCxn id="21" idx="1"/>
          </p:cNvCxnSpPr>
          <p:nvPr/>
        </p:nvCxnSpPr>
        <p:spPr>
          <a:xfrm>
            <a:off x="9693952" y="4474406"/>
            <a:ext cx="1181438" cy="8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43" name="曲线连接符 42"/>
          <p:cNvCxnSpPr>
            <a:stCxn id="21" idx="3"/>
            <a:endCxn id="20" idx="3"/>
          </p:cNvCxnSpPr>
          <p:nvPr/>
        </p:nvCxnSpPr>
        <p:spPr>
          <a:xfrm flipV="1">
            <a:off x="11637390" y="4948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20" idx="3"/>
            <a:endCxn id="18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9" idx="3"/>
            <a:endCxn id="18" idx="3"/>
          </p:cNvCxnSpPr>
          <p:nvPr/>
        </p:nvCxnSpPr>
        <p:spPr>
          <a:xfrm flipV="1">
            <a:off x="11637390" y="4186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29" name="剪去对角的矩形 2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剪去对角的矩形 3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5" name="剪去对角的矩形 3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9" name="剪去对角的矩形 4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剪去对角的矩形 5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5" name="剪去对角的矩形 5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5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9" name="直线箭头连接符 58"/>
          <p:cNvCxnSpPr>
            <a:stCxn id="54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84" y="145982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5084" y="1480641"/>
            <a:ext cx="11181831" cy="416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50000"/>
              </a:lnSpc>
              <a:buAutoNum type="arabicPeriod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等式消去</a:t>
            </a:r>
            <a:endParaRPr lang="en-US" altLang="zh-CN" sz="2800" dirty="0"/>
          </a:p>
          <a:p>
            <a:pPr lvl="1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400" dirty="0"/>
              <a:t>代入法（选择一个等式约束，将要消去的变量用其他变量表示出来，代入到其他约束中）</a:t>
            </a:r>
            <a:endParaRPr lang="en-US" altLang="zh-CN" sz="2400" dirty="0"/>
          </a:p>
          <a:p>
            <a:pPr lvl="1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endParaRPr lang="en-US" altLang="zh-CN" sz="2400" dirty="0"/>
          </a:p>
          <a:p>
            <a:pPr lvl="1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endParaRPr lang="en-US" altLang="zh-CN" sz="24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2. </a:t>
            </a:r>
            <a:r>
              <a:rPr lang="zh-CN" altLang="en-US" sz="2800" dirty="0"/>
              <a:t>变量消去</a:t>
            </a:r>
            <a:endParaRPr lang="en-US" altLang="zh-CN" sz="28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   </a:t>
            </a:r>
            <a:r>
              <a:rPr lang="zh-CN" altLang="en-US" sz="2400" dirty="0"/>
              <a:t>启发式地选择一个变量，配对其所有上下界，从而消去变量（产生新约束）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55CD22-0E20-04C4-E3BA-8C10AACD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41" y="2673139"/>
            <a:ext cx="2881796" cy="18659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720B6C-B314-11BE-A23E-547A8A2B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091" y="3009194"/>
            <a:ext cx="3035300" cy="1193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ED4F36-CE34-C0D7-058B-6689438AA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957" y="3191521"/>
            <a:ext cx="1409700" cy="419100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AA4FD298-19E1-DDCF-B3D4-1F682FBD453A}"/>
              </a:ext>
            </a:extLst>
          </p:cNvPr>
          <p:cNvSpPr/>
          <p:nvPr/>
        </p:nvSpPr>
        <p:spPr>
          <a:xfrm>
            <a:off x="5762884" y="3569680"/>
            <a:ext cx="1947187" cy="499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5" y="3892946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假设我们对内存进行分区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5" y="4037472"/>
            <a:ext cx="21964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3" y="4000625"/>
            <a:ext cx="21964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50147" y="5386970"/>
                <a:ext cx="796607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/\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1 −&gt;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 !=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7" y="5386970"/>
                <a:ext cx="7966075" cy="460375"/>
              </a:xfrm>
              <a:prstGeom prst="rect">
                <a:avLst/>
              </a:prstGeom>
              <a:blipFill rotWithShape="1">
                <a:blip r:embed="rId5"/>
                <a:stretch>
                  <a:fillRect l="-7" t="-58" r="7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393D6EAC-B199-B6F0-CF2D-E355FA5664B2}"/>
              </a:ext>
            </a:extLst>
          </p:cNvPr>
          <p:cNvSpPr/>
          <p:nvPr/>
        </p:nvSpPr>
        <p:spPr>
          <a:xfrm>
            <a:off x="647303" y="3744799"/>
            <a:ext cx="5897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假设我们对内存进行分区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区分内存中的地址与整数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/\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1 −&gt;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 !=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7" t="-57" r="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E4D49235-4B44-F36E-FCDC-4CE610E278DA}"/>
              </a:ext>
            </a:extLst>
          </p:cNvPr>
          <p:cNvSpPr/>
          <p:nvPr/>
        </p:nvSpPr>
        <p:spPr>
          <a:xfrm>
            <a:off x="647305" y="3692891"/>
            <a:ext cx="5897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假设我们对内存进行分区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区分内存中的地址与整数</a:t>
            </a:r>
            <a:endParaRPr kumimoji="1" lang="en-US" altLang="zh-CN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F9C020-76D9-72C0-65C8-61BDC895AFED}"/>
              </a:ext>
            </a:extLst>
          </p:cNvPr>
          <p:cNvSpPr/>
          <p:nvPr/>
        </p:nvSpPr>
        <p:spPr>
          <a:xfrm>
            <a:off x="785848" y="4129992"/>
            <a:ext cx="21964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理论结合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3200" dirty="0"/>
                  <a:t>The theory combination problem, in general, is </a:t>
                </a:r>
                <a:r>
                  <a:rPr kumimoji="1" lang="en-US" altLang="zh-CN" sz="3200" dirty="0">
                    <a:solidFill>
                      <a:srgbClr val="0432FF"/>
                    </a:solidFill>
                  </a:rPr>
                  <a:t>undecidable</a:t>
                </a:r>
              </a:p>
              <a:p>
                <a:pPr lvl="1"/>
                <a:r>
                  <a:rPr kumimoji="1" lang="en-US" altLang="zh-CN" sz="3200" dirty="0"/>
                  <a:t>Even the underlying theories are decidable</a:t>
                </a:r>
              </a:p>
              <a:p>
                <a:r>
                  <a:rPr kumimoji="1" lang="en-US" altLang="zh-CN" sz="3200" dirty="0"/>
                  <a:t>To make it decidable, we require: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sz="32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sz="3200" dirty="0"/>
                  <a:t> are decidable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sz="32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sz="32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kumimoji="1" lang="en-US" altLang="zh-CN" sz="3200" dirty="0">
                    <a:solidFill>
                      <a:srgbClr val="0432FF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sz="32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sz="32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3200" dirty="0"/>
                  <a:t>(except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for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>
                    <a:solidFill>
                      <a:srgbClr val="0432FF"/>
                    </a:solidFill>
                  </a:rPr>
                  <a:t>=</a:t>
                </a:r>
                <a:r>
                  <a:rPr kumimoji="1" lang="en-US" altLang="zh-CN" sz="3200" dirty="0"/>
                  <a:t>)</a:t>
                </a:r>
              </a:p>
              <a:p>
                <a:pPr lvl="1"/>
                <a:r>
                  <a:rPr kumimoji="1" lang="en-US" altLang="zh-CN" sz="3200" dirty="0"/>
                  <a:t>stably infinite</a:t>
                </a:r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77429" y="501938"/>
            <a:ext cx="6263253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Nelson-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Oppen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 algorithm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329940" y="1661333"/>
                <a:ext cx="4817110" cy="4892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...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= purify(P);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L: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if(some Pi is UNSAT)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if(some Pi implies x=y){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broadcast(x=y);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goto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L;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if(Pi implies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=y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(P,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return 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40" y="1661333"/>
                <a:ext cx="4817110" cy="4892675"/>
              </a:xfrm>
              <a:prstGeom prst="rect">
                <a:avLst/>
              </a:prstGeom>
              <a:blipFill>
                <a:blip r:embed="rId2"/>
                <a:stretch>
                  <a:fillRect l="-1266" r="-1139" b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DPLL(T)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EA3992-C8F2-2844-808F-3ED1AC5B8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1825625"/>
                <a:ext cx="10515600" cy="330979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00" dirty="0"/>
                  <a:t>The Nelson-</a:t>
                </a:r>
                <a:r>
                  <a:rPr kumimoji="1" lang="en-US" altLang="zh-CN" sz="2800" dirty="0" err="1"/>
                  <a:t>Oppen</a:t>
                </a:r>
                <a:r>
                  <a:rPr kumimoji="1" lang="en-US" altLang="zh-CN" sz="2800" dirty="0"/>
                  <a:t> procedure for deciding the satisfiability of a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conjunction</a:t>
                </a:r>
                <a:r>
                  <a:rPr kumimoji="1" lang="en-US" altLang="zh-CN" sz="2800" dirty="0"/>
                  <a:t> of formulae from theories</a:t>
                </a:r>
              </a:p>
              <a:p>
                <a:pPr lvl="1"/>
                <a:r>
                  <a:rPr kumimoji="1" lang="en-US" altLang="zh-CN" sz="2800" dirty="0">
                    <a:solidFill>
                      <a:srgbClr val="0432FF"/>
                    </a:solidFill>
                  </a:rPr>
                  <a:t>(x1 &gt; x2) 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</a:rPr>
                  <a:t> (f(x1) == f(x2))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</a:rPr>
                  <a:t> …</a:t>
                </a:r>
              </a:p>
              <a:p>
                <a:r>
                  <a:rPr kumimoji="1" lang="en-US" altLang="zh-CN" sz="2800" dirty="0"/>
                  <a:t>But what about general formulae, say:</a:t>
                </a:r>
              </a:p>
              <a:p>
                <a:pPr lvl="1"/>
                <a:r>
                  <a:rPr kumimoji="1" lang="en-US" altLang="zh-CN" sz="2800" dirty="0">
                    <a:solidFill>
                      <a:srgbClr val="0432FF"/>
                    </a:solidFill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</a:rPr>
                  <a:t> (x=2 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</a:rPr>
                  <a:t> x=3)…</a:t>
                </a:r>
              </a:p>
              <a:p>
                <a:r>
                  <a:rPr kumimoji="1" lang="en-US" altLang="zh-CN" sz="2800" dirty="0"/>
                  <a:t>This can be solved by the DPLL(T) framework!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EA3992-C8F2-2844-808F-3ED1AC5B8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825625"/>
                <a:ext cx="10515600" cy="3309793"/>
              </a:xfrm>
              <a:blipFill>
                <a:blip r:embed="rId2"/>
                <a:stretch>
                  <a:fillRect l="-1043" t="-3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7186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DPLL(T)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algorithm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7396" y="2057400"/>
                <a:ext cx="4154404" cy="4114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dpllt(P){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abstract(P);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while(true){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res)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dpll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if(res==UNSAT)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UNSAT;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refine(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nelson_oppen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if(res==SAT)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         </m:t>
                    </m:r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zh-CN" altLang="en-US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  <m:r>
                      <a:rPr kumimoji="1" lang="zh-CN" altLang="en-US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  <m:r>
                      <a:rPr kumimoji="1" lang="en-US" altLang="zh-CN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</m:oMath>
                </a14:m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7396" y="2057400"/>
                <a:ext cx="4154404" cy="4114800"/>
              </a:xfrm>
              <a:blipFill>
                <a:blip r:embed="rId2"/>
                <a:stretch>
                  <a:fillRect l="-880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2971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886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3007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3124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3657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4114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3EB0FF8-EF14-B246-B56D-9063B8338F08}"/>
              </a:ext>
            </a:extLst>
          </p:cNvPr>
          <p:cNvCxnSpPr>
            <a:cxnSpLocks/>
          </p:cNvCxnSpPr>
          <p:nvPr/>
        </p:nvCxnSpPr>
        <p:spPr>
          <a:xfrm flipH="1">
            <a:off x="4703345" y="2211350"/>
            <a:ext cx="2724650" cy="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1752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3047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4952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2057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52800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4419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3792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2606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4648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4305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7D0E4B7-B54D-D840-8AE1-6821DCE1F7BF}"/>
              </a:ext>
            </a:extLst>
          </p:cNvPr>
          <p:cNvCxnSpPr>
            <a:cxnSpLocks/>
          </p:cNvCxnSpPr>
          <p:nvPr/>
        </p:nvCxnSpPr>
        <p:spPr>
          <a:xfrm flipH="1">
            <a:off x="4084472" y="2558126"/>
            <a:ext cx="2724650" cy="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F5A3B9F-D822-B549-9838-71FA71D4AFEF}"/>
              </a:ext>
            </a:extLst>
          </p:cNvPr>
          <p:cNvCxnSpPr>
            <a:cxnSpLocks/>
          </p:cNvCxnSpPr>
          <p:nvPr/>
        </p:nvCxnSpPr>
        <p:spPr>
          <a:xfrm flipH="1" flipV="1">
            <a:off x="4786061" y="3120006"/>
            <a:ext cx="2367462" cy="21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5DF2667-D6FB-0146-A614-A2B2E420E3C7}"/>
              </a:ext>
            </a:extLst>
          </p:cNvPr>
          <p:cNvCxnSpPr>
            <a:cxnSpLocks/>
          </p:cNvCxnSpPr>
          <p:nvPr/>
        </p:nvCxnSpPr>
        <p:spPr>
          <a:xfrm flipH="1" flipV="1">
            <a:off x="4175461" y="3567318"/>
            <a:ext cx="2978063" cy="85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E6D024E-22DC-3241-B339-E8088A0CEA8C}"/>
              </a:ext>
            </a:extLst>
          </p:cNvPr>
          <p:cNvCxnSpPr>
            <a:cxnSpLocks/>
          </p:cNvCxnSpPr>
          <p:nvPr/>
        </p:nvCxnSpPr>
        <p:spPr>
          <a:xfrm flipH="1" flipV="1">
            <a:off x="4857249" y="4129334"/>
            <a:ext cx="2296274" cy="67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 animBg="1"/>
      <p:bldP spid="12" grpId="0" animBg="1"/>
      <p:bldP spid="13" grpId="0" animBg="1"/>
      <p:bldP spid="2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DPLL(T)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example</a:t>
            </a:r>
            <a:endParaRPr kumimoji="1" lang="zh-CN" altLang="en-US" sz="3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2971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886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3007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3124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3657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4114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1752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3047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4952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2057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52800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4419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3792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2606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4648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4305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54905" y="2493815"/>
                <a:ext cx="4038600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D)</a:t>
                </a:r>
              </a:p>
            </p:txBody>
          </p:sp>
        </mc:Choice>
        <mc:Fallback xmlns="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4905" y="2493815"/>
                <a:ext cx="4038600" cy="413266"/>
              </a:xfrm>
              <a:prstGeom prst="rect">
                <a:avLst/>
              </a:prstGeom>
              <a:blipFill>
                <a:blip r:embed="rId2"/>
                <a:stretch>
                  <a:fillRect t="-441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6799" y="2899111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799" y="2899111"/>
                <a:ext cx="4648201" cy="413266"/>
              </a:xfrm>
              <a:prstGeom prst="rect">
                <a:avLst/>
              </a:prstGeom>
              <a:blipFill>
                <a:blip r:embed="rId3"/>
                <a:stretch>
                  <a:fillRect t="-5970" b="-268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6799" y="3265929"/>
                <a:ext cx="6918035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sz="2000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kumimoji="1" lang="en-US" altLang="zh-CN" sz="2000" i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sSub>
                      <m:sSubPr>
                        <m:ctrlPr>
                          <a:rPr kumimoji="1" lang="zh-CN" altLang="en-US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zh-CN" altLang="en-US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kumimoji="1" lang="en-US" altLang="zh-CN" sz="2000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𝑠𝑡𝑜𝑟𝑒</m:t>
                        </m:r>
                        <m:d>
                          <m:d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𝐴</m:t>
                            </m:r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zh-CN" altLang="en-US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sSub>
                      <m:sSubPr>
                        <m:ctrl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  <m:r>
                          <a:rPr kumimoji="1" lang="en-US" altLang="zh-CN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kumimoji="1" lang="zh-CN" altLang="en-US" sz="2000" b="1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b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zh-CN" altLang="en-US" sz="2000" b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)=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(4)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799" y="3265929"/>
                <a:ext cx="6918035" cy="413266"/>
              </a:xfrm>
              <a:prstGeom prst="rect">
                <a:avLst/>
              </a:prstGeom>
              <a:blipFill>
                <a:blip r:embed="rId4"/>
                <a:stretch>
                  <a:fillRect l="-352" t="-7353" b="-80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CD707-DDE2-A391-F68F-515BFF4115DB}"/>
                  </a:ext>
                </a:extLst>
              </p:cNvPr>
              <p:cNvSpPr txBox="1"/>
              <p:nvPr/>
            </p:nvSpPr>
            <p:spPr>
              <a:xfrm>
                <a:off x="1577550" y="1552537"/>
                <a:ext cx="8535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𝑠𝑡𝑜𝑟𝑒</m:t>
                          </m:r>
                          <m:d>
                            <m:d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𝐴</m:t>
                              </m:r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2000" b="1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)=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(4))</m:t>
                      </m:r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CD707-DDE2-A391-F68F-515BFF41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50" y="1552537"/>
                <a:ext cx="8535735" cy="307777"/>
              </a:xfrm>
              <a:prstGeom prst="rect">
                <a:avLst/>
              </a:prstGeom>
              <a:blipFill>
                <a:blip r:embed="rId5"/>
                <a:stretch>
                  <a:fillRect t="-8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120DDEA-0AF1-428F-29CA-6859CF69E901}"/>
              </a:ext>
            </a:extLst>
          </p:cNvPr>
          <p:cNvSpPr txBox="1"/>
          <p:nvPr/>
        </p:nvSpPr>
        <p:spPr>
          <a:xfrm>
            <a:off x="1094510" y="1509133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</a:rPr>
              <a:t>P=</a:t>
            </a:r>
            <a:endParaRPr lang="zh-CN" alt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 build="p"/>
      <p:bldP spid="2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6018" y="252384"/>
            <a:ext cx="3005951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3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endParaRPr kumimoji="1" lang="en-US" altLang="zh-CN" sz="36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18654" y="1159741"/>
            <a:ext cx="11554691" cy="2387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initial proposition: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purification:</a:t>
            </a:r>
          </a:p>
          <a:p>
            <a:pPr marL="0" indent="0">
              <a:buNone/>
            </a:pP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AB2EB943-E445-FD71-F0BE-53DD8CDB0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822808"/>
                  </p:ext>
                </p:extLst>
              </p:nvPr>
            </p:nvGraphicFramePr>
            <p:xfrm>
              <a:off x="1246909" y="3546764"/>
              <a:ext cx="9180945" cy="32300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3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31670975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643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b="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b="0" i="0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1800" b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zh-CN" altLang="en-US" sz="1800" b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zh-CN" altLang="en-US" sz="1800" b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≥</m:t>
                                </m:r>
                                <m:r>
                                  <a:rPr kumimoji="1" lang="en-US" altLang="zh-CN" sz="1800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zh-CN" sz="1800" kern="0" dirty="0">
                            <a:solidFill>
                              <a:schemeClr val="tx1"/>
                            </a:solidFill>
                            <a:cs typeface="Courier New" panose="02070309020205020404" pitchFamily="49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800" b="0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zh-CN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kumimoji="1" lang="zh-CN" altLang="en-US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800" b="0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zh-CN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𝑠𝑡𝑜𝑟𝑒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,0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zh-CN" altLang="en-US" sz="1800" b="1" i="1" kern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zh-CN" altLang="en-US" sz="1800" b="1" i="1" kern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800" b="1" i="1" kern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zh-CN" sz="1800" b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kumimoji="1" lang="en-US" altLang="zh-CN" sz="1800" b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AB2EB943-E445-FD71-F0BE-53DD8CDB0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822808"/>
                  </p:ext>
                </p:extLst>
              </p:nvPr>
            </p:nvGraphicFramePr>
            <p:xfrm>
              <a:off x="1246909" y="3546764"/>
              <a:ext cx="9180945" cy="32300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3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316709752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643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" t="-13800" r="-224946" b="-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9443" t="-13800" r="-100768" b="-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89443" t="-13800" r="-768" b="-4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447F2C-8C10-1B1B-5310-6BE0184D6D24}"/>
                  </a:ext>
                </a:extLst>
              </p:cNvPr>
              <p:cNvSpPr txBox="1"/>
              <p:nvPr/>
            </p:nvSpPr>
            <p:spPr>
              <a:xfrm>
                <a:off x="5181599" y="518339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1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447F2C-8C10-1B1B-5310-6BE0184D6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9" y="5183397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4">
            <a:extLst>
              <a:ext uri="{FF2B5EF4-FFF2-40B4-BE49-F238E27FC236}">
                <a16:creationId xmlns:a16="http://schemas.microsoft.com/office/drawing/2014/main" id="{430D2EAD-722F-52A5-EE61-BEDF8E8FF8E2}"/>
              </a:ext>
            </a:extLst>
          </p:cNvPr>
          <p:cNvSpPr/>
          <p:nvPr/>
        </p:nvSpPr>
        <p:spPr>
          <a:xfrm flipH="1">
            <a:off x="3574472" y="5221021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5">
            <a:extLst>
              <a:ext uri="{FF2B5EF4-FFF2-40B4-BE49-F238E27FC236}">
                <a16:creationId xmlns:a16="http://schemas.microsoft.com/office/drawing/2014/main" id="{E9062CAA-4673-D489-E704-E507CBD273EC}"/>
              </a:ext>
            </a:extLst>
          </p:cNvPr>
          <p:cNvSpPr/>
          <p:nvPr/>
        </p:nvSpPr>
        <p:spPr>
          <a:xfrm>
            <a:off x="6941126" y="5222818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68F9E2-63C5-1F8F-AEAC-F72C78D9A67C}"/>
                  </a:ext>
                </a:extLst>
              </p:cNvPr>
              <p:cNvSpPr txBox="1"/>
              <p:nvPr/>
            </p:nvSpPr>
            <p:spPr>
              <a:xfrm>
                <a:off x="2272145" y="522102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=0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68F9E2-63C5-1F8F-AEAC-F72C78D9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45" y="5221021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57A5DD-7BAB-7B64-17DA-7F5D548E3A4D}"/>
                  </a:ext>
                </a:extLst>
              </p:cNvPr>
              <p:cNvSpPr txBox="1"/>
              <p:nvPr/>
            </p:nvSpPr>
            <p:spPr>
              <a:xfrm>
                <a:off x="8543430" y="515464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=0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57A5DD-7BAB-7B64-17DA-7F5D548E3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430" y="5154644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FF736059-CB49-76F2-92E7-C33D5E2DD69A}"/>
              </a:ext>
            </a:extLst>
          </p:cNvPr>
          <p:cNvSpPr txBox="1"/>
          <p:nvPr/>
        </p:nvSpPr>
        <p:spPr>
          <a:xfrm>
            <a:off x="2125748" y="6254285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FA104C-4A3A-A99C-6930-C47FB4566FCE}"/>
                  </a:ext>
                </a:extLst>
              </p:cNvPr>
              <p:cNvSpPr txBox="1"/>
              <p:nvPr/>
            </p:nvSpPr>
            <p:spPr>
              <a:xfrm>
                <a:off x="1134204" y="1578484"/>
                <a:ext cx="8535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𝑠𝑡𝑜𝑟𝑒</m:t>
                          </m:r>
                          <m:d>
                            <m:d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𝐴</m:t>
                              </m:r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)=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(4)</m:t>
                      </m:r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FA104C-4A3A-A99C-6930-C47FB4566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04" y="1578484"/>
                <a:ext cx="8535735" cy="307777"/>
              </a:xfrm>
              <a:prstGeom prst="rect">
                <a:avLst/>
              </a:prstGeom>
              <a:blipFill>
                <a:blip r:embed="rId6"/>
                <a:stretch>
                  <a:fillRect t="-6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7F9880D-21F7-2485-8A16-91A02EDD45C4}"/>
                  </a:ext>
                </a:extLst>
              </p:cNvPr>
              <p:cNvSpPr txBox="1"/>
              <p:nvPr/>
            </p:nvSpPr>
            <p:spPr>
              <a:xfrm>
                <a:off x="696676" y="2804826"/>
                <a:ext cx="11375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b="1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sz="20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0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𝐴</m:t>
                          </m:r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zh-CN" altLang="en-US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zh-CN" altLang="en-US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en-US" sz="2000" b="1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b="1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zh-CN" altLang="en-US" sz="20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7F9880D-21F7-2485-8A16-91A02EDD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76" y="2804826"/>
                <a:ext cx="11375998" cy="307777"/>
              </a:xfrm>
              <a:prstGeom prst="rect">
                <a:avLst/>
              </a:prstGeom>
              <a:blipFill>
                <a:blip r:embed="rId7"/>
                <a:stretch>
                  <a:fillRect t="-3922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2C4928-A8F7-92C9-78AD-467E0C15CB50}"/>
                  </a:ext>
                </a:extLst>
              </p:cNvPr>
              <p:cNvSpPr txBox="1"/>
              <p:nvPr/>
            </p:nvSpPr>
            <p:spPr>
              <a:xfrm>
                <a:off x="8313045" y="5298177"/>
                <a:ext cx="15000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2C4928-A8F7-92C9-78AD-467E0C15C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045" y="5298177"/>
                <a:ext cx="150006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7F962BF-3EA4-3190-C097-1660EE0B5E2D}"/>
                  </a:ext>
                </a:extLst>
              </p:cNvPr>
              <p:cNvSpPr txBox="1"/>
              <p:nvPr/>
            </p:nvSpPr>
            <p:spPr>
              <a:xfrm>
                <a:off x="5133689" y="5368063"/>
                <a:ext cx="15000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7F962BF-3EA4-3190-C097-1660EE0B5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689" y="5368063"/>
                <a:ext cx="1500066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5B12B0D-322F-A8E9-5BB4-7EF5DD2CE77E}"/>
                  </a:ext>
                </a:extLst>
              </p:cNvPr>
              <p:cNvSpPr txBox="1"/>
              <p:nvPr/>
            </p:nvSpPr>
            <p:spPr>
              <a:xfrm>
                <a:off x="2194478" y="5368063"/>
                <a:ext cx="15000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 kern="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zh-CN" i="1" kern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5B12B0D-322F-A8E9-5BB4-7EF5DD2C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478" y="5368063"/>
                <a:ext cx="1500066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箭头 14">
            <a:extLst>
              <a:ext uri="{FF2B5EF4-FFF2-40B4-BE49-F238E27FC236}">
                <a16:creationId xmlns:a16="http://schemas.microsoft.com/office/drawing/2014/main" id="{14A3E8C3-5EF9-201E-66E9-4957470DBD12}"/>
              </a:ext>
            </a:extLst>
          </p:cNvPr>
          <p:cNvSpPr/>
          <p:nvPr/>
        </p:nvSpPr>
        <p:spPr>
          <a:xfrm flipH="1">
            <a:off x="6867554" y="5959685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14">
            <a:extLst>
              <a:ext uri="{FF2B5EF4-FFF2-40B4-BE49-F238E27FC236}">
                <a16:creationId xmlns:a16="http://schemas.microsoft.com/office/drawing/2014/main" id="{8282D669-C048-0432-82DB-642020DDB847}"/>
              </a:ext>
            </a:extLst>
          </p:cNvPr>
          <p:cNvSpPr/>
          <p:nvPr/>
        </p:nvSpPr>
        <p:spPr>
          <a:xfrm flipH="1">
            <a:off x="3571157" y="5959427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ldLvl="0" animBg="1"/>
      <p:bldP spid="15" grpId="0" animBg="1"/>
      <p:bldP spid="16" grpId="0"/>
      <p:bldP spid="17" grpId="0"/>
      <p:bldP spid="18" grpId="0"/>
      <p:bldP spid="21" grpId="0"/>
      <p:bldP spid="22" grpId="0"/>
      <p:bldP spid="23" grpId="0"/>
      <p:bldP spid="24" grpId="0" bldLvl="0" animBg="1"/>
      <p:bldP spid="25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DPLL(T)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example</a:t>
            </a:r>
            <a:endParaRPr kumimoji="1" lang="zh-CN" altLang="en-US" sz="3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2971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886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3007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3124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3657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4114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1752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3047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4952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2057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52800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4419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3792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2606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4648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4305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54905" y="2493815"/>
                <a:ext cx="4038600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D)</a:t>
                </a:r>
              </a:p>
            </p:txBody>
          </p:sp>
        </mc:Choice>
        <mc:Fallback xmlns="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4905" y="2493815"/>
                <a:ext cx="4038600" cy="413266"/>
              </a:xfrm>
              <a:prstGeom prst="rect">
                <a:avLst/>
              </a:prstGeom>
              <a:blipFill>
                <a:blip r:embed="rId2"/>
                <a:stretch>
                  <a:fillRect t="-441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6799" y="2899111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799" y="2899111"/>
                <a:ext cx="4648201" cy="413266"/>
              </a:xfrm>
              <a:prstGeom prst="rect">
                <a:avLst/>
              </a:prstGeom>
              <a:blipFill>
                <a:blip r:embed="rId3"/>
                <a:stretch>
                  <a:fillRect t="-5970" b="-268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6799" y="3265929"/>
                <a:ext cx="6918035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sz="2000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kumimoji="1" lang="en-US" altLang="zh-CN" sz="2000" i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sSub>
                      <m:sSubPr>
                        <m:ctrlPr>
                          <a:rPr kumimoji="1" lang="zh-CN" altLang="en-US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zh-CN" altLang="en-US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kumimoji="1" lang="en-US" altLang="zh-CN" sz="2000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𝑠𝑡𝑜𝑟𝑒</m:t>
                        </m:r>
                        <m:d>
                          <m:d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𝐴</m:t>
                            </m:r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zh-CN" altLang="en-US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sSub>
                      <m:sSubPr>
                        <m:ctrl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  <m:r>
                          <a:rPr kumimoji="1" lang="en-US" altLang="zh-CN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kumimoji="1" lang="zh-CN" altLang="en-US" sz="2000" b="1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b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zh-CN" altLang="en-US" sz="2000" b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)=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(4)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799" y="3265929"/>
                <a:ext cx="6918035" cy="413266"/>
              </a:xfrm>
              <a:prstGeom prst="rect">
                <a:avLst/>
              </a:prstGeom>
              <a:blipFill>
                <a:blip r:embed="rId4"/>
                <a:stretch>
                  <a:fillRect l="-352" t="-7353" b="-80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51611849-0E31-5C4E-AD6E-28C480539EEF}"/>
              </a:ext>
            </a:extLst>
          </p:cNvPr>
          <p:cNvSpPr txBox="1">
            <a:spLocks/>
          </p:cNvSpPr>
          <p:nvPr/>
        </p:nvSpPr>
        <p:spPr bwMode="auto">
          <a:xfrm>
            <a:off x="4940966" y="3916274"/>
            <a:ext cx="4648201" cy="4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53D6711D-9D1A-C04B-832E-D19C7035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40965" y="4309216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53D6711D-9D1A-C04B-832E-D19C7035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0965" y="4309216"/>
                <a:ext cx="4648201" cy="413266"/>
              </a:xfrm>
              <a:prstGeom prst="rect">
                <a:avLst/>
              </a:prstGeom>
              <a:blipFill>
                <a:blip r:embed="rId5"/>
                <a:stretch>
                  <a:fillRect t="-588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2F8F7849-9C4D-884A-BAE9-FA9F471108E7}"/>
              </a:ext>
            </a:extLst>
          </p:cNvPr>
          <p:cNvCxnSpPr>
            <a:cxnSpLocks/>
          </p:cNvCxnSpPr>
          <p:nvPr/>
        </p:nvCxnSpPr>
        <p:spPr>
          <a:xfrm rot="5400000" flipH="1">
            <a:off x="5562738" y="3098272"/>
            <a:ext cx="2273689" cy="1130966"/>
          </a:xfrm>
          <a:prstGeom prst="curvedConnector5">
            <a:avLst>
              <a:gd name="adj1" fmla="val -10054"/>
              <a:gd name="adj2" fmla="val -174646"/>
              <a:gd name="adj3" fmla="val 1021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CD707-DDE2-A391-F68F-515BFF4115DB}"/>
                  </a:ext>
                </a:extLst>
              </p:cNvPr>
              <p:cNvSpPr txBox="1"/>
              <p:nvPr/>
            </p:nvSpPr>
            <p:spPr>
              <a:xfrm>
                <a:off x="1134204" y="1578484"/>
                <a:ext cx="8535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𝑠𝑡𝑜𝑟𝑒</m:t>
                          </m:r>
                          <m:d>
                            <m:d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𝐴</m:t>
                              </m:r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2000" b="1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)=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(4))</m:t>
                      </m:r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CD707-DDE2-A391-F68F-515BFF41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04" y="1578484"/>
                <a:ext cx="8535735" cy="307777"/>
              </a:xfrm>
              <a:prstGeom prst="rect">
                <a:avLst/>
              </a:prstGeom>
              <a:blipFill>
                <a:blip r:embed="rId6"/>
                <a:stretch>
                  <a:fillRect t="-6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120DDEA-0AF1-428F-29CA-6859CF69E901}"/>
              </a:ext>
            </a:extLst>
          </p:cNvPr>
          <p:cNvSpPr txBox="1"/>
          <p:nvPr/>
        </p:nvSpPr>
        <p:spPr>
          <a:xfrm>
            <a:off x="651164" y="153508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</a:rPr>
              <a:t>P=</a:t>
            </a:r>
            <a:endParaRPr lang="zh-CN" alt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55" y="530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13525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7295" y="2017395"/>
            <a:ext cx="1162498" cy="494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115272335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000" b="1" dirty="0"/>
              <a:t>正规化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55" y="2285385"/>
            <a:ext cx="32766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A03A4F-C79E-8620-0E2A-EE764F5C3643}"/>
                  </a:ext>
                </a:extLst>
              </p:cNvPr>
              <p:cNvSpPr txBox="1"/>
              <p:nvPr/>
            </p:nvSpPr>
            <p:spPr>
              <a:xfrm>
                <a:off x="3002758" y="3521973"/>
                <a:ext cx="1336071" cy="8485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A03A4F-C79E-8620-0E2A-EE764F5C3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58" y="3521973"/>
                <a:ext cx="1336071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11">
            <a:extLst>
              <a:ext uri="{FF2B5EF4-FFF2-40B4-BE49-F238E27FC236}">
                <a16:creationId xmlns:a16="http://schemas.microsoft.com/office/drawing/2014/main" id="{8F03F940-B856-6CF4-84C5-7E45740D7262}"/>
              </a:ext>
            </a:extLst>
          </p:cNvPr>
          <p:cNvSpPr/>
          <p:nvPr/>
        </p:nvSpPr>
        <p:spPr>
          <a:xfrm>
            <a:off x="4538386" y="3459737"/>
            <a:ext cx="1336070" cy="9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DPLL(T)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example</a:t>
            </a:r>
            <a:endParaRPr kumimoji="1" lang="zh-CN" altLang="en-US" sz="3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2971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886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3007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3124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3657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4114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1752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3047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4952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2057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52800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4419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3792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2606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4648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4305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54904" y="2493815"/>
                <a:ext cx="5958380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(~A</a:t>
                </a:r>
                <a14:m>
                  <m:oMath xmlns:m="http://schemas.openxmlformats.org/officeDocument/2006/math"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~B</a:t>
                </a:r>
                <a14:m>
                  <m:oMath xmlns:m="http://schemas.openxmlformats.org/officeDocument/2006/math"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~C</a:t>
                </a:r>
                <a14:m>
                  <m:oMath xmlns:m="http://schemas.openxmlformats.org/officeDocument/2006/math"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  <m:r>
                      <m:rPr>
                        <m:nor/>
                      </m:rP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~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D)</a:t>
                </a:r>
              </a:p>
            </p:txBody>
          </p:sp>
        </mc:Choice>
        <mc:Fallback xmlns="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4904" y="2493815"/>
                <a:ext cx="5958380" cy="413266"/>
              </a:xfrm>
              <a:prstGeom prst="rect">
                <a:avLst/>
              </a:prstGeom>
              <a:blipFill>
                <a:blip r:embed="rId2"/>
                <a:stretch>
                  <a:fillRect t="-441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6799" y="2899111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~</m:t>
                    </m:r>
                    <m:r>
                      <a:rPr kumimoji="1" lang="en-US" altLang="zh-CN" sz="2000" b="1" i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799" y="2899111"/>
                <a:ext cx="4648201" cy="413266"/>
              </a:xfrm>
              <a:prstGeom prst="rect">
                <a:avLst/>
              </a:prstGeom>
              <a:blipFill>
                <a:blip r:embed="rId3"/>
                <a:stretch>
                  <a:fillRect t="-5970" b="-268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6799" y="3265929"/>
                <a:ext cx="6918035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sz="2000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kumimoji="1" lang="en-US" altLang="zh-CN" sz="2000" i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sSub>
                      <m:sSubPr>
                        <m:ctrlPr>
                          <a:rPr kumimoji="1" lang="zh-CN" altLang="en-US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zh-CN" altLang="en-US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kumimoji="1" lang="en-US" altLang="zh-CN" sz="2000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𝑠𝑡𝑜𝑟𝑒</m:t>
                        </m:r>
                        <m:d>
                          <m:d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𝐴</m:t>
                            </m:r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zh-CN" altLang="en-US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sSub>
                      <m:sSubPr>
                        <m:ctrl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  <m:r>
                          <a:rPr kumimoji="1" lang="en-US" altLang="zh-CN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kumimoji="1" lang="zh-CN" altLang="en-US" sz="2000" b="1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b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zh-CN" altLang="en-US" sz="2000" b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(4)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799" y="3265929"/>
                <a:ext cx="6918035" cy="413266"/>
              </a:xfrm>
              <a:prstGeom prst="rect">
                <a:avLst/>
              </a:prstGeom>
              <a:blipFill>
                <a:blip r:embed="rId4"/>
                <a:stretch>
                  <a:fillRect l="-352" t="-7353" b="-80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CD707-DDE2-A391-F68F-515BFF4115DB}"/>
                  </a:ext>
                </a:extLst>
              </p:cNvPr>
              <p:cNvSpPr txBox="1"/>
              <p:nvPr/>
            </p:nvSpPr>
            <p:spPr>
              <a:xfrm>
                <a:off x="1577550" y="1552537"/>
                <a:ext cx="8535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𝑠𝑡𝑜𝑟𝑒</m:t>
                          </m:r>
                          <m:d>
                            <m:d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𝐴</m:t>
                              </m:r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2000" b="1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)=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(4))</m:t>
                      </m:r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CD707-DDE2-A391-F68F-515BFF41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50" y="1552537"/>
                <a:ext cx="8535735" cy="307777"/>
              </a:xfrm>
              <a:prstGeom prst="rect">
                <a:avLst/>
              </a:prstGeom>
              <a:blipFill>
                <a:blip r:embed="rId5"/>
                <a:stretch>
                  <a:fillRect t="-8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120DDEA-0AF1-428F-29CA-6859CF69E901}"/>
              </a:ext>
            </a:extLst>
          </p:cNvPr>
          <p:cNvSpPr txBox="1"/>
          <p:nvPr/>
        </p:nvSpPr>
        <p:spPr>
          <a:xfrm>
            <a:off x="1094510" y="1509133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</a:rPr>
              <a:t>P=</a:t>
            </a:r>
            <a:endParaRPr lang="zh-CN" alt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 build="p"/>
      <p:bldP spid="2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8603" y="252384"/>
            <a:ext cx="238078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endParaRPr kumimoji="1" lang="en-US" altLang="zh-CN" sz="2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18654" y="1159741"/>
            <a:ext cx="11554691" cy="2387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initial proposition: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purification:</a:t>
            </a:r>
          </a:p>
          <a:p>
            <a:pPr marL="0" indent="0">
              <a:buNone/>
            </a:pP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AB2EB943-E445-FD71-F0BE-53DD8CDB0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342800"/>
                  </p:ext>
                </p:extLst>
              </p:nvPr>
            </p:nvGraphicFramePr>
            <p:xfrm>
              <a:off x="1246909" y="3315855"/>
              <a:ext cx="9180945" cy="34777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3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3167097522"/>
                        </a:ext>
                      </a:extLst>
                    </a:gridCol>
                  </a:tblGrid>
                  <a:tr h="39381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8398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b="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b="0" i="0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1800" b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zh-CN" altLang="en-US" sz="1800" b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zh-CN" altLang="en-US" sz="1800" b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≥</m:t>
                                </m:r>
                                <m:r>
                                  <a:rPr kumimoji="1" lang="en-US" altLang="zh-CN" sz="1800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zh-CN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kumimoji="1" lang="zh-CN" altLang="en-US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800" b="0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800" b="0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zh-CN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𝑠𝑡𝑜𝑟𝑒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,0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zh-CN" altLang="en-US" sz="1800" b="1" i="1" kern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zh-CN" altLang="en-US" sz="1800" b="1" i="1" kern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800" b="1" i="1" kern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zh-CN" sz="1800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≠</m:t>
                                </m:r>
                                <m:r>
                                  <a:rPr kumimoji="1" lang="en-US" altLang="zh-CN" sz="1800" b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AB2EB943-E445-FD71-F0BE-53DD8CDB0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342800"/>
                  </p:ext>
                </p:extLst>
              </p:nvPr>
            </p:nvGraphicFramePr>
            <p:xfrm>
              <a:off x="1246909" y="3315855"/>
              <a:ext cx="9180945" cy="34777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3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3167097522"/>
                        </a:ext>
                      </a:extLst>
                    </a:gridCol>
                  </a:tblGrid>
                  <a:tr h="39381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839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" t="-13807" r="-224946" b="-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9443" t="-13807" r="-100768" b="-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89443" t="-13807" r="-768" b="-3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447F2C-8C10-1B1B-5310-6BE0184D6D24}"/>
                  </a:ext>
                </a:extLst>
              </p:cNvPr>
              <p:cNvSpPr txBox="1"/>
              <p:nvPr/>
            </p:nvSpPr>
            <p:spPr>
              <a:xfrm>
                <a:off x="5187081" y="500828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1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447F2C-8C10-1B1B-5310-6BE0184D6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81" y="5008285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4">
            <a:extLst>
              <a:ext uri="{FF2B5EF4-FFF2-40B4-BE49-F238E27FC236}">
                <a16:creationId xmlns:a16="http://schemas.microsoft.com/office/drawing/2014/main" id="{430D2EAD-722F-52A5-EE61-BEDF8E8FF8E2}"/>
              </a:ext>
            </a:extLst>
          </p:cNvPr>
          <p:cNvSpPr/>
          <p:nvPr/>
        </p:nvSpPr>
        <p:spPr>
          <a:xfrm flipH="1">
            <a:off x="3579954" y="5085016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5">
            <a:extLst>
              <a:ext uri="{FF2B5EF4-FFF2-40B4-BE49-F238E27FC236}">
                <a16:creationId xmlns:a16="http://schemas.microsoft.com/office/drawing/2014/main" id="{E9062CAA-4673-D489-E704-E507CBD273EC}"/>
              </a:ext>
            </a:extLst>
          </p:cNvPr>
          <p:cNvSpPr/>
          <p:nvPr/>
        </p:nvSpPr>
        <p:spPr>
          <a:xfrm>
            <a:off x="6973088" y="5072204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68F9E2-63C5-1F8F-AEAC-F72C78D9A67C}"/>
                  </a:ext>
                </a:extLst>
              </p:cNvPr>
              <p:cNvSpPr txBox="1"/>
              <p:nvPr/>
            </p:nvSpPr>
            <p:spPr>
              <a:xfrm>
                <a:off x="2299854" y="50662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=0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68F9E2-63C5-1F8F-AEAC-F72C78D9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854" y="5066204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57A5DD-7BAB-7B64-17DA-7F5D548E3A4D}"/>
                  </a:ext>
                </a:extLst>
              </p:cNvPr>
              <p:cNvSpPr txBox="1"/>
              <p:nvPr/>
            </p:nvSpPr>
            <p:spPr>
              <a:xfrm>
                <a:off x="8543430" y="500828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=0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57A5DD-7BAB-7B64-17DA-7F5D548E3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430" y="5008285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2C4928-A8F7-92C9-78AD-467E0C15CB50}"/>
                  </a:ext>
                </a:extLst>
              </p:cNvPr>
              <p:cNvSpPr txBox="1"/>
              <p:nvPr/>
            </p:nvSpPr>
            <p:spPr>
              <a:xfrm>
                <a:off x="8541587" y="5047691"/>
                <a:ext cx="15000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2C4928-A8F7-92C9-78AD-467E0C15C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87" y="5047691"/>
                <a:ext cx="15000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7F962BF-3EA4-3190-C097-1660EE0B5E2D}"/>
                  </a:ext>
                </a:extLst>
              </p:cNvPr>
              <p:cNvSpPr txBox="1"/>
              <p:nvPr/>
            </p:nvSpPr>
            <p:spPr>
              <a:xfrm>
                <a:off x="5128865" y="5079652"/>
                <a:ext cx="15000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7F962BF-3EA4-3190-C097-1660EE0B5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65" y="5079652"/>
                <a:ext cx="150006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5B12B0D-322F-A8E9-5BB4-7EF5DD2CE77E}"/>
                  </a:ext>
                </a:extLst>
              </p:cNvPr>
              <p:cNvSpPr txBox="1"/>
              <p:nvPr/>
            </p:nvSpPr>
            <p:spPr>
              <a:xfrm>
                <a:off x="2264014" y="5119453"/>
                <a:ext cx="15000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5B12B0D-322F-A8E9-5BB4-7EF5DD2C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14" y="5119453"/>
                <a:ext cx="150006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箭头 14">
            <a:extLst>
              <a:ext uri="{FF2B5EF4-FFF2-40B4-BE49-F238E27FC236}">
                <a16:creationId xmlns:a16="http://schemas.microsoft.com/office/drawing/2014/main" id="{14A3E8C3-5EF9-201E-66E9-4957470DBD12}"/>
              </a:ext>
            </a:extLst>
          </p:cNvPr>
          <p:cNvSpPr/>
          <p:nvPr/>
        </p:nvSpPr>
        <p:spPr>
          <a:xfrm flipH="1">
            <a:off x="6915940" y="5442618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右箭头 14">
            <a:extLst>
              <a:ext uri="{FF2B5EF4-FFF2-40B4-BE49-F238E27FC236}">
                <a16:creationId xmlns:a16="http://schemas.microsoft.com/office/drawing/2014/main" id="{8282D669-C048-0432-82DB-642020DDB847}"/>
              </a:ext>
            </a:extLst>
          </p:cNvPr>
          <p:cNvSpPr/>
          <p:nvPr/>
        </p:nvSpPr>
        <p:spPr>
          <a:xfrm flipH="1">
            <a:off x="3574472" y="5451205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F0505B-74DF-DECD-4056-F81932C2D3E7}"/>
                  </a:ext>
                </a:extLst>
              </p:cNvPr>
              <p:cNvSpPr txBox="1"/>
              <p:nvPr/>
            </p:nvSpPr>
            <p:spPr>
              <a:xfrm>
                <a:off x="600896" y="2849233"/>
                <a:ext cx="11375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b="1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sz="20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0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𝐴</m:t>
                          </m:r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zh-CN" altLang="en-US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zh-CN" altLang="en-US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en-US" sz="2000" b="1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b="1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zh-CN" altLang="en-US" sz="20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F0505B-74DF-DECD-4056-F81932C2D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6" y="2849233"/>
                <a:ext cx="11375998" cy="307777"/>
              </a:xfrm>
              <a:prstGeom prst="rect">
                <a:avLst/>
              </a:prstGeom>
              <a:blipFill>
                <a:blip r:embed="rId9"/>
                <a:stretch>
                  <a:fillRect t="-3922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DC3391-BA1F-9337-3F05-9B1B30B0FE77}"/>
                  </a:ext>
                </a:extLst>
              </p:cNvPr>
              <p:cNvSpPr txBox="1"/>
              <p:nvPr/>
            </p:nvSpPr>
            <p:spPr>
              <a:xfrm>
                <a:off x="464895" y="1737516"/>
                <a:ext cx="8535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𝑠𝑡𝑜𝑟𝑒</m:t>
                          </m:r>
                          <m:d>
                            <m:d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𝐴</m:t>
                              </m:r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(4)</m:t>
                      </m:r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DC3391-BA1F-9337-3F05-9B1B30B0F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95" y="1737516"/>
                <a:ext cx="8535735" cy="307777"/>
              </a:xfrm>
              <a:prstGeom prst="rect">
                <a:avLst/>
              </a:prstGeom>
              <a:blipFill>
                <a:blip r:embed="rId10"/>
                <a:stretch>
                  <a:fillRect t="-5882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连接符 6">
            <a:extLst>
              <a:ext uri="{FF2B5EF4-FFF2-40B4-BE49-F238E27FC236}">
                <a16:creationId xmlns:a16="http://schemas.microsoft.com/office/drawing/2014/main" id="{DD467AEE-C239-BAE3-C69F-029963A47410}"/>
              </a:ext>
            </a:extLst>
          </p:cNvPr>
          <p:cNvCxnSpPr>
            <a:cxnSpLocks/>
          </p:cNvCxnSpPr>
          <p:nvPr/>
        </p:nvCxnSpPr>
        <p:spPr>
          <a:xfrm>
            <a:off x="2614757" y="6086764"/>
            <a:ext cx="0" cy="6900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24A54A1-B453-B7BD-ABDA-3223D3B918F0}"/>
                  </a:ext>
                </a:extLst>
              </p:cNvPr>
              <p:cNvSpPr txBox="1"/>
              <p:nvPr/>
            </p:nvSpPr>
            <p:spPr>
              <a:xfrm>
                <a:off x="1505838" y="5656091"/>
                <a:ext cx="9605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kern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kern="0" dirty="0">
                  <a:solidFill>
                    <a:srgbClr val="FF0000"/>
                  </a:solidFill>
                </a:endParaRPr>
              </a:p>
              <a:p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24A54A1-B453-B7BD-ABDA-3223D3B91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38" y="5656091"/>
                <a:ext cx="960530" cy="14773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375E4E8-99A4-680E-6FAA-B97D71474B35}"/>
                  </a:ext>
                </a:extLst>
              </p:cNvPr>
              <p:cNvSpPr txBox="1"/>
              <p:nvPr/>
            </p:nvSpPr>
            <p:spPr>
              <a:xfrm>
                <a:off x="2873787" y="5617059"/>
                <a:ext cx="15000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kern="0" dirty="0">
                  <a:solidFill>
                    <a:srgbClr val="FF0000"/>
                  </a:solidFill>
                </a:endParaRPr>
              </a:p>
              <a:p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375E4E8-99A4-680E-6FAA-B97D7147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87" y="5617059"/>
                <a:ext cx="1500066" cy="14773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6">
            <a:extLst>
              <a:ext uri="{FF2B5EF4-FFF2-40B4-BE49-F238E27FC236}">
                <a16:creationId xmlns:a16="http://schemas.microsoft.com/office/drawing/2014/main" id="{77AAF2E6-3B33-700A-EAF6-F0E3DF3D1317}"/>
              </a:ext>
            </a:extLst>
          </p:cNvPr>
          <p:cNvCxnSpPr>
            <a:cxnSpLocks/>
          </p:cNvCxnSpPr>
          <p:nvPr/>
        </p:nvCxnSpPr>
        <p:spPr>
          <a:xfrm>
            <a:off x="8789267" y="6086764"/>
            <a:ext cx="0" cy="690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01F5DE8-A47A-F4FF-16AF-65974EA791A5}"/>
                  </a:ext>
                </a:extLst>
              </p:cNvPr>
              <p:cNvSpPr txBox="1"/>
              <p:nvPr/>
            </p:nvSpPr>
            <p:spPr>
              <a:xfrm>
                <a:off x="7619478" y="5948215"/>
                <a:ext cx="96053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en-US" altLang="zh-CN" kern="0" dirty="0">
                  <a:solidFill>
                    <a:schemeClr val="tx1"/>
                  </a:solidFill>
                </a:endParaRPr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01F5DE8-A47A-F4FF-16AF-65974EA79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478" y="5948215"/>
                <a:ext cx="960530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E12FBB5-EFCD-656A-A950-9A07DADFE1F4}"/>
                  </a:ext>
                </a:extLst>
              </p:cNvPr>
              <p:cNvSpPr txBox="1"/>
              <p:nvPr/>
            </p:nvSpPr>
            <p:spPr>
              <a:xfrm>
                <a:off x="9071293" y="5949814"/>
                <a:ext cx="15000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E12FBB5-EFCD-656A-A950-9A07DADF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93" y="5949814"/>
                <a:ext cx="1500066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14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ldLvl="0" animBg="1"/>
      <p:bldP spid="15" grpId="0" bldLvl="0" animBg="1"/>
      <p:bldP spid="16" grpId="0"/>
      <p:bldP spid="17" grpId="0"/>
      <p:bldP spid="21" grpId="0"/>
      <p:bldP spid="22" grpId="0"/>
      <p:bldP spid="23" grpId="0"/>
      <p:bldP spid="24" grpId="0" bldLvl="0" animBg="1"/>
      <p:bldP spid="25" grpId="0" bldLvl="0" animBg="1"/>
      <p:bldP spid="29" grpId="0"/>
      <p:bldP spid="30" grpId="0"/>
      <p:bldP spid="34" grpId="0"/>
      <p:bldP spid="3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谢谢，周末愉快</a:t>
            </a:r>
            <a:r>
              <a:rPr lang="zh-CN" altLang="en-US" sz="4800" dirty="0"/>
              <a:t>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55" y="530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13525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7295" y="2017395"/>
            <a:ext cx="1420582" cy="494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115272335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000" b="1" dirty="0"/>
              <a:t>消除变量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77" y="2915626"/>
            <a:ext cx="2412554" cy="24686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406" y="2418054"/>
            <a:ext cx="2135061" cy="3112822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8290791" y="3586422"/>
            <a:ext cx="821055" cy="9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6D5404-CABE-853D-524D-B1BCD7E58D73}"/>
              </a:ext>
            </a:extLst>
          </p:cNvPr>
          <p:cNvSpPr txBox="1"/>
          <p:nvPr/>
        </p:nvSpPr>
        <p:spPr>
          <a:xfrm>
            <a:off x="521292" y="3150432"/>
            <a:ext cx="5093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配对所有上下界（正系数和负系数的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逐个配对进行消去）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若算法发现一对相互冲突的约束，直接返回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UNSA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84F8BA-10C2-3911-4AF2-9DC8B4384F79}"/>
              </a:ext>
            </a:extLst>
          </p:cNvPr>
          <p:cNvSpPr txBox="1"/>
          <p:nvPr/>
        </p:nvSpPr>
        <p:spPr>
          <a:xfrm>
            <a:off x="843712" y="6073298"/>
            <a:ext cx="1008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消去变量的顺序不固定，贪婪启发式算法优先考虑产生较少新约束的变量</a:t>
            </a:r>
          </a:p>
        </p:txBody>
      </p:sp>
    </p:spTree>
    <p:extLst>
      <p:ext uri="{BB962C8B-B14F-4D97-AF65-F5344CB8AC3E}">
        <p14:creationId xmlns:p14="http://schemas.microsoft.com/office/powerpoint/2010/main" val="4272038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b005ced-02ed-4f03-80b0-4e92c41f52e9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e9bf80-5b1c-43fa-bc28-2b5f0fb5d8e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1|0.4|0.2|0|0|0.1|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1|0.1|0|0.1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4.4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2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e9bf80-5b1c-43fa-bc28-2b5f0fb5d8e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e9bf80-5b1c-43fa-bc28-2b5f0fb5d8e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7d6f75-5ea7-42d4-90ed-2a711bd03e91}"/>
</p:tagLst>
</file>

<file path=ppt/tags/tag70.xml><?xml version="1.0" encoding="utf-8"?>
<p:tagLst xmlns:p="http://schemas.openxmlformats.org/presentationml/2006/main">
  <p:tag name="KSO_WM_UNIT_TABLE_BEAUTIFY" val="smartTable{55e9bf80-5b1c-43fa-bc28-2b5f0fb5d8e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e9bf80-5b1c-43fa-bc28-2b5f0fb5d8e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c42e58-bf96-40c8-97ba-3007f74d91e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20634</TotalTime>
  <Words>5696</Words>
  <Application>Microsoft Office PowerPoint</Application>
  <PresentationFormat>宽屏</PresentationFormat>
  <Paragraphs>1026</Paragraphs>
  <Slides>82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4" baseType="lpstr">
      <vt:lpstr>黑体</vt:lpstr>
      <vt:lpstr>宋体</vt:lpstr>
      <vt:lpstr>Arial</vt:lpstr>
      <vt:lpstr>Arial Black</vt:lpstr>
      <vt:lpstr>Calibri</vt:lpstr>
      <vt:lpstr>Cambria Math</vt:lpstr>
      <vt:lpstr>Courier New</vt:lpstr>
      <vt:lpstr>Tahoma</vt:lpstr>
      <vt:lpstr>Times New Roman</vt:lpstr>
      <vt:lpstr>Verdana</vt:lpstr>
      <vt:lpstr>Wingdings</vt:lpstr>
      <vt:lpstr>Office 主题​​</vt:lpstr>
      <vt:lpstr>Formal Method 2022-Spring</vt:lpstr>
      <vt:lpstr>回顾：课程逻辑</vt:lpstr>
      <vt:lpstr>线性算数理论：语法</vt:lpstr>
      <vt:lpstr>线性算数理论：求解算法</vt:lpstr>
      <vt:lpstr>线性算数理论：算法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线性算数理论：消元法</vt:lpstr>
      <vt:lpstr>线性算数理论：消元法</vt:lpstr>
      <vt:lpstr>线性算数理论：消元法</vt:lpstr>
      <vt:lpstr>线性算数理论：算法</vt:lpstr>
      <vt:lpstr>线性算数理论：几何意义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线性算数理论：算法</vt:lpstr>
      <vt:lpstr>线性算数理论：分支定界</vt:lpstr>
      <vt:lpstr>线性算数理论：分支定界</vt:lpstr>
      <vt:lpstr>线性算数理论：分支定界</vt:lpstr>
      <vt:lpstr>数据结构理论</vt:lpstr>
      <vt:lpstr>数据结构理论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数据结构理论</vt:lpstr>
      <vt:lpstr>数组理论</vt:lpstr>
      <vt:lpstr>Inference rules for arrays</vt:lpstr>
      <vt:lpstr>数组理论</vt:lpstr>
      <vt:lpstr>数组理论</vt:lpstr>
      <vt:lpstr>数组理论</vt:lpstr>
      <vt:lpstr>数组理论</vt:lpstr>
      <vt:lpstr>数组理论</vt:lpstr>
      <vt:lpstr>数组理论</vt:lpstr>
      <vt:lpstr>数组理论</vt:lpstr>
      <vt:lpstr>数组理论</vt:lpstr>
      <vt:lpstr>数据结构理论</vt:lpstr>
      <vt:lpstr>指针理论：内存模型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指针理论：转换到EUF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理论结合</vt:lpstr>
      <vt:lpstr>PowerPoint 演示文稿</vt:lpstr>
      <vt:lpstr>DPLL(T)</vt:lpstr>
      <vt:lpstr>DPLL(T) algorithm</vt:lpstr>
      <vt:lpstr>DPLL(T) example</vt:lpstr>
      <vt:lpstr>PowerPoint 演示文稿</vt:lpstr>
      <vt:lpstr>DPLL(T) example</vt:lpstr>
      <vt:lpstr>DPLL(T) example</vt:lpstr>
      <vt:lpstr>PowerPoint 演示文稿</vt:lpstr>
      <vt:lpstr>谢谢，周末愉快！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无敌 最俊朗</cp:lastModifiedBy>
  <cp:revision>234</cp:revision>
  <dcterms:created xsi:type="dcterms:W3CDTF">2021-06-25T10:22:00Z</dcterms:created>
  <dcterms:modified xsi:type="dcterms:W3CDTF">2022-06-17T02:51:01Z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ADE66D8FE14A4FACA038CC7A0B873631</vt:lpwstr>
  </property>
</Properties>
</file>