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6"/>
  </p:handoutMasterIdLst>
  <p:sldIdLst>
    <p:sldId id="256" r:id="rId2"/>
    <p:sldId id="455" r:id="rId3"/>
    <p:sldId id="472" r:id="rId4"/>
    <p:sldId id="473" r:id="rId5"/>
    <p:sldId id="507" r:id="rId6"/>
    <p:sldId id="508" r:id="rId7"/>
    <p:sldId id="509" r:id="rId8"/>
    <p:sldId id="474" r:id="rId9"/>
    <p:sldId id="511" r:id="rId10"/>
    <p:sldId id="512" r:id="rId11"/>
    <p:sldId id="513" r:id="rId12"/>
    <p:sldId id="514" r:id="rId13"/>
    <p:sldId id="515" r:id="rId14"/>
    <p:sldId id="510" r:id="rId15"/>
    <p:sldId id="309" r:id="rId16"/>
    <p:sldId id="321" r:id="rId17"/>
    <p:sldId id="287" r:id="rId18"/>
    <p:sldId id="456" r:id="rId19"/>
    <p:sldId id="475" r:id="rId20"/>
    <p:sldId id="457" r:id="rId21"/>
    <p:sldId id="490" r:id="rId22"/>
    <p:sldId id="492" r:id="rId23"/>
    <p:sldId id="493" r:id="rId24"/>
    <p:sldId id="494" r:id="rId25"/>
    <p:sldId id="495" r:id="rId26"/>
    <p:sldId id="496" r:id="rId27"/>
    <p:sldId id="497" r:id="rId28"/>
    <p:sldId id="499" r:id="rId29"/>
    <p:sldId id="500" r:id="rId30"/>
    <p:sldId id="498" r:id="rId31"/>
    <p:sldId id="491" r:id="rId32"/>
    <p:sldId id="501" r:id="rId33"/>
    <p:sldId id="430" r:id="rId34"/>
    <p:sldId id="502" r:id="rId35"/>
    <p:sldId id="503" r:id="rId36"/>
    <p:sldId id="504" r:id="rId37"/>
    <p:sldId id="505" r:id="rId38"/>
    <p:sldId id="476" r:id="rId39"/>
    <p:sldId id="477" r:id="rId40"/>
    <p:sldId id="478" r:id="rId41"/>
    <p:sldId id="479" r:id="rId42"/>
    <p:sldId id="480" r:id="rId43"/>
    <p:sldId id="481" r:id="rId44"/>
    <p:sldId id="506" r:id="rId4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20"/>
  </p:normalViewPr>
  <p:slideViewPr>
    <p:cSldViewPr>
      <p:cViewPr varScale="1">
        <p:scale>
          <a:sx n="102" d="100"/>
          <a:sy n="102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4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10.png"/><Relationship Id="rId4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1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Hoare 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4F20-BC9D-9BC5-9BC2-20AE93322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A2C17-ABDF-02C9-23A5-6E8CAD49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10365-204D-8D55-BF33-AE845D5D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But comments are not ideal for checking correctness</a:t>
            </a:r>
          </a:p>
          <a:p>
            <a:pPr lvl="1"/>
            <a:r>
              <a:rPr kumimoji="1" lang="en-US" altLang="zh-CN" dirty="0"/>
              <a:t>it is ambiguous </a:t>
            </a:r>
          </a:p>
          <a:p>
            <a:pPr lvl="1"/>
            <a:r>
              <a:rPr kumimoji="1" lang="en-US" altLang="zh-CN" dirty="0"/>
              <a:t>it does not check</a:t>
            </a:r>
          </a:p>
          <a:p>
            <a:pPr lvl="1"/>
            <a:r>
              <a:rPr kumimoji="1" lang="en-US" altLang="zh-CN" dirty="0"/>
              <a:t>it does not evolve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i.e., it targets for human, but not machine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734FB57-6366-A0E1-88E5-8F128D684259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take any n as input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return an integer that is equal or greater than 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9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477E9-BF35-B11D-CCCA-F5DB273AA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3A53B-5D0A-4846-297C-E76BFC76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C70F3-AF61-B8A3-7450-DA3EE22A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A better idea is to use logic!</a:t>
            </a:r>
          </a:p>
          <a:p>
            <a:pPr lvl="1"/>
            <a:r>
              <a:rPr kumimoji="1" lang="en-US" altLang="zh-CN" dirty="0"/>
              <a:t>we specify the requirements via logical formulas </a:t>
            </a:r>
          </a:p>
          <a:p>
            <a:pPr lvl="1"/>
            <a:r>
              <a:rPr kumimoji="1" lang="en-US" altLang="zh-CN" dirty="0"/>
              <a:t>it is checked against code automatically</a:t>
            </a:r>
          </a:p>
          <a:p>
            <a:pPr lvl="1"/>
            <a:r>
              <a:rPr kumimoji="1" lang="en-US" altLang="zh-CN" dirty="0"/>
              <a:t>it evolves with code</a:t>
            </a:r>
          </a:p>
          <a:p>
            <a:pPr lvl="1"/>
            <a:r>
              <a:rPr kumimoji="1" lang="en-US" altLang="zh-CN" dirty="0"/>
              <a:t>i.e., it targets both human and </a:t>
            </a:r>
            <a:r>
              <a:rPr kumimoji="1" lang="en-US" altLang="zh-CN" dirty="0">
                <a:solidFill>
                  <a:srgbClr val="0432FF"/>
                </a:solidFill>
              </a:rPr>
              <a:t>machine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C1E119-2D9D-C75E-5DBE-2026ADDC0152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True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result&gt;=0 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67E2F-D0C4-978B-58CA-51D3E15F1F15}"/>
              </a:ext>
            </a:extLst>
          </p:cNvPr>
          <p:cNvSpPr txBox="1"/>
          <p:nvPr/>
        </p:nvSpPr>
        <p:spPr>
          <a:xfrm>
            <a:off x="6781799" y="98726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B9A8499-55F1-49A1-7748-FE4C74C33A61}"/>
              </a:ext>
            </a:extLst>
          </p:cNvPr>
          <p:cNvCxnSpPr>
            <a:cxnSpLocks/>
          </p:cNvCxnSpPr>
          <p:nvPr/>
        </p:nvCxnSpPr>
        <p:spPr>
          <a:xfrm flipH="1">
            <a:off x="7315201" y="1356601"/>
            <a:ext cx="257571" cy="66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8843C20-2B6A-5664-8DE1-E96B12DC0DC6}"/>
              </a:ext>
            </a:extLst>
          </p:cNvPr>
          <p:cNvCxnSpPr>
            <a:cxnSpLocks/>
          </p:cNvCxnSpPr>
          <p:nvPr/>
        </p:nvCxnSpPr>
        <p:spPr>
          <a:xfrm>
            <a:off x="7572772" y="1356601"/>
            <a:ext cx="0" cy="10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A2A7C-2E88-7A99-7C74-A8D6D14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Redundancy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38192-0741-6495-569A-5E610746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comments are logic formulas are essentially redundancy</a:t>
            </a:r>
          </a:p>
          <a:p>
            <a:pPr lvl="1"/>
            <a:r>
              <a:rPr kumimoji="1" lang="en-US" altLang="zh-CN" dirty="0"/>
              <a:t>discrepancies with regarding to rigorous</a:t>
            </a:r>
          </a:p>
          <a:p>
            <a:pPr lvl="1"/>
            <a:r>
              <a:rPr kumimoji="1" lang="en-US" altLang="zh-CN" dirty="0"/>
              <a:t>still true in the era of AI?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84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DCFE-CE86-F4C6-B3C1-F619129FA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CEEAD-597E-413A-DA22-9C75EB91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Correctness?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264E7-EFCF-802E-7847-E8D3879AE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A better idea is to use logic!</a:t>
            </a:r>
          </a:p>
          <a:p>
            <a:pPr lvl="1"/>
            <a:r>
              <a:rPr kumimoji="1" lang="en-US" altLang="zh-CN" dirty="0"/>
              <a:t>we specify the requirements via logical formulas </a:t>
            </a:r>
          </a:p>
          <a:p>
            <a:pPr lvl="1"/>
            <a:r>
              <a:rPr kumimoji="1" lang="en-US" altLang="zh-CN" dirty="0"/>
              <a:t>it is checked against code automatically</a:t>
            </a:r>
          </a:p>
          <a:p>
            <a:pPr lvl="1"/>
            <a:r>
              <a:rPr kumimoji="1" lang="en-US" altLang="zh-CN" dirty="0"/>
              <a:t>it evolves with code</a:t>
            </a:r>
          </a:p>
          <a:p>
            <a:pPr lvl="1"/>
            <a:r>
              <a:rPr kumimoji="1" lang="en-US" altLang="zh-CN" dirty="0"/>
              <a:t>i.e., it targets both human and </a:t>
            </a:r>
            <a:r>
              <a:rPr kumimoji="1" lang="en-US" altLang="zh-CN" dirty="0">
                <a:solidFill>
                  <a:srgbClr val="0432FF"/>
                </a:solidFill>
              </a:rPr>
              <a:t>machine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6D67DC-2F65-B9B9-FACB-E28CB97449AE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True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result&gt;=0 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CAFFE3-C079-CC74-235E-3234BF6D1695}"/>
              </a:ext>
            </a:extLst>
          </p:cNvPr>
          <p:cNvSpPr txBox="1"/>
          <p:nvPr/>
        </p:nvSpPr>
        <p:spPr>
          <a:xfrm>
            <a:off x="6781799" y="98726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789257C-2958-115C-5217-CB73251AA1AF}"/>
              </a:ext>
            </a:extLst>
          </p:cNvPr>
          <p:cNvCxnSpPr>
            <a:cxnSpLocks/>
          </p:cNvCxnSpPr>
          <p:nvPr/>
        </p:nvCxnSpPr>
        <p:spPr>
          <a:xfrm flipH="1">
            <a:off x="7315201" y="1356601"/>
            <a:ext cx="257571" cy="66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56456C3-E11D-50C0-F1A4-43E8FFF3FBD5}"/>
              </a:ext>
            </a:extLst>
          </p:cNvPr>
          <p:cNvCxnSpPr>
            <a:cxnSpLocks/>
          </p:cNvCxnSpPr>
          <p:nvPr/>
        </p:nvCxnSpPr>
        <p:spPr>
          <a:xfrm>
            <a:off x="7572772" y="1356601"/>
            <a:ext cx="0" cy="10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6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F4C25-F845-EF57-6051-07F93BD8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B28A0-26E3-585D-78E6-517A9FB9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6FAA-0C2C-14A0-FB9E-C88DC01F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For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 how can we guarantee </a:t>
            </a:r>
            <a:r>
              <a:rPr kumimoji="1" lang="en-US" altLang="zh-CN" dirty="0">
                <a:solidFill>
                  <a:srgbClr val="0432FF"/>
                </a:solidFill>
              </a:rPr>
              <a:t>n==5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Note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 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</a:p>
          <a:p>
            <a:pPr lvl="1"/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FF0000"/>
                </a:solidFill>
              </a:rPr>
              <a:t>cannot</a:t>
            </a:r>
            <a:r>
              <a:rPr kumimoji="1" lang="en-US" altLang="zh-CN" dirty="0"/>
              <a:t> 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3A5B3F-829D-5BD4-26AA-9D2A45ED18E7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 n&lt;0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n==5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E861A1-1509-3B91-CAAF-EEB29F49AA19}"/>
              </a:ext>
            </a:extLst>
          </p:cNvPr>
          <p:cNvSpPr txBox="1"/>
          <p:nvPr/>
        </p:nvSpPr>
        <p:spPr>
          <a:xfrm>
            <a:off x="6781799" y="98726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DBEF0E1-FF50-8D30-A23C-DFEE4851F337}"/>
              </a:ext>
            </a:extLst>
          </p:cNvPr>
          <p:cNvCxnSpPr>
            <a:cxnSpLocks/>
          </p:cNvCxnSpPr>
          <p:nvPr/>
        </p:nvCxnSpPr>
        <p:spPr>
          <a:xfrm flipH="1">
            <a:off x="7315201" y="1356601"/>
            <a:ext cx="257571" cy="66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3908D59-640F-F788-69EB-ED1486EC3756}"/>
              </a:ext>
            </a:extLst>
          </p:cNvPr>
          <p:cNvCxnSpPr>
            <a:cxnSpLocks/>
          </p:cNvCxnSpPr>
          <p:nvPr/>
        </p:nvCxnSpPr>
        <p:spPr>
          <a:xfrm>
            <a:off x="7572772" y="1356601"/>
            <a:ext cx="0" cy="10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2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Big picture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F5C3EF0-3D13-FD4C-ADB0-795D70EBE088}"/>
              </a:ext>
            </a:extLst>
          </p:cNvPr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prover/</a:t>
            </a:r>
          </a:p>
          <a:p>
            <a:pPr algn="ctr">
              <a:defRPr/>
            </a:pP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51E5772-C5C1-4448-B052-F53C90471D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ECFFBCE-F4D1-3245-93C9-FF059F6193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FC329C2-2AD3-9249-9953-121904F332B1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6A91CA-6F1F-4A4D-9729-771B2EF8752D}"/>
              </a:ext>
            </a:extLst>
          </p:cNvPr>
          <p:cNvSpPr txBox="1"/>
          <p:nvPr/>
        </p:nvSpPr>
        <p:spPr>
          <a:xfrm>
            <a:off x="809625" y="2667000"/>
            <a:ext cx="155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Hoare logic connects the logic and program!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C85E07C-EE6F-0341-8C6C-2262B9698EC9}"/>
              </a:ext>
            </a:extLst>
          </p:cNvPr>
          <p:cNvCxnSpPr>
            <a:cxnSpLocks/>
          </p:cNvCxnSpPr>
          <p:nvPr/>
        </p:nvCxnSpPr>
        <p:spPr>
          <a:xfrm>
            <a:off x="2286000" y="3352800"/>
            <a:ext cx="1066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 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E!=E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B&amp;&amp;B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B||B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while(B,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236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Hoare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Triple</a:t>
            </a:r>
          </a:p>
        </p:txBody>
      </p:sp>
    </p:spTree>
    <p:extLst>
      <p:ext uri="{BB962C8B-B14F-4D97-AF65-F5344CB8AC3E}">
        <p14:creationId xmlns:p14="http://schemas.microsoft.com/office/powerpoint/2010/main" val="146460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 is a 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is a program statement;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 are two logical propositions: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pre</a:t>
                </a:r>
                <a:r>
                  <a:rPr kumimoji="1" lang="en-US" altLang="zh-CN" dirty="0"/>
                  <a:t>-condition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post</a:t>
                </a:r>
                <a:r>
                  <a:rPr kumimoji="1" lang="en-US" altLang="zh-CN" dirty="0"/>
                  <a:t>-condition.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whenever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if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244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and total correctness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is all about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partial</a:t>
                </a:r>
                <a:r>
                  <a:rPr kumimoji="1" lang="en-US" altLang="zh-CN" dirty="0"/>
                  <a:t> correctness.</a:t>
                </a:r>
              </a:p>
              <a:p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if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This is about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liveness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property.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142" b="-20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/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6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7485856" y="3048000"/>
            <a:ext cx="15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077200" y="2506814"/>
            <a:ext cx="199628" cy="5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{n==0}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{n==1}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209800" y="2438400"/>
            <a:ext cx="2286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8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{n&lt;0}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result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(like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438400" y="2438400"/>
            <a:ext cx="20574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dirty="0">
                <a:ea typeface="Cambria Math" panose="02040503050406030204" pitchFamily="18" charset="0"/>
              </a:rPr>
              <a:t>Let’s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semantics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more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formally: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what’s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language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to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propositions?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can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we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say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i="1" dirty="0">
                <a:solidFill>
                  <a:srgbClr val="0432FF"/>
                </a:solidFill>
                <a:ea typeface="Cambria Math" panose="02040503050406030204" pitchFamily="18" charset="0"/>
              </a:rPr>
              <a:t>P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holds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in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given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program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state?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0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propositions: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c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f(E,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 </a:t>
                </a:r>
                <a:endParaRPr kumimoji="1" lang="en-US" altLang="zh-CN" sz="28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80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0432FF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8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27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02CAB-D096-2E41-BE9E-E76E90F9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extensible)</a:t>
            </a:r>
          </a:p>
          <a:p>
            <a:pPr lvl="1"/>
            <a:r>
              <a:rPr kumimoji="1" lang="en-US" altLang="zh-CN" dirty="0"/>
              <a:t>Say: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type(x,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tradeoff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6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Next,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we’d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design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</a:t>
                </a:r>
              </a:p>
              <a:p>
                <a:pPr lvl="1"/>
                <a:r>
                  <a:rPr kumimoji="1" lang="en-US" altLang="zh-CN" dirty="0"/>
                  <a:t>“What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down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assertions?”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store, </a:t>
                </a:r>
                <a:r>
                  <a:rPr kumimoji="1" lang="en-US" altLang="zh-CN" i="1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is the proposition</a:t>
                </a:r>
              </a:p>
              <a:p>
                <a:pPr lvl="1"/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04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always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1⟹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kumimoji="1" lang="en-US" altLang="zh-CN" sz="24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zh-CN" alt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iff</m:t>
                      </m:r>
                      <m:r>
                        <a:rPr kumimoji="1" lang="zh-CN" altLang="en-US" sz="240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implies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0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577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99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/>
                  <a:t>Gives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method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</a:p>
              <a:p>
                <a:pPr lvl="1"/>
                <a:r>
                  <a:rPr kumimoji="1" lang="en-US" altLang="zh-CN" dirty="0"/>
                  <a:t>Choose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r="-653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76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Exhausted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testing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</a:p>
              <a:p>
                <a:pPr lvl="1"/>
                <a:r>
                  <a:rPr kumimoji="1" lang="en-US" altLang="zh-CN" dirty="0"/>
                  <a:t>Cannot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terminate,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non-deterministic</a:t>
                </a:r>
              </a:p>
              <a:p>
                <a:pPr lvl="1"/>
                <a:r>
                  <a:rPr kumimoji="1" lang="en-US" altLang="zh-CN" dirty="0"/>
                  <a:t>May be infeasible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verify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7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proving program correctness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based on the idea of </a:t>
            </a:r>
            <a:r>
              <a:rPr kumimoji="1" lang="en-US" altLang="zh-CN" dirty="0">
                <a:solidFill>
                  <a:srgbClr val="0432FF"/>
                </a:solidFill>
              </a:rPr>
              <a:t>Hoare logic</a:t>
            </a:r>
          </a:p>
          <a:p>
            <a:r>
              <a:rPr kumimoji="1" lang="en-US" altLang="zh-CN" dirty="0"/>
              <a:t>One of the oldest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deepest ideas in CS</a:t>
            </a:r>
          </a:p>
          <a:p>
            <a:r>
              <a:rPr kumimoji="1" lang="en-US" altLang="zh-CN" dirty="0"/>
              <a:t>Still important today</a:t>
            </a:r>
          </a:p>
          <a:p>
            <a:pPr lvl="1"/>
            <a:r>
              <a:rPr kumimoji="1" lang="en-US" altLang="zh-CN" dirty="0"/>
              <a:t>successful applications in many fields</a:t>
            </a:r>
          </a:p>
          <a:p>
            <a:pPr lvl="1"/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the advancement in proof theory and constraint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solvers/theorem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provers</a:t>
            </a:r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43FD-96D5-714B-8B38-A63D752E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axiomatic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</a:p>
              <a:p>
                <a:pPr lvl="1"/>
                <a:r>
                  <a:rPr kumimoji="1" lang="en-US" altLang="zh-CN" dirty="0"/>
                  <a:t>Assertions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soundness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completeness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515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7765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inference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88824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7E04-FA06-A842-A228-6EF73A6C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  <a:r>
                  <a:rPr kumimoji="1" lang="zh-CN" altLang="en-US" dirty="0"/>
                  <a:t> </a:t>
                </a:r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syntax-directed</a:t>
                </a:r>
              </a:p>
              <a:p>
                <a:pPr lvl="1"/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 syntactic form 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0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/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”skip”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are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same.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==3∧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==3∧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blipFill>
                <a:blip r:embed="rId4"/>
                <a:stretch>
                  <a:fillRect l="-1323" t="-2747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240847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/>
              <p:nvPr/>
            </p:nvSpPr>
            <p:spPr>
              <a:xfrm>
                <a:off x="1166980" y="3505200"/>
                <a:ext cx="670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assignment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formed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substituting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==9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==9∧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505200"/>
                <a:ext cx="6705600" cy="1569660"/>
              </a:xfrm>
              <a:prstGeom prst="rect">
                <a:avLst/>
              </a:prstGeom>
              <a:blipFill>
                <a:blip r:embed="rId4"/>
                <a:stretch>
                  <a:fillRect l="-1323" t="-3226" r="-1323"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/>
              <p:nvPr/>
            </p:nvSpPr>
            <p:spPr>
              <a:xfrm>
                <a:off x="1143000" y="5265003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5003"/>
                <a:ext cx="67056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/>
              <p:nvPr/>
            </p:nvSpPr>
            <p:spPr>
              <a:xfrm>
                <a:off x="1143000" y="5939135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39135"/>
                <a:ext cx="6705600" cy="461665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2508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/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/>
              <p:nvPr/>
            </p:nvSpPr>
            <p:spPr>
              <a:xfrm>
                <a:off x="381000" y="3365480"/>
                <a:ext cx="74915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sequence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find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out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make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assertions (above the line)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hold.</a:t>
                </a:r>
              </a:p>
              <a:p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non-deterministic</a:t>
                </a:r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(what’s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assertion?):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=9;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=4;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==9∧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65480"/>
                <a:ext cx="7491580" cy="3416320"/>
              </a:xfrm>
              <a:prstGeom prst="rect">
                <a:avLst/>
              </a:prstGeom>
              <a:blipFill>
                <a:blip r:embed="rId6"/>
                <a:stretch>
                  <a:fillRect l="-1184" t="-1111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66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25080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/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blipFill>
                <a:blip r:embed="rId5"/>
                <a:stretch>
                  <a:fillRect r="-174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judgments: 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 for 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else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∧¬(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blipFill>
                <a:blip r:embed="rId6"/>
                <a:stretch>
                  <a:fillRect l="-1184" t="-1667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55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supplied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programmer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most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difficult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parts), to specify what’s going unchanged during the loop.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≤5∧¬(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Notice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holds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both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entry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exit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while.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blipFill>
                <a:blip r:embed="rId2"/>
                <a:stretch>
                  <a:fillRect l="-1184" t="-1667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6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consequence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F3D6E41-9899-AF48-8A4A-C2D35F4CE6A8}"/>
              </a:ext>
            </a:extLst>
          </p:cNvPr>
          <p:cNvCxnSpPr>
            <a:cxnSpLocks/>
          </p:cNvCxnSpPr>
          <p:nvPr/>
        </p:nvCxnSpPr>
        <p:spPr>
          <a:xfrm>
            <a:off x="1752600" y="23556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/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/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/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/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/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/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can strengthen the pre-condition from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400" dirty="0"/>
                  <a:t>, and weaken the post-condition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blipFill>
                <a:blip r:embed="rId7"/>
                <a:stretch>
                  <a:fillRect l="-1550" t="-6061" r="-174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/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 ”guess” (or programmer supplies) the loop invariant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400" dirty="0"/>
                  <a:t>, and to prove: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≤5∧~(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!=0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blipFill>
                <a:blip r:embed="rId8"/>
                <a:stretch>
                  <a:fillRect l="-1333" t="-2198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08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using the assignment rule: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1828800" y="40319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5==5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/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Using the consequence rule: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→5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blipFill>
                <a:blip r:embed="rId7"/>
                <a:stretch>
                  <a:fillRect l="-1130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6574-30AC-A74C-958F-11DC9E34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Capsule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616A0-AD14-B14D-889B-59786C0D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132512" cy="4114800"/>
          </a:xfrm>
        </p:spPr>
        <p:txBody>
          <a:bodyPr/>
          <a:lstStyle/>
          <a:p>
            <a:r>
              <a:rPr lang="en-US" altLang="zh-CN" sz="2800" dirty="0"/>
              <a:t>1967: Assigning Meaning to Programs (Floyd) </a:t>
            </a:r>
          </a:p>
          <a:p>
            <a:pPr lvl="1"/>
            <a:r>
              <a:rPr lang="en-US" altLang="zh-CN" sz="2400" dirty="0"/>
              <a:t>1978 Turing Award</a:t>
            </a:r>
          </a:p>
          <a:p>
            <a:r>
              <a:rPr lang="en-US" altLang="zh-CN" sz="2800" dirty="0"/>
              <a:t>1969: An Axiomatic Basis for Computer Programming (Hoare) </a:t>
            </a:r>
          </a:p>
          <a:p>
            <a:pPr lvl="1"/>
            <a:r>
              <a:rPr lang="en-US" altLang="zh-CN" sz="2400" dirty="0"/>
              <a:t>1980 Turing Award</a:t>
            </a:r>
          </a:p>
          <a:p>
            <a:r>
              <a:rPr lang="en-US" altLang="zh-CN" sz="2800" dirty="0"/>
              <a:t>1975: Guarded Commands, </a:t>
            </a:r>
            <a:r>
              <a:rPr lang="en-US" altLang="zh-CN" sz="2800" dirty="0" err="1"/>
              <a:t>Nondeterminacy</a:t>
            </a:r>
            <a:r>
              <a:rPr lang="en-US" altLang="zh-CN" sz="2800" dirty="0"/>
              <a:t> and Formal Derivation of Programs (Dijkstra)</a:t>
            </a:r>
          </a:p>
          <a:p>
            <a:pPr lvl="1"/>
            <a:r>
              <a:rPr lang="en-US" altLang="zh-CN" sz="2400" dirty="0"/>
              <a:t>1972 Turing Award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5EF3E-D371-5E43-9228-259A7F72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05000"/>
            <a:ext cx="1295400" cy="1459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0B077-200A-AF44-9C6F-EE156C6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593206"/>
            <a:ext cx="129540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619518-DC92-0649-B1AF-2183B72F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14" y="5029200"/>
            <a:ext cx="125658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8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Or, the proof 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ea typeface="Cambria Math" panose="02040503050406030204" pitchFamily="18" charset="0"/>
                  </a:rPr>
                  <a:t>To prove: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blipFill>
                <a:blip r:embed="rId2"/>
                <a:stretch>
                  <a:fillRect l="-845" t="-3922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609600" y="4031946"/>
            <a:ext cx="6477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(5==5)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/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1DC7A56-899C-8C45-8BAB-23839F7743C8}"/>
              </a:ext>
            </a:extLst>
          </p:cNvPr>
          <p:cNvCxnSpPr>
            <a:cxnSpLocks/>
          </p:cNvCxnSpPr>
          <p:nvPr/>
        </p:nvCxnSpPr>
        <p:spPr>
          <a:xfrm>
            <a:off x="3581400" y="3486943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/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455D6D2-14C8-AB42-954F-1DABD8EB1960}"/>
              </a:ext>
            </a:extLst>
          </p:cNvPr>
          <p:cNvCxnSpPr>
            <a:cxnSpLocks/>
          </p:cNvCxnSpPr>
          <p:nvPr/>
        </p:nvCxnSpPr>
        <p:spPr>
          <a:xfrm>
            <a:off x="381000" y="3551577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38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7866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/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≤0→1&gt;0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1&gt;0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2667000" y="51816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4953000" y="5715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E621B8B-3E20-EA44-B443-BC1222C6B327}"/>
              </a:ext>
            </a:extLst>
          </p:cNvPr>
          <p:cNvCxnSpPr>
            <a:cxnSpLocks/>
          </p:cNvCxnSpPr>
          <p:nvPr/>
        </p:nvCxnSpPr>
        <p:spPr>
          <a:xfrm>
            <a:off x="160338" y="5181600"/>
            <a:ext cx="2201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57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1752600" y="5181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2590800" y="5715000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+1)≤5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BFFEB5A-3FE0-6045-993E-F3239D92FE67}"/>
              </a:ext>
            </a:extLst>
          </p:cNvPr>
          <p:cNvCxnSpPr>
            <a:cxnSpLocks/>
          </p:cNvCxnSpPr>
          <p:nvPr/>
        </p:nvCxnSpPr>
        <p:spPr>
          <a:xfrm>
            <a:off x="5486400" y="4648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/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&lt;5)→((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AAF3797-FC76-2E4B-8B57-C2E27C0CAC0B}"/>
              </a:ext>
            </a:extLst>
          </p:cNvPr>
          <p:cNvCxnSpPr>
            <a:cxnSpLocks/>
          </p:cNvCxnSpPr>
          <p:nvPr/>
        </p:nvCxnSpPr>
        <p:spPr>
          <a:xfrm>
            <a:off x="1524000" y="4648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95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“while”: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511D0-011C-AC42-8ED4-F634E6B8B36B}"/>
              </a:ext>
            </a:extLst>
          </p:cNvPr>
          <p:cNvSpPr txBox="1"/>
          <p:nvPr/>
        </p:nvSpPr>
        <p:spPr>
          <a:xfrm>
            <a:off x="6629399" y="2017713"/>
            <a:ext cx="2314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{n&gt;=0}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{2*s==n*(n+1)}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+1−1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l="-1166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381000" y="5715000"/>
            <a:ext cx="7543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/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30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Hoare logic</a:t>
            </a:r>
          </a:p>
          <a:p>
            <a:pPr lvl="1"/>
            <a:r>
              <a:rPr kumimoji="1" lang="en-US" altLang="zh-CN" dirty="0"/>
              <a:t>An axiomatic system to specify program semantics</a:t>
            </a:r>
          </a:p>
          <a:p>
            <a:pPr lvl="1"/>
            <a:r>
              <a:rPr kumimoji="1" lang="en-US" altLang="zh-CN" dirty="0"/>
              <a:t>FOL, judgments and inference rules</a:t>
            </a:r>
          </a:p>
          <a:p>
            <a:r>
              <a:rPr kumimoji="1" lang="en-US" altLang="zh-CN" dirty="0"/>
              <a:t>To prove program properties formally, requires considerable proof engineering efforts</a:t>
            </a:r>
          </a:p>
          <a:p>
            <a:pPr lvl="1"/>
            <a:r>
              <a:rPr kumimoji="1" lang="en-US" altLang="zh-CN" dirty="0"/>
              <a:t>But we can establish some automatic techniques, to be discussed next</a:t>
            </a:r>
          </a:p>
        </p:txBody>
      </p:sp>
    </p:spTree>
    <p:extLst>
      <p:ext uri="{BB962C8B-B14F-4D97-AF65-F5344CB8AC3E}">
        <p14:creationId xmlns:p14="http://schemas.microsoft.com/office/powerpoint/2010/main" val="379156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1B4E6-99B8-E4FA-2061-97348EE7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7C87-2E5A-92FD-4931-631FD89F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Many Languages Today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7B16A-B6B2-61CA-009E-D6D59E7E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idea of Hoare logic has been applied to many languages again and again</a:t>
            </a:r>
          </a:p>
          <a:p>
            <a:pPr lvl="1"/>
            <a:r>
              <a:rPr kumimoji="1" lang="en-US" altLang="zh-CN" dirty="0"/>
              <a:t>and even to the same language </a:t>
            </a:r>
          </a:p>
          <a:p>
            <a:r>
              <a:rPr kumimoji="1" lang="en-US" altLang="zh-CN" dirty="0"/>
              <a:t>To name a few:</a:t>
            </a:r>
          </a:p>
          <a:p>
            <a:pPr lvl="1"/>
            <a:r>
              <a:rPr kumimoji="1" lang="en-US" altLang="zh-CN" dirty="0"/>
              <a:t>Dafny (C#), Boogie (</a:t>
            </a:r>
            <a:r>
              <a:rPr kumimoji="1" lang="en-US" altLang="zh-CN" dirty="0" err="1"/>
              <a:t>.Net</a:t>
            </a:r>
            <a:r>
              <a:rPr kumimoji="1" lang="en-US" altLang="zh-CN" dirty="0"/>
              <a:t> IL), F* (F#), VCC (C), </a:t>
            </a:r>
            <a:r>
              <a:rPr kumimoji="1" lang="en-US" altLang="zh-CN" dirty="0" err="1"/>
              <a:t>Prusti</a:t>
            </a:r>
            <a:r>
              <a:rPr kumimoji="1" lang="en-US" altLang="zh-CN" dirty="0"/>
              <a:t> (Rust), Creusot (Rust), Aeneas (Rust), and </a:t>
            </a:r>
            <a:r>
              <a:rPr kumimoji="1" lang="en-US" altLang="zh-CN" dirty="0">
                <a:solidFill>
                  <a:srgbClr val="0432FF"/>
                </a:solidFill>
              </a:rPr>
              <a:t>Verus (Rust) 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81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2D9D6-2BEE-058D-1EA3-F4042BF5A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45A6-2C78-9332-6904-5CCE1ADA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Many Successful Stories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EBC5D-E296-928F-B1BC-911397F9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CompCert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the first fully verified C compiler</a:t>
            </a:r>
          </a:p>
          <a:p>
            <a:r>
              <a:rPr kumimoji="1" lang="en-US" altLang="zh-CN" dirty="0"/>
              <a:t>seL4:</a:t>
            </a:r>
          </a:p>
          <a:p>
            <a:pPr lvl="1"/>
            <a:r>
              <a:rPr kumimoji="1" lang="en-US" altLang="zh-CN" dirty="0"/>
              <a:t>the first verified operating system (micro-)kernel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861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CBBB-07A2-2B33-ED17-F1FC9D15C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F7249-6F49-CA82-F5F7-0E887086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DC56-5CF3-DFC4-A511-9EC60201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kumimoji="1" lang="en-US" altLang="zh-CN" dirty="0"/>
          </a:p>
          <a:p>
            <a:pPr marL="457200" lvl="1" indent="0" algn="ctr">
              <a:buNone/>
            </a:pPr>
            <a:endParaRPr kumimoji="1" lang="en-US" altLang="zh-CN" sz="3600" dirty="0"/>
          </a:p>
          <a:p>
            <a:pPr marL="457200" lvl="1" indent="0" algn="ctr">
              <a:buNone/>
            </a:pPr>
            <a:r>
              <a:rPr kumimoji="1" lang="en-US" altLang="zh-CN" sz="36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998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D9874-6D59-C34C-A73A-F64B387C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9CD97-B7B9-5F40-8957-73DA0468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For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 how can we guarantee its </a:t>
            </a:r>
            <a:r>
              <a:rPr kumimoji="1" lang="en-US" altLang="zh-CN" dirty="0">
                <a:solidFill>
                  <a:srgbClr val="0432FF"/>
                </a:solidFill>
              </a:rPr>
              <a:t>correctness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But first of all, what do we express </a:t>
            </a:r>
            <a:r>
              <a:rPr kumimoji="1" lang="en-US" altLang="zh-CN" dirty="0">
                <a:solidFill>
                  <a:srgbClr val="0432FF"/>
                </a:solidFill>
              </a:rPr>
              <a:t>correctness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74E72D-E27A-0B44-B8BF-40EB651CC666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9FE5C-E14C-FCDC-CD46-68BD0F3B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4879-5665-D507-AB8F-A9140986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6F7E4-F9C2-2AB7-C27C-6DE2518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A daily practice is to leverage comments</a:t>
            </a:r>
          </a:p>
          <a:p>
            <a:pPr lvl="1"/>
            <a:r>
              <a:rPr kumimoji="1" lang="en-US" altLang="zh-CN" dirty="0"/>
              <a:t>we specify the intended </a:t>
            </a:r>
            <a:r>
              <a:rPr kumimoji="1" lang="en-US" altLang="zh-CN" dirty="0">
                <a:solidFill>
                  <a:srgbClr val="0432FF"/>
                </a:solidFill>
              </a:rPr>
              <a:t>requirements</a:t>
            </a:r>
            <a:r>
              <a:rPr kumimoji="1" lang="en-US" altLang="zh-CN" dirty="0"/>
              <a:t> via natural language</a:t>
            </a:r>
          </a:p>
          <a:p>
            <a:pPr lvl="1"/>
            <a:r>
              <a:rPr kumimoji="1" lang="en-US" altLang="zh-CN" dirty="0"/>
              <a:t>and the implementation should satisfy these requirements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2110E0-1C62-B249-F1BE-E1D3503533BC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take any n as input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return an integer that less than 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2611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22715</TotalTime>
  <Words>2615</Words>
  <Application>Microsoft Macintosh PowerPoint</Application>
  <PresentationFormat>全屏显示(4:3)</PresentationFormat>
  <Paragraphs>368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Arial</vt:lpstr>
      <vt:lpstr>Cambria Math</vt:lpstr>
      <vt:lpstr>Courier New</vt:lpstr>
      <vt:lpstr>Tahoma</vt:lpstr>
      <vt:lpstr>Wingdings</vt:lpstr>
      <vt:lpstr>Blends</vt:lpstr>
      <vt:lpstr>Hoare logic</vt:lpstr>
      <vt:lpstr>Spectrum of program validation methods</vt:lpstr>
      <vt:lpstr>Overview</vt:lpstr>
      <vt:lpstr>Capsule history</vt:lpstr>
      <vt:lpstr>Many Languages Today</vt:lpstr>
      <vt:lpstr>Many Successful Stories</vt:lpstr>
      <vt:lpstr> </vt:lpstr>
      <vt:lpstr>Program correctness</vt:lpstr>
      <vt:lpstr>Program correctness</vt:lpstr>
      <vt:lpstr>Program correctness</vt:lpstr>
      <vt:lpstr>Program correctness</vt:lpstr>
      <vt:lpstr>Redundancy</vt:lpstr>
      <vt:lpstr>Correctness?</vt:lpstr>
      <vt:lpstr>Motivation</vt:lpstr>
      <vt:lpstr>Big picture</vt:lpstr>
      <vt:lpstr>Recall the IMP language</vt:lpstr>
      <vt:lpstr> </vt:lpstr>
      <vt:lpstr>Hoare triple</vt:lpstr>
      <vt:lpstr>Partial and total correctness</vt:lpstr>
      <vt:lpstr>Hoare triple example</vt:lpstr>
      <vt:lpstr>Hoare triple example 2</vt:lpstr>
      <vt:lpstr>Hoare triple semantics</vt:lpstr>
      <vt:lpstr>Proposition syntax</vt:lpstr>
      <vt:lpstr>Proposition syntax</vt:lpstr>
      <vt:lpstr>Proposition semantics</vt:lpstr>
      <vt:lpstr>Proposition semantics</vt:lpstr>
      <vt:lpstr>Hoare triple semantics</vt:lpstr>
      <vt:lpstr>Exhausted testing</vt:lpstr>
      <vt:lpstr>Exhausted testing, cont’</vt:lpstr>
      <vt:lpstr>Axiomatic semantics</vt:lpstr>
      <vt:lpstr> </vt:lpstr>
      <vt:lpstr>Inference rules</vt:lpstr>
      <vt:lpstr>Hoare logic rules: empty</vt:lpstr>
      <vt:lpstr>Hoare logic rules: assignment</vt:lpstr>
      <vt:lpstr>Hoare logic rules: sequence</vt:lpstr>
      <vt:lpstr>Hoare logic rules: if</vt:lpstr>
      <vt:lpstr>Hoare logic rules: while</vt:lpstr>
      <vt:lpstr>Hoare logic rules: consequence</vt:lpstr>
      <vt:lpstr>Hoare logic rules: example</vt:lpstr>
      <vt:lpstr>Or, the proof tree</vt:lpstr>
      <vt:lpstr>Hoare logic rules: example</vt:lpstr>
      <vt:lpstr>Hoare logic rules: example</vt:lpstr>
      <vt:lpstr>Hoare logic rules: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5563</cp:revision>
  <cp:lastPrinted>1601-01-01T00:00:00Z</cp:lastPrinted>
  <dcterms:created xsi:type="dcterms:W3CDTF">1601-01-01T00:00:00Z</dcterms:created>
  <dcterms:modified xsi:type="dcterms:W3CDTF">2025-06-05T05:42:51Z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