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1"/>
  </p:handoutMasterIdLst>
  <p:sldIdLst>
    <p:sldId id="256" r:id="rId2"/>
    <p:sldId id="367" r:id="rId3"/>
    <p:sldId id="503" r:id="rId4"/>
    <p:sldId id="498" r:id="rId5"/>
    <p:sldId id="500" r:id="rId6"/>
    <p:sldId id="501" r:id="rId7"/>
    <p:sldId id="474" r:id="rId8"/>
    <p:sldId id="460" r:id="rId9"/>
    <p:sldId id="475" r:id="rId10"/>
    <p:sldId id="461" r:id="rId11"/>
    <p:sldId id="476" r:id="rId12"/>
    <p:sldId id="478" r:id="rId13"/>
    <p:sldId id="477" r:id="rId14"/>
    <p:sldId id="505" r:id="rId15"/>
    <p:sldId id="493" r:id="rId16"/>
    <p:sldId id="506" r:id="rId17"/>
    <p:sldId id="507" r:id="rId18"/>
    <p:sldId id="508" r:id="rId19"/>
    <p:sldId id="425" r:id="rId2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Higher-Order</a:t>
            </a:r>
            <a:r>
              <a:rPr lang="zh-CN" altLang="en-US" dirty="0"/>
              <a:t> </a:t>
            </a:r>
            <a:r>
              <a:rPr lang="en-US" altLang="zh-CN" dirty="0"/>
              <a:t>Polymorphism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29D014-75A9-924C-8E0D-51DFE931E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0" y="2171700"/>
            <a:ext cx="44069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92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B0DC43-9C89-4545-AF37-8CCE51A8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1905000"/>
            <a:ext cx="4445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4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br>
              <a:rPr kumimoji="1" lang="en-US" altLang="zh-CN" dirty="0"/>
            </a:br>
            <a:r>
              <a:rPr kumimoji="1" lang="en-US" altLang="zh-CN" dirty="0"/>
              <a:t>Equivalence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AB09BC-9B83-7A4C-BE84-3CDE5136B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828800"/>
            <a:ext cx="4089400" cy="49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34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Kinding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91B95E-0A7A-824D-9E58-3D333C09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2082800"/>
            <a:ext cx="44577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744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Extended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existentials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BDFD34-E815-D840-89B2-FF3A60D1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057400"/>
            <a:ext cx="89281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8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EF6D69F-3127-844A-8D68-DB6DD16F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ADT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PairSig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operators: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261571-9F7E-E84F-973A-B57CD38E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727272"/>
            <a:ext cx="5131070" cy="13250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FC8457B-74A7-1740-97D8-686690092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115070"/>
            <a:ext cx="5372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0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checking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EF6D69F-3127-844A-8D68-DB6DD16F6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Non-trivial</a:t>
            </a:r>
          </a:p>
          <a:p>
            <a:pPr lvl="1"/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terms</a:t>
            </a:r>
          </a:p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insight:</a:t>
            </a:r>
          </a:p>
          <a:p>
            <a:pPr lvl="1"/>
            <a:r>
              <a:rPr kumimoji="1" lang="en-US" altLang="zh-CN" dirty="0"/>
              <a:t>perform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lvl="1"/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structural</a:t>
            </a:r>
            <a:r>
              <a:rPr kumimoji="1" lang="zh-CN" altLang="en-US" dirty="0"/>
              <a:t> </a:t>
            </a:r>
            <a:r>
              <a:rPr kumimoji="1" lang="en-US" altLang="zh-CN"/>
              <a:t>equivalence</a:t>
            </a:r>
            <a:endParaRPr kumimoji="1" lang="en-US" altLang="zh-CN" dirty="0"/>
          </a:p>
          <a:p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</a:p>
          <a:p>
            <a:pPr lvl="1"/>
            <a:endParaRPr kumimoji="1" lang="en-US" altLang="zh-CN" dirty="0"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1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0BC8A9-B401-4F42-80E3-64E9D9EDC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362200"/>
            <a:ext cx="7277100" cy="495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67400EA-5419-8D46-AD3B-EC74C74C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0" y="3124200"/>
            <a:ext cx="72390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48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Barendregt</a:t>
            </a:r>
            <a:r>
              <a:rPr lang="en-US" altLang="zh-CN" dirty="0"/>
              <a:t> cube</a:t>
            </a:r>
            <a:r>
              <a:rPr lang="zh-CN" altLang="en-US" dirty="0"/>
              <a:t> </a:t>
            </a:r>
            <a:r>
              <a:rPr lang="en-US" altLang="zh-CN" dirty="0"/>
              <a:t>(1991)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9AF056-4865-434D-BAFA-4E6D13A2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349500"/>
            <a:ext cx="25908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4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/>
              <a:t>F</a:t>
            </a:r>
            <a:r>
              <a:rPr kumimoji="1" lang="en-US" altLang="zh-CN" dirty="0" err="1">
                <a:latin typeface="Symbol" pitchFamily="2" charset="2"/>
              </a:rPr>
              <a:t>w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higher-order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poly’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funcs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poly’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r>
              <a:rPr lang="en-US" altLang="zh-CN" dirty="0" err="1"/>
              <a:t>Barendregt</a:t>
            </a:r>
            <a:r>
              <a:rPr lang="en-US" altLang="zh-CN" dirty="0"/>
              <a:t> cube:</a:t>
            </a:r>
          </a:p>
          <a:p>
            <a:pPr lvl="1"/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clean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unified</a:t>
            </a:r>
            <a:r>
              <a:rPr lang="zh-CN" altLang="en-US" dirty="0"/>
              <a:t> </a:t>
            </a:r>
            <a:r>
              <a:rPr lang="en-US" altLang="zh-CN" dirty="0"/>
              <a:t>infrastructure</a:t>
            </a:r>
            <a:r>
              <a:rPr lang="zh-CN" altLang="en-US" dirty="0"/>
              <a:t> </a:t>
            </a:r>
            <a:r>
              <a:rPr lang="en-US" altLang="zh-CN" dirty="0"/>
              <a:t>pure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/>
              <a:t>systems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Polymorphic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F): </a:t>
            </a:r>
          </a:p>
          <a:p>
            <a:pPr marL="457200" lvl="1" indent="0">
              <a:buNone/>
            </a:pP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x:X.x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x:X.x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[Bool]</a:t>
            </a:r>
          </a:p>
          <a:p>
            <a:r>
              <a:rPr kumimoji="1" lang="en-US" altLang="zh-CN" dirty="0"/>
              <a:t>Polymorphic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lw</a:t>
            </a:r>
            <a:r>
              <a:rPr kumimoji="1" lang="en-US" altLang="zh-CN" dirty="0"/>
              <a:t>):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8AB280-8E56-DE4E-9718-C8BA71CFE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4876800"/>
            <a:ext cx="4368800" cy="533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833868-0B10-8345-944B-325D9641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00" y="4267200"/>
            <a:ext cx="46355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AE400-45F3-674A-8888-9F01D36F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n-lt"/>
              </a:rPr>
              <a:t>F</a:t>
            </a:r>
            <a:r>
              <a:rPr kumimoji="1" lang="en-US" altLang="zh-CN" dirty="0" err="1">
                <a:latin typeface="Symbol" pitchFamily="2" charset="2"/>
              </a:rPr>
              <a:t>w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CB7195-7A0E-F24D-B9E4-748DB8DE87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combine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both:</a:t>
                </a:r>
              </a:p>
              <a:p>
                <a:pPr lvl="1"/>
                <a:r>
                  <a:rPr kumimoji="1" lang="en-US" altLang="zh-CN" dirty="0"/>
                  <a:t>Poly’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+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poly‘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types</a:t>
                </a:r>
              </a:p>
              <a:p>
                <a:r>
                  <a:rPr kumimoji="1" lang="en-US" altLang="zh-CN" dirty="0"/>
                  <a:t>Example</a:t>
                </a:r>
              </a:p>
              <a:p>
                <a:pPr marL="0" indent="0"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  <a:latin typeface="Symbol" pitchFamily="2" charset="2"/>
                  </a:rPr>
                  <a:t>(</a:t>
                </a:r>
                <a:r>
                  <a:rPr kumimoji="1" lang="en-US" altLang="zh-CN" sz="2800" dirty="0" err="1">
                    <a:solidFill>
                      <a:srgbClr val="0432FF"/>
                    </a:solidFill>
                    <a:latin typeface="Symbol" pitchFamily="2" charset="2"/>
                  </a:rPr>
                  <a:t>l</a:t>
                </a:r>
                <a:r>
                  <a:rPr kumimoji="1" lang="en-US" altLang="zh-CN" sz="2800" dirty="0" err="1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::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.X-&gt;X)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</a:rPr>
                  <a:t>X::</a:t>
                </a:r>
                <a:r>
                  <a:rPr kumimoji="1" lang="zh-CN" altLang="en-US" sz="2800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sz="2800" dirty="0">
                    <a:solidFill>
                      <a:srgbClr val="0432FF"/>
                    </a:solidFill>
                  </a:rPr>
                  <a:t>.X-&gt;X)</a:t>
                </a:r>
              </a:p>
              <a:p>
                <a:pPr marL="0" indent="0">
                  <a:buNone/>
                </a:pPr>
                <a:endParaRPr kumimoji="1" lang="en-US" altLang="zh-CN" sz="280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1CB7195-7A0E-F24D-B9E4-748DB8DE8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1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227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Hierarchy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C99F70A-FAF2-4342-AC48-3D5B8E2A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2057400"/>
            <a:ext cx="86360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8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templates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52400" y="2057400"/>
            <a:ext cx="891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pair.cpp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Y&gt;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a;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b;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Pair(X a, Y b){…}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Z&gt;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x){return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z;}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Pair&lt;int,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int&gt; p;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foo&lt;int&gt;(55);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39627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</a:t>
            </a:r>
            <a:r>
              <a:rPr kumimoji="1" lang="zh-CN" altLang="en-US" dirty="0"/>
              <a:t> 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generics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52400" y="205740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Pair.java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Pair&lt;X,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Y&gt;{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a;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b;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public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Pair(X a, Y b){…}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&lt;Z&gt;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x){return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x;}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Pair&lt;Integer,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Pair&lt;Integer,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Integer&gt;(3,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4);</a:t>
            </a:r>
          </a:p>
        </p:txBody>
      </p:sp>
    </p:spTree>
    <p:extLst>
      <p:ext uri="{BB962C8B-B14F-4D97-AF65-F5344CB8AC3E}">
        <p14:creationId xmlns:p14="http://schemas.microsoft.com/office/powerpoint/2010/main" val="3807724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 err="1">
                <a:latin typeface="+mn-lt"/>
              </a:rPr>
              <a:t>F</a:t>
            </a:r>
            <a:r>
              <a:rPr lang="en-US" altLang="zh-CN" dirty="0" err="1">
                <a:latin typeface="Symbol" pitchFamily="2" charset="2"/>
              </a:rPr>
              <a:t>w</a:t>
            </a:r>
            <a:endParaRPr lang="en-US" altLang="zh-CN" dirty="0"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8511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</a:t>
            </a:r>
            <a:r>
              <a:rPr lang="en-US" altLang="zh-CN" dirty="0" err="1">
                <a:latin typeface="Symbol" pitchFamily="2" charset="2"/>
              </a:rPr>
              <a:t>w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F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</a:p>
          <a:p>
            <a:pPr lvl="1"/>
            <a:r>
              <a:rPr kumimoji="1" lang="en-US" altLang="zh-CN" dirty="0"/>
              <a:t>Syntax</a:t>
            </a:r>
          </a:p>
          <a:p>
            <a:pPr lvl="1"/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K</a:t>
            </a:r>
            <a:r>
              <a:rPr kumimoji="1" lang="en-US" altLang="zh-CN"/>
              <a:t>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431161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38E9E9E-8C51-3C42-BB26-B8AF8772B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05000"/>
            <a:ext cx="4419600" cy="4927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D50AC01-213B-E742-8FDD-83022B3B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807" y="2197469"/>
            <a:ext cx="4119966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3261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6392</TotalTime>
  <Words>323</Words>
  <Application>Microsoft Macintosh PowerPoint</Application>
  <PresentationFormat>全屏显示(4:3)</PresentationFormat>
  <Paragraphs>75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Cambria Math</vt:lpstr>
      <vt:lpstr>Courier New</vt:lpstr>
      <vt:lpstr>Symbol</vt:lpstr>
      <vt:lpstr>Tahoma</vt:lpstr>
      <vt:lpstr>Wingdings</vt:lpstr>
      <vt:lpstr>Blends</vt:lpstr>
      <vt:lpstr>Higher-Order Polymorphism</vt:lpstr>
      <vt:lpstr>Recap</vt:lpstr>
      <vt:lpstr>Fw</vt:lpstr>
      <vt:lpstr>The Hierarchy</vt:lpstr>
      <vt:lpstr>Example: C++ templates</vt:lpstr>
      <vt:lpstr>Example: Java generics</vt:lpstr>
      <vt:lpstr>Fw</vt:lpstr>
      <vt:lpstr>Fw</vt:lpstr>
      <vt:lpstr>Syntax</vt:lpstr>
      <vt:lpstr>Evaluation rules</vt:lpstr>
      <vt:lpstr>Typing rules</vt:lpstr>
      <vt:lpstr>Type Equivalence</vt:lpstr>
      <vt:lpstr>Kinding Rules</vt:lpstr>
      <vt:lpstr>Extended with existentials</vt:lpstr>
      <vt:lpstr>Example</vt:lpstr>
      <vt:lpstr>Type checking algorithm</vt:lpstr>
      <vt:lpstr>Properties</vt:lpstr>
      <vt:lpstr>Barendregt cube (1991)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4271</cp:revision>
  <cp:lastPrinted>1601-01-01T00:00:00Z</cp:lastPrinted>
  <dcterms:created xsi:type="dcterms:W3CDTF">1601-01-01T00:00:00Z</dcterms:created>
  <dcterms:modified xsi:type="dcterms:W3CDTF">2022-06-27T01:49:27Z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