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0"/>
  </p:handoutMasterIdLst>
  <p:sldIdLst>
    <p:sldId id="256" r:id="rId2"/>
    <p:sldId id="302" r:id="rId3"/>
    <p:sldId id="320" r:id="rId4"/>
    <p:sldId id="303" r:id="rId5"/>
    <p:sldId id="354" r:id="rId6"/>
    <p:sldId id="306" r:id="rId7"/>
    <p:sldId id="351" r:id="rId8"/>
    <p:sldId id="352" r:id="rId9"/>
    <p:sldId id="353" r:id="rId10"/>
    <p:sldId id="355" r:id="rId11"/>
    <p:sldId id="357" r:id="rId12"/>
    <p:sldId id="358" r:id="rId13"/>
    <p:sldId id="364" r:id="rId14"/>
    <p:sldId id="359" r:id="rId15"/>
    <p:sldId id="360" r:id="rId16"/>
    <p:sldId id="361" r:id="rId17"/>
    <p:sldId id="362" r:id="rId18"/>
    <p:sldId id="363" r:id="rId19"/>
  </p:sldIdLst>
  <p:sldSz cx="9144000" cy="6858000" type="screen4x3"/>
  <p:notesSz cx="7099300" cy="10234613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D34EB78-FA16-004C-A47E-0A7227C2755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BB1F077-685B-E74D-A8F0-022A15F38D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89B26-4BD9-534D-B2F8-A7F003E2DCE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BD98D1-8408-9041-95EE-C7B664652EE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ADA1C-15E3-3947-9E69-29F0B71895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EDFDD-6322-BF48-BD85-4DBCB405851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8777A-17CD-5948-AD4A-B42F2CDC306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017679-FD38-D643-AF8D-274D242B981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64CF97-8314-9A4C-A3CE-62BC0CC8D5B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D1055-7120-E748-99C0-8D75DCDC67A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63A66-7226-7C46-80D3-57C0703EBDE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65DA6B-7CDA-F14D-BE39-A2B1A01AEC2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fld id="{9369B7CF-62AF-8A4B-8F45-E6B7F564CB5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/>
            </a:br>
            <a:r>
              <a:rPr lang="en-US" altLang="zh-CN"/>
              <a:t>Abstract Data Type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Language</a:t>
            </a:r>
            <a:endParaRPr lang="en-US" altLang="zh-CN" sz="3600" dirty="0"/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CDT Complex: </a:t>
            </a:r>
            <a:br>
              <a:rPr lang="en-US" altLang="zh-CN"/>
            </a:br>
            <a:r>
              <a:rPr lang="en-US" altLang="zh-CN"/>
              <a:t>Implementation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a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(double x, double 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 = {.x = x, .y = y};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c;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functions are similar. See Lab1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#1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(3.0, 4.0);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Want to do this: c = c + (5+i6);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Ooooops</a:t>
            </a:r>
            <a:r>
              <a:rPr lang="en-US" altLang="zh-CN" sz="2000" b="1" dirty="0">
                <a:latin typeface="Courier New" panose="02070309020205020404" pitchFamily="49" charset="0"/>
              </a:rPr>
              <a:t>, this is legal: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c.x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+= 5;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c.y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+= 6;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#2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change to a more fancy one? Anger “main”…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a[2];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(double x, double 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 prototypes are similar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Problems with CDT?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Operations are transparent. </a:t>
            </a:r>
          </a:p>
          <a:p>
            <a:pPr lvl="1"/>
            <a:r>
              <a:rPr lang="en-US" altLang="zh-CN" sz="2400"/>
              <a:t>user code have no idea of the algorithm</a:t>
            </a:r>
          </a:p>
          <a:p>
            <a:pPr lvl="1"/>
            <a:r>
              <a:rPr lang="en-US" altLang="zh-CN" sz="2400"/>
              <a:t>Good!</a:t>
            </a:r>
          </a:p>
          <a:p>
            <a:r>
              <a:rPr lang="en-US" altLang="zh-CN" sz="2800"/>
              <a:t>Data representations dependence</a:t>
            </a:r>
          </a:p>
          <a:p>
            <a:pPr lvl="1"/>
            <a:r>
              <a:rPr lang="en-US" altLang="zh-CN" sz="2400"/>
              <a:t>Problem #1: Client code can access data directly</a:t>
            </a:r>
          </a:p>
          <a:p>
            <a:pPr lvl="2"/>
            <a:r>
              <a:rPr lang="en-US" altLang="zh-CN" sz="2000"/>
              <a:t>kick away the interface</a:t>
            </a:r>
          </a:p>
          <a:p>
            <a:pPr lvl="2"/>
            <a:r>
              <a:rPr lang="en-US" altLang="zh-CN" sz="2000"/>
              <a:t>safe?</a:t>
            </a:r>
          </a:p>
          <a:p>
            <a:pPr lvl="1"/>
            <a:r>
              <a:rPr lang="en-US" altLang="zh-CN" sz="2400"/>
              <a:t>Problem #2: make code rigid</a:t>
            </a:r>
          </a:p>
          <a:p>
            <a:pPr lvl="2"/>
            <a:r>
              <a:rPr lang="en-US" altLang="zh-CN" sz="2000"/>
              <a:t>easy to change or evolve?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of Complex:</a:t>
            </a:r>
            <a:br>
              <a:rPr lang="en-US" altLang="zh-CN"/>
            </a:br>
            <a:r>
              <a:rPr lang="en-US" altLang="zh-CN"/>
              <a:t>Interface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en-US" altLang="zh-CN"/>
              <a:t>Types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file “complex.h”: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note that “struct complexStruct” not given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 Complex_t *Complex_t;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Complex_t Complex_new (double x, double 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other function prototypes are similar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With this interface, we can write client codes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that manipulate complex numbers.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c1, c2, c3;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c1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(3.0, 4.0);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c2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(7.0, 6.0);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c3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Complex_add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(c1, c2);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Complex_output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(c3);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24" name="Text Box 4"/>
          <p:cNvSpPr txBox="1">
            <a:spLocks noChangeArrowheads="1"/>
          </p:cNvSpPr>
          <p:nvPr/>
        </p:nvSpPr>
        <p:spPr bwMode="auto">
          <a:xfrm>
            <a:off x="6248400" y="4267200"/>
            <a:ext cx="24384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Can we still know c1, c2, c3’s concrete representation?</a:t>
            </a:r>
          </a:p>
          <a:p>
            <a:r>
              <a:rPr lang="en-US" altLang="zh-CN" sz="2000"/>
              <a:t>Why?</a:t>
            </a:r>
          </a:p>
        </p:txBody>
      </p:sp>
      <p:sp>
        <p:nvSpPr>
          <p:cNvPr id="235525" name="Line 5"/>
          <p:cNvSpPr>
            <a:spLocks noChangeShapeType="1"/>
          </p:cNvSpPr>
          <p:nvPr/>
        </p:nvSpPr>
        <p:spPr bwMode="auto">
          <a:xfrm flipH="1" flipV="1">
            <a:off x="4495800" y="39624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Complex: Implementation#1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en-US" altLang="zh-CN"/>
              <a:t>Types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a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may choose to define complex type as: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is hidden in implementation.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ADT Complex: </a:t>
            </a:r>
            <a:br>
              <a:rPr lang="en-US" altLang="zh-CN"/>
            </a:br>
            <a:r>
              <a:rPr lang="en-US" altLang="zh-CN"/>
              <a:t>Implementation Continued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a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(double x, double y){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c;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 = 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(*c));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c-&gt;x = x;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c-&gt;y = y;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c;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functions are similar.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en-US" altLang="zh-CN" dirty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Yes, that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ADT!</a:t>
            </a:r>
          </a:p>
          <a:p>
            <a:pPr lvl="1"/>
            <a:r>
              <a:rPr lang="en-US" altLang="zh-CN"/>
              <a:t>Algorithm is private</a:t>
            </a:r>
          </a:p>
          <a:p>
            <a:pPr lvl="1"/>
            <a:r>
              <a:rPr lang="en-US" altLang="zh-CN"/>
              <a:t>Data representation is private</a:t>
            </a:r>
          </a:p>
          <a:p>
            <a:pPr lvl="2"/>
            <a:r>
              <a:rPr lang="en-US" altLang="zh-CN"/>
              <a:t>client code can NOT access it</a:t>
            </a:r>
          </a:p>
          <a:p>
            <a:pPr lvl="2"/>
            <a:r>
              <a:rPr lang="en-US" altLang="zh-CN"/>
              <a:t>thus, client code independent of the impl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  <a:p>
            <a:r>
              <a:rPr lang="en-US" altLang="zh-CN"/>
              <a:t>Interface + implementation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Types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 data type consists of: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collection of data elements (a type)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set of operations on these data elements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Data types in languages: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predefined: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any language defines a group of predefined data types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C e.g.: int, char, float, double, </a:t>
            </a:r>
            <a:r>
              <a:rPr lang="en-US" altLang="zh-CN" sz="2000">
                <a:latin typeface="Helvetica" pitchFamily="2" charset="0"/>
              </a:rPr>
              <a:t>…</a:t>
            </a:r>
            <a:endParaRPr lang="en-US" altLang="zh-CN" sz="2000"/>
          </a:p>
          <a:p>
            <a:pPr lvl="1">
              <a:lnSpc>
                <a:spcPct val="90000"/>
              </a:lnSpc>
            </a:pPr>
            <a:r>
              <a:rPr lang="en-US" altLang="zh-CN" sz="2400"/>
              <a:t>user-defined: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allow programmers to define their own (new) data types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C e.g.: struct, union, </a:t>
            </a:r>
            <a:r>
              <a:rPr lang="en-US" altLang="zh-CN" sz="2000">
                <a:latin typeface="Helvetica" pitchFamily="2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Type Examples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Predefined: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type: int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elements: </a:t>
            </a:r>
            <a:r>
              <a:rPr lang="en-US" altLang="zh-CN">
                <a:latin typeface="Helvetica" pitchFamily="2" charset="0"/>
              </a:rPr>
              <a:t>…</a:t>
            </a:r>
            <a:r>
              <a:rPr lang="en-US" altLang="zh-CN"/>
              <a:t>, -2, -1, 0, 1, 2,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operations: +, -, *, /, %,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en-US" altLang="zh-CN"/>
              <a:t>User-defined: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type: complex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elements: 1+3i, -5+8i,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operations: new, add, sub, distance,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Concrete Data Types (CDT)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An concrete data type:</a:t>
            </a:r>
          </a:p>
          <a:p>
            <a:pPr lvl="1"/>
            <a:r>
              <a:rPr lang="en-US" altLang="zh-CN"/>
              <a:t>both concrete representations and their operations are available</a:t>
            </a:r>
          </a:p>
          <a:p>
            <a:r>
              <a:rPr lang="en-US" altLang="zh-CN"/>
              <a:t>Almost all C predefined types are CDT</a:t>
            </a:r>
          </a:p>
          <a:p>
            <a:pPr lvl="1"/>
            <a:r>
              <a:rPr lang="en-US" altLang="zh-CN"/>
              <a:t>For instance, </a:t>
            </a:r>
            <a:r>
              <a:rPr lang="en-US" altLang="zh-CN">
                <a:latin typeface="Helvetica" pitchFamily="2" charset="0"/>
              </a:rPr>
              <a:t>“</a:t>
            </a:r>
            <a:r>
              <a:rPr lang="en-US" altLang="zh-CN"/>
              <a:t>int</a:t>
            </a:r>
            <a:r>
              <a:rPr lang="en-US" altLang="zh-CN">
                <a:latin typeface="Helvetica" pitchFamily="2" charset="0"/>
              </a:rPr>
              <a:t>”</a:t>
            </a:r>
            <a:r>
              <a:rPr lang="en-US" altLang="zh-CN"/>
              <a:t> is a 32-bit double-word, and +, -, 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  <a:p>
            <a:pPr lvl="1"/>
            <a:r>
              <a:rPr lang="en-US" altLang="zh-CN"/>
              <a:t>Knowing this can do dirty hacks</a:t>
            </a:r>
          </a:p>
          <a:p>
            <a:pPr lvl="1"/>
            <a:r>
              <a:rPr lang="en-US" altLang="zh-CN"/>
              <a:t>See demo</a:t>
            </a:r>
            <a:r>
              <a:rPr lang="en-US" altLang="zh-CN">
                <a:latin typeface="Helvetica" pitchFamily="2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Abstract Data Types (ADT)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An abstract data type: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separates data type declaration from representation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separates function declaration (prototypes) from implementation (definitions)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A language must some form of mechanism to support ADT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interfaces in Java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signatures in ML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(roughly) header files &amp; typedef in 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Study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Suppose 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design a new data type to represent complex number c: </a:t>
            </a:r>
          </a:p>
          <a:p>
            <a:pPr lvl="1"/>
            <a:r>
              <a:rPr lang="en-US" altLang="zh-CN"/>
              <a:t>a data type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complex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  <a:p>
            <a:pPr lvl="1"/>
            <a:r>
              <a:rPr lang="en-US" altLang="zh-CN"/>
              <a:t>elements: 3+4i, -5-8i,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pPr lvl="1"/>
            <a:r>
              <a:rPr lang="en-US" altLang="zh-CN"/>
              <a:t>operations: </a:t>
            </a:r>
          </a:p>
          <a:p>
            <a:pPr lvl="2"/>
            <a:r>
              <a:rPr lang="en-US" altLang="zh-CN"/>
              <a:t>new, add, sub, distance,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r>
              <a:rPr lang="en-US" altLang="zh-CN"/>
              <a:t>How to represent this data type in C (CDT, ADT or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)?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Complex Number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Recall the definition of a complex number 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x + yi, where x,y \in R, and i=sqrt(-1);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Some typical operations: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complex Complex_new (double x, double 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complex Complex_add (complex c1, complex c2);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complex Complex_sub (complex c1, complex c2);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complex Complex_mult (complex c1, complex c2);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complex Complex_divide (complex c1, complex c2);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Next, we’d discuss several variants of rep’s: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CDT, ADT.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CDT of Complex:</a:t>
            </a:r>
            <a:br>
              <a:rPr lang="en-US" altLang="zh-CN"/>
            </a:br>
            <a:r>
              <a:rPr lang="en-US" altLang="zh-CN"/>
              <a:t>Interface</a:t>
            </a:r>
            <a:r>
              <a:rPr lang="en-US" altLang="zh-CN">
                <a:latin typeface="Arial" panose="020B0604020202020204" pitchFamily="34" charset="0"/>
              </a:rPr>
              <a:t>—</a:t>
            </a:r>
            <a:r>
              <a:rPr lang="en-US" altLang="zh-CN"/>
              <a:t>Types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COMPLEX_H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double 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double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(double x, double y);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 function prototypes are similar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With this interface, we can write client codes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that manipulate complex numbers.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r>
              <a:rPr lang="en-US" altLang="zh-CN" sz="2000" b="1" dirty="0">
                <a:latin typeface="Courier New" panose="02070309020205020404" pitchFamily="49" charset="0"/>
              </a:rPr>
              <a:t>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complex.h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 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c1, c2, c3;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c1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(3.0, 4.0);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c2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(7.0, 6.0);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c3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Complex_add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(c1, c2);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Complex_output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(c3);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6248400" y="4267200"/>
            <a:ext cx="2438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Do we know c1, c2, c3’s concrete representation?</a:t>
            </a:r>
          </a:p>
          <a:p>
            <a:r>
              <a:rPr lang="en-US" altLang="zh-CN" sz="2000"/>
              <a:t>How?</a:t>
            </a:r>
          </a:p>
        </p:txBody>
      </p:sp>
      <p:sp>
        <p:nvSpPr>
          <p:cNvPr id="227334" name="Line 6"/>
          <p:cNvSpPr>
            <a:spLocks noChangeShapeType="1"/>
          </p:cNvSpPr>
          <p:nvPr/>
        </p:nvSpPr>
        <p:spPr bwMode="auto">
          <a:xfrm flipH="1" flipV="1">
            <a:off x="4495800" y="3962400"/>
            <a:ext cx="1905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25ae327-ba86-4d21-aeae-f457db17ee19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</TotalTime>
  <Words>1171</Words>
  <Application>Microsoft Macintosh PowerPoint</Application>
  <PresentationFormat>全屏显示(4:3)</PresentationFormat>
  <Paragraphs>196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Helvetica</vt:lpstr>
      <vt:lpstr>Tahoma</vt:lpstr>
      <vt:lpstr>Wingdings</vt:lpstr>
      <vt:lpstr>Blends</vt:lpstr>
      <vt:lpstr> Abstract Data Type</vt:lpstr>
      <vt:lpstr>Data Types</vt:lpstr>
      <vt:lpstr>Data Type Examples</vt:lpstr>
      <vt:lpstr>Concrete Data Types (CDT)</vt:lpstr>
      <vt:lpstr>Abstract Data Types (ADT)</vt:lpstr>
      <vt:lpstr>Case Study</vt:lpstr>
      <vt:lpstr>Complex Number</vt:lpstr>
      <vt:lpstr>CDT of Complex: Interface—Types</vt:lpstr>
      <vt:lpstr>Client Code</vt:lpstr>
      <vt:lpstr>CDT Complex:  Implementation</vt:lpstr>
      <vt:lpstr>Problem #1</vt:lpstr>
      <vt:lpstr>Problem #2</vt:lpstr>
      <vt:lpstr>Problems with CDT?</vt:lpstr>
      <vt:lpstr>ADT of Complex: Interface—Types</vt:lpstr>
      <vt:lpstr>Client Code</vt:lpstr>
      <vt:lpstr>ADT Complex: Implementation#1—Types</vt:lpstr>
      <vt:lpstr>ADT Complex:  Implementation Continued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Data Type</dc:title>
  <dc:subject>Baojian Hua</dc:subject>
  <dc:creator/>
  <cp:lastModifiedBy>Microsoft Office 用户</cp:lastModifiedBy>
  <cp:revision>2903</cp:revision>
  <cp:lastPrinted>2113-01-01T00:00:00Z</cp:lastPrinted>
  <dcterms:created xsi:type="dcterms:W3CDTF">2113-01-01T00:00:00Z</dcterms:created>
  <dcterms:modified xsi:type="dcterms:W3CDTF">2022-10-30T03:32:53Z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A17DB179DF414B72ADF8891F0ADF8E32</vt:lpwstr>
  </property>
  <property fmtid="{D5CDD505-2E9C-101B-9397-08002B2CF9AE}" pid="4" name="KSOProductBuildVer">
    <vt:lpwstr>2052-11.1.0.12598</vt:lpwstr>
  </property>
</Properties>
</file>