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3"/>
  </p:handoutMasterIdLst>
  <p:sldIdLst>
    <p:sldId id="256" r:id="rId2"/>
    <p:sldId id="321" r:id="rId3"/>
    <p:sldId id="363" r:id="rId4"/>
    <p:sldId id="333" r:id="rId5"/>
    <p:sldId id="32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41" r:id="rId15"/>
    <p:sldId id="342" r:id="rId16"/>
    <p:sldId id="343" r:id="rId17"/>
    <p:sldId id="372" r:id="rId18"/>
    <p:sldId id="353" r:id="rId19"/>
    <p:sldId id="355" r:id="rId20"/>
    <p:sldId id="354" r:id="rId21"/>
    <p:sldId id="356" r:id="rId22"/>
    <p:sldId id="358" r:id="rId23"/>
    <p:sldId id="373" r:id="rId24"/>
    <p:sldId id="359" r:id="rId25"/>
    <p:sldId id="361" r:id="rId26"/>
    <p:sldId id="374" r:id="rId27"/>
    <p:sldId id="360" r:id="rId28"/>
    <p:sldId id="362" r:id="rId29"/>
    <p:sldId id="375" r:id="rId30"/>
    <p:sldId id="376" r:id="rId31"/>
    <p:sldId id="377" r:id="rId3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/>
    <p:restoredTop sz="94720"/>
  </p:normalViewPr>
  <p:slideViewPr>
    <p:cSldViewPr>
      <p:cViewPr varScale="1">
        <p:scale>
          <a:sx n="102" d="100"/>
          <a:sy n="102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C971-9C0D-FB48-A3ED-5ADCE37D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FV_E(c)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FV_E(x)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FV_E(f(E1,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 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br>
                  <a:rPr lang="en-US" altLang="zh-CN" sz="2800" dirty="0"/>
                </a:br>
                <a:r>
                  <a:rPr lang="en-US" altLang="zh-CN" sz="2800" dirty="0"/>
                  <a:t>FV(r(E1,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))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FV(P1/\P2)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FV(P1\/P2)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FV(P1-&gt;P2)         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800" dirty="0"/>
                  <a:t>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  <a:blipFill>
                <a:blip r:embed="rId2"/>
                <a:stretch>
                  <a:fillRect l="-1705" t="-15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Substitution: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P[x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E]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x[x</a:t>
                </a:r>
                <a14:m>
                  <m:oMath xmlns:m="http://schemas.openxmlformats.org/officeDocument/2006/math">
                    <m:r>
                      <a:rPr kumimoji="1" lang="zh-CN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E</a:t>
                </a:r>
                <a:br>
                  <a:rPr lang="en-US" altLang="zh-CN" sz="2000" dirty="0"/>
                </a:br>
                <a:r>
                  <a:rPr lang="en-US" altLang="zh-CN" sz="2000" dirty="0"/>
                  <a:t>y[x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y </a:t>
                </a:r>
                <a:r>
                  <a:rPr lang="zh-CN" altLang="en-US" sz="2000" dirty="0"/>
                  <a:t>         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x!=y</a:t>
                </a:r>
                <a:br>
                  <a:rPr lang="en-US" altLang="zh-CN" sz="2000" dirty="0"/>
                </a:br>
                <a:r>
                  <a:rPr lang="en-US" altLang="zh-CN" sz="2000" dirty="0"/>
                  <a:t>f(E1,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= f(E1[x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</a:p>
              <a:p>
                <a:pPr marL="0" indent="0">
                  <a:buNone/>
                </a:pPr>
                <a:br>
                  <a:rPr lang="en-US" altLang="zh-CN" sz="2000" dirty="0"/>
                </a:br>
                <a:r>
                  <a:rPr lang="en-US" altLang="zh-CN" sz="2000" dirty="0"/>
                  <a:t>r(E1,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 r(E1[x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  <a:br>
                  <a:rPr lang="en-US" altLang="zh-CN" sz="2000" dirty="0"/>
                </a:br>
                <a:r>
                  <a:rPr lang="en-US" altLang="zh-CN" sz="2000" dirty="0"/>
                  <a:t>(P1 /\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/\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\/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\/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8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renaming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51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 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y.y</a:t>
                </a:r>
                <a:endParaRPr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[y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z])[x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z.y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5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theory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2012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list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propostions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kumimoji="1" lang="zh-CN" altLang="en-US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variables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single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propostion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/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/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/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1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prove:</a:t>
                </a:r>
                <a14:m>
                  <m:oMath xmlns:m="http://schemas.openxmlformats.org/officeDocument/2006/math">
                    <m:r>
                      <a:rPr kumimoji="1" lang="zh-CN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⊥)</m:t>
                    </m:r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700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1066800" y="6318012"/>
            <a:ext cx="396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30C507-87E2-4346-9E9F-9D350AA55E7A}"/>
              </a:ext>
            </a:extLst>
          </p:cNvPr>
          <p:cNvCxnSpPr>
            <a:cxnSpLocks/>
          </p:cNvCxnSpPr>
          <p:nvPr/>
        </p:nvCxnSpPr>
        <p:spPr>
          <a:xfrm>
            <a:off x="1066800" y="5715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F2C20C9-08D9-3547-AEB0-7704A7CF473C}"/>
              </a:ext>
            </a:extLst>
          </p:cNvPr>
          <p:cNvCxnSpPr>
            <a:cxnSpLocks/>
          </p:cNvCxnSpPr>
          <p:nvPr/>
        </p:nvCxnSpPr>
        <p:spPr>
          <a:xfrm>
            <a:off x="246062" y="5165685"/>
            <a:ext cx="79073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/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/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/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/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/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4A13831-650C-C74B-B21C-95DF11512932}"/>
              </a:ext>
            </a:extLst>
          </p:cNvPr>
          <p:cNvCxnSpPr>
            <a:cxnSpLocks/>
          </p:cNvCxnSpPr>
          <p:nvPr/>
        </p:nvCxnSpPr>
        <p:spPr>
          <a:xfrm>
            <a:off x="228600" y="46482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/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blipFill>
                <a:blip r:embed="rId11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/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3F6679E-D063-EC45-B608-18B7B27935B3}"/>
              </a:ext>
            </a:extLst>
          </p:cNvPr>
          <p:cNvCxnSpPr>
            <a:cxnSpLocks/>
          </p:cNvCxnSpPr>
          <p:nvPr/>
        </p:nvCxnSpPr>
        <p:spPr>
          <a:xfrm>
            <a:off x="228600" y="3429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8B17971-AB2F-8444-B352-596600C6840E}"/>
              </a:ext>
            </a:extLst>
          </p:cNvPr>
          <p:cNvCxnSpPr>
            <a:cxnSpLocks/>
          </p:cNvCxnSpPr>
          <p:nvPr/>
        </p:nvCxnSpPr>
        <p:spPr>
          <a:xfrm>
            <a:off x="4800600" y="3874532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A76447EA-0231-5949-B6F8-A4E097B087CB}"/>
              </a:ext>
            </a:extLst>
          </p:cNvPr>
          <p:cNvCxnSpPr>
            <a:cxnSpLocks/>
          </p:cNvCxnSpPr>
          <p:nvPr/>
        </p:nvCxnSpPr>
        <p:spPr>
          <a:xfrm>
            <a:off x="4800600" y="46482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/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/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/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/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Propositional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implemented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efficiently</a:t>
                </a:r>
              </a:p>
              <a:p>
                <a:pPr lvl="1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expressive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enough</a:t>
                </a:r>
              </a:p>
              <a:p>
                <a:pPr lvl="2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Q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</a:t>
                </a:r>
              </a:p>
              <a:p>
                <a:pPr lvl="2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consider:</a:t>
                </a:r>
              </a:p>
              <a:p>
                <a:pPr lvl="3"/>
                <a:r>
                  <a:rPr kumimoji="1" lang="en-US" altLang="zh-CN" dirty="0">
                    <a:solidFill>
                      <a:srgbClr val="0432FF"/>
                    </a:solidFill>
                  </a:rPr>
                  <a:t>(x&gt;0)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x&gt;0)</a:t>
                </a:r>
              </a:p>
              <a:p>
                <a:pPr lvl="3"/>
                <a:r>
                  <a:rPr kumimoji="1" lang="en-US" altLang="zh-CN" dirty="0">
                    <a:solidFill>
                      <a:srgbClr val="0432FF"/>
                    </a:solidFill>
                  </a:rPr>
                  <a:t>(x=y)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(y=x)</a:t>
                </a:r>
              </a:p>
              <a:p>
                <a:r>
                  <a:rPr kumimoji="1" lang="en-US" altLang="zh-CN" dirty="0"/>
                  <a:t>Predicate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make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express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reason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satisfiability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SMT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20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5966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3065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87E25F9-7DED-6147-A34B-08F4F8B8C181}"/>
              </a:ext>
            </a:extLst>
          </p:cNvPr>
          <p:cNvSpPr txBox="1"/>
          <p:nvPr/>
        </p:nvSpPr>
        <p:spPr>
          <a:xfrm>
            <a:off x="6629399" y="1143000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0-arity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/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Z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f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+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r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‘=‘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r(f(x,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x)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blipFill>
                <a:blip r:embed="rId7"/>
                <a:stretch>
                  <a:fillRect l="-4459" t="-261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7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14:m>
                  <m:oMath xmlns:m="http://schemas.openxmlformats.org/officeDocument/2006/math">
                    <m:r>
                      <a:rPr kumimoji="1" lang="en-US" altLang="zh-CN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kumimoji="1" lang="en-US" altLang="zh-CN" sz="2400" dirty="0"/>
                  <a:t>(V(E),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V(E))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</a:t>
                </a:r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sz="2400" dirty="0"/>
                  <a:t>       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dirty="0"/>
                  <a:t>          </a:t>
                </a:r>
                <a:r>
                  <a:rPr kumimoji="1" lang="en-US" altLang="zh-CN" sz="2400" dirty="0"/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some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  <a:blipFill>
                <a:blip r:embed="rId2"/>
                <a:stretch>
                  <a:fillRect t="-923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7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0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D2D-42C9-6B4A-B091-D6E94AF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Remarks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view,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models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ℳ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</a:p>
              <a:p>
                <a:pPr lvl="1"/>
                <a:r>
                  <a:rPr kumimoji="1" lang="en-US" altLang="zh-CN" dirty="0"/>
                  <a:t>Even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elements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lectures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7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95CA-3FC8-384F-980D-3CBC5A2A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24F61-E0F1-8230-E066-DAA769993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3656B-0524-8AE8-DB7E-023C457F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2AA88-CBB3-A5FC-EA71-D57252F1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Encoding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in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Z3</a:t>
            </a:r>
          </a:p>
        </p:txBody>
      </p:sp>
    </p:spTree>
    <p:extLst>
      <p:ext uri="{BB962C8B-B14F-4D97-AF65-F5344CB8AC3E}">
        <p14:creationId xmlns:p14="http://schemas.microsoft.com/office/powerpoint/2010/main" val="146138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Modeling:</a:t>
                </a:r>
              </a:p>
              <a:p>
                <a:pPr lvl="1"/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realistic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2"/>
                <a:r>
                  <a:rPr kumimoji="1" lang="en-US" altLang="zh-CN" dirty="0"/>
                  <a:t>“Every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student”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lvl="2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predicate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𝐵𝑜𝑏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𝐵𝑜𝑏</m:t>
                      </m:r>
                      <m:r>
                        <a:rPr kumimoji="1"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S(x):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student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L(x):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14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60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2BC32-6BD4-AE57-72E7-85555C9EB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AA493-5762-A559-ACD4-D43FAE36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806A3-D990-A471-01CB-DCD0084C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#1: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create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target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domains</a:t>
            </a:r>
          </a:p>
          <a:p>
            <a:pPr lvl="1"/>
            <a:r>
              <a:rPr kumimoji="1" lang="en-US" altLang="zh-CN" sz="2000" dirty="0"/>
              <a:t>using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“sort” </a:t>
            </a:r>
          </a:p>
          <a:p>
            <a:pPr lvl="1"/>
            <a:r>
              <a:rPr kumimoji="1" lang="en-US" altLang="zh-CN" sz="2000" dirty="0"/>
              <a:t>e.g.,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represent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“person”:</a:t>
            </a:r>
          </a:p>
          <a:p>
            <a:pPr lvl="2"/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DeclareSort</a:t>
            </a:r>
            <a:r>
              <a:rPr kumimoji="1" lang="en-US" altLang="zh-CN" sz="2000" dirty="0">
                <a:solidFill>
                  <a:srgbClr val="0432FF"/>
                </a:solidFill>
              </a:rPr>
              <a:t>(“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sz="2000" dirty="0">
                <a:solidFill>
                  <a:srgbClr val="0432FF"/>
                </a:solidFill>
              </a:rPr>
              <a:t>”)</a:t>
            </a:r>
          </a:p>
          <a:p>
            <a:r>
              <a:rPr kumimoji="1" lang="en-US" altLang="zh-CN" sz="2400" dirty="0"/>
              <a:t>#2: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declare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functions</a:t>
            </a:r>
          </a:p>
          <a:p>
            <a:pPr lvl="1"/>
            <a:r>
              <a:rPr kumimoji="1" lang="en-US" altLang="zh-CN" sz="2000" dirty="0"/>
              <a:t>note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Z3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treats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predicates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bool-valued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functions</a:t>
            </a:r>
          </a:p>
          <a:p>
            <a:pPr lvl="1"/>
            <a:r>
              <a:rPr kumimoji="1" lang="en-US" altLang="zh-CN" sz="2000" dirty="0"/>
              <a:t>e.g.,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person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zhangsan</a:t>
            </a:r>
            <a:r>
              <a:rPr kumimoji="1" lang="en-US" altLang="zh-CN" sz="2000" dirty="0"/>
              <a:t>”:</a:t>
            </a:r>
          </a:p>
          <a:p>
            <a:pPr lvl="2"/>
            <a:r>
              <a:rPr kumimoji="1" lang="en-US" altLang="zh-CN" sz="2000" dirty="0" err="1">
                <a:solidFill>
                  <a:srgbClr val="0432FF"/>
                </a:solidFill>
              </a:rPr>
              <a:t>zhangsan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Const(“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zhangsan</a:t>
            </a:r>
            <a:r>
              <a:rPr kumimoji="1" lang="en-US" altLang="zh-CN" sz="2000" dirty="0">
                <a:solidFill>
                  <a:srgbClr val="0432FF"/>
                </a:solidFill>
              </a:rPr>
              <a:t>”,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sz="2000" dirty="0">
                <a:solidFill>
                  <a:srgbClr val="0432FF"/>
                </a:solidFill>
              </a:rPr>
              <a:t>)</a:t>
            </a:r>
          </a:p>
          <a:p>
            <a:pPr lvl="2"/>
            <a:r>
              <a:rPr kumimoji="1" lang="en-US" altLang="zh-CN" sz="2000" dirty="0" err="1">
                <a:solidFill>
                  <a:srgbClr val="0432FF"/>
                </a:solidFill>
              </a:rPr>
              <a:t>is_student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Function(”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is_student</a:t>
            </a:r>
            <a:r>
              <a:rPr kumimoji="1" lang="en-US" altLang="zh-CN" sz="2000" dirty="0">
                <a:solidFill>
                  <a:srgbClr val="0432FF"/>
                </a:solidFill>
              </a:rPr>
              <a:t>”,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boolsort</a:t>
            </a:r>
            <a:r>
              <a:rPr kumimoji="1" lang="en-US" altLang="zh-CN" sz="2000" dirty="0">
                <a:solidFill>
                  <a:srgbClr val="0432FF"/>
                </a:solidFill>
              </a:rPr>
              <a:t>())</a:t>
            </a:r>
          </a:p>
          <a:p>
            <a:pPr lvl="2"/>
            <a:r>
              <a:rPr kumimoji="1" lang="en-US" altLang="zh-CN" sz="2000" dirty="0" err="1">
                <a:solidFill>
                  <a:srgbClr val="0432FF"/>
                </a:solidFill>
              </a:rPr>
              <a:t>learn_logic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Function(”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learn_logic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sz="2000" dirty="0">
                <a:solidFill>
                  <a:srgbClr val="0432FF"/>
                </a:solidFill>
              </a:rPr>
              <a:t>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boolsort</a:t>
            </a:r>
            <a:r>
              <a:rPr kumimoji="1" lang="en-US" altLang="zh-CN" sz="2000" dirty="0">
                <a:solidFill>
                  <a:srgbClr val="0432FF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176869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A983-3DFA-647F-CAE2-F9FF0CD4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E1F80-E3A7-6C09-A0B3-F46E6335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9CAEA-95ED-593B-8202-E0FD73A6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#3: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 the propositions 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“every student 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 logic”:</a:t>
            </a:r>
          </a:p>
          <a:p>
            <a:pPr lvl="2"/>
            <a:r>
              <a:rPr kumimoji="1" lang="en-US" altLang="zh-CN" dirty="0" err="1">
                <a:solidFill>
                  <a:srgbClr val="0432FF"/>
                </a:solidFill>
              </a:rPr>
              <a:t>ForAll</a:t>
            </a:r>
            <a:r>
              <a:rPr kumimoji="1" lang="en-US" altLang="zh-CN" dirty="0">
                <a:solidFill>
                  <a:srgbClr val="0432FF"/>
                </a:solidFill>
              </a:rPr>
              <a:t>([Const(‘x’, </a:t>
            </a:r>
            <a:r>
              <a:rPr kumimoji="1" lang="en-US" altLang="zh-CN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dirty="0">
                <a:solidFill>
                  <a:srgbClr val="0432FF"/>
                </a:solidFill>
              </a:rPr>
              <a:t>)],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	Implies(</a:t>
            </a:r>
            <a:r>
              <a:rPr kumimoji="1" lang="en-US" altLang="zh-CN" dirty="0" err="1">
                <a:solidFill>
                  <a:srgbClr val="0432FF"/>
                </a:solidFill>
              </a:rPr>
              <a:t>is_student</a:t>
            </a:r>
            <a:r>
              <a:rPr kumimoji="1" lang="en-US" altLang="zh-CN" dirty="0">
                <a:solidFill>
                  <a:srgbClr val="0432FF"/>
                </a:solidFill>
              </a:rPr>
              <a:t>(Const(‘x’, </a:t>
            </a:r>
            <a:r>
              <a:rPr kumimoji="1" lang="en-US" altLang="zh-CN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dirty="0">
                <a:solidFill>
                  <a:srgbClr val="0432FF"/>
                </a:solidFill>
              </a:rPr>
              <a:t>)), </a:t>
            </a:r>
            <a:r>
              <a:rPr kumimoji="1" lang="en-US" altLang="zh-CN" dirty="0" err="1">
                <a:solidFill>
                  <a:srgbClr val="0432FF"/>
                </a:solidFill>
              </a:rPr>
              <a:t>learn_logic</a:t>
            </a:r>
            <a:r>
              <a:rPr kumimoji="1" lang="en-US" altLang="zh-CN" dirty="0">
                <a:solidFill>
                  <a:srgbClr val="0432FF"/>
                </a:solidFill>
              </a:rPr>
              <a:t>(Const(‘x’, </a:t>
            </a:r>
            <a:r>
              <a:rPr kumimoji="1" lang="en-US" altLang="zh-CN" dirty="0" err="1">
                <a:solidFill>
                  <a:srgbClr val="0432FF"/>
                </a:solidFill>
              </a:rPr>
              <a:t>person_sort</a:t>
            </a:r>
            <a:r>
              <a:rPr kumimoji="1" lang="en-US" altLang="zh-CN" dirty="0">
                <a:solidFill>
                  <a:srgbClr val="0432FF"/>
                </a:solidFill>
              </a:rPr>
              <a:t>)))</a:t>
            </a:r>
          </a:p>
          <a:p>
            <a:r>
              <a:rPr kumimoji="1" lang="en-US" altLang="zh-CN" dirty="0"/>
              <a:t>read the code in the handout</a:t>
            </a:r>
          </a:p>
        </p:txBody>
      </p:sp>
    </p:spTree>
    <p:extLst>
      <p:ext uri="{BB962C8B-B14F-4D97-AF65-F5344CB8AC3E}">
        <p14:creationId xmlns:p14="http://schemas.microsoft.com/office/powerpoint/2010/main" val="100304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2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371600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09800" y="1556266"/>
            <a:ext cx="2819400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18288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0800" y="2013466"/>
            <a:ext cx="2438400" cy="1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F4F429C-E46F-5240-AEFF-38D16A74FFCA}"/>
              </a:ext>
            </a:extLst>
          </p:cNvPr>
          <p:cNvSpPr txBox="1"/>
          <p:nvPr/>
        </p:nvSpPr>
        <p:spPr>
          <a:xfrm>
            <a:off x="5029200" y="22976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functions.</a:t>
            </a:r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3C379BF-21DE-4F4C-97A7-CAF7A602A6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48000" y="2297670"/>
            <a:ext cx="1981200" cy="3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5FE1A-33D5-0D47-A609-D05DF337E621}"/>
              </a:ext>
            </a:extLst>
          </p:cNvPr>
          <p:cNvSpPr txBox="1"/>
          <p:nvPr/>
        </p:nvSpPr>
        <p:spPr>
          <a:xfrm>
            <a:off x="5029200" y="3048000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B00776F-65D7-BA49-A1CD-C1B6348C30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209800" y="2819401"/>
            <a:ext cx="2819400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4EFC7-31A5-4E4D-97B8-39978C1B3493}"/>
              </a:ext>
            </a:extLst>
          </p:cNvPr>
          <p:cNvSpPr txBox="1"/>
          <p:nvPr/>
        </p:nvSpPr>
        <p:spPr>
          <a:xfrm>
            <a:off x="5029200" y="3657600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EB32B35-320D-2848-8180-E848ACA0EB1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286000" y="3048000"/>
            <a:ext cx="2743200" cy="9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/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B3E3C27-98D9-744F-A01B-2B4FC7E2E7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743200" y="5682734"/>
            <a:ext cx="236220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/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910786-A4D4-FF4A-9A88-6D8B64D08CD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743200" y="6139934"/>
            <a:ext cx="2362200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  <p:bldP spid="17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Z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E-E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E&gt;E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blipFill>
                <a:blip r:embed="rId3"/>
                <a:stretch>
                  <a:fillRect l="-2349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S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400" kern="0" dirty="0"/>
                  <a:t>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empty(E)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blipFill>
                <a:blip r:embed="rId3"/>
                <a:stretch>
                  <a:fillRect l="-2154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0D70-EC34-6140-A737-EAD0416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m:rPr>
                          <m:nor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kumimoji="1"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arguments---bound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global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vars.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substitution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calls.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8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BV(r(...))       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BV(P1/\P2)       = BV(P1)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BV(P2)</a:t>
                </a:r>
                <a:br>
                  <a:rPr lang="en-US" altLang="zh-CN" dirty="0"/>
                </a:br>
                <a:r>
                  <a:rPr lang="en-US" altLang="zh-CN" dirty="0"/>
                  <a:t>BV(P1\/P2) 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BV(P1-&gt;P2)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9255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6045</TotalTime>
  <Words>2289</Words>
  <Application>Microsoft Macintosh PowerPoint</Application>
  <PresentationFormat>全屏显示(4:3)</PresentationFormat>
  <Paragraphs>322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Tahoma</vt:lpstr>
      <vt:lpstr>Wingdings</vt:lpstr>
      <vt:lpstr>Blends</vt:lpstr>
      <vt:lpstr>Predicate logic</vt:lpstr>
      <vt:lpstr>Motivation</vt:lpstr>
      <vt:lpstr>Motivation</vt:lpstr>
      <vt:lpstr> </vt:lpstr>
      <vt:lpstr>The syntax</vt:lpstr>
      <vt:lpstr>Intuitions: to encode Z</vt:lpstr>
      <vt:lpstr>Intuitions: to encode set theory</vt:lpstr>
      <vt:lpstr>Bound and free variables</vt:lpstr>
      <vt:lpstr>Bound variables: BV(P)</vt:lpstr>
      <vt:lpstr>Free variables: FV(P)</vt:lpstr>
      <vt:lpstr>Substitution: P[x↦E]</vt:lpstr>
      <vt:lpstr>α-renaming</vt:lpstr>
      <vt:lpstr> </vt:lpstr>
      <vt:lpstr>Natural deduction: judgments</vt:lpstr>
      <vt:lpstr>Natural deduction:  Inference rules</vt:lpstr>
      <vt:lpstr>Natural deduction:  Inference rules</vt:lpstr>
      <vt:lpstr>Natural deduction:  Inference rules</vt:lpstr>
      <vt:lpstr>Example</vt:lpstr>
      <vt:lpstr>Proof engineering</vt:lpstr>
      <vt:lpstr> </vt:lpstr>
      <vt:lpstr>Semantics</vt:lpstr>
      <vt:lpstr>Motivation</vt:lpstr>
      <vt:lpstr>Motivation</vt:lpstr>
      <vt:lpstr>Model-based semantics</vt:lpstr>
      <vt:lpstr>Validity</vt:lpstr>
      <vt:lpstr>Remarks</vt:lpstr>
      <vt:lpstr>Two notions of validity</vt:lpstr>
      <vt:lpstr>Soundness and completeness</vt:lpstr>
      <vt:lpstr> </vt:lpstr>
      <vt:lpstr>Key steps</vt:lpstr>
      <vt:lpstr>Key steps, cont’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2712</cp:revision>
  <cp:lastPrinted>1601-01-01T00:00:00Z</cp:lastPrinted>
  <dcterms:created xsi:type="dcterms:W3CDTF">1601-01-01T00:00:00Z</dcterms:created>
  <dcterms:modified xsi:type="dcterms:W3CDTF">2025-03-27T02:28:31Z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