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9"/>
  </p:handoutMasterIdLst>
  <p:sldIdLst>
    <p:sldId id="256" r:id="rId2"/>
    <p:sldId id="321" r:id="rId3"/>
    <p:sldId id="363" r:id="rId4"/>
    <p:sldId id="375" r:id="rId5"/>
    <p:sldId id="376" r:id="rId6"/>
    <p:sldId id="377" r:id="rId7"/>
    <p:sldId id="333" r:id="rId8"/>
    <p:sldId id="323" r:id="rId9"/>
    <p:sldId id="364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65" r:id="rId21"/>
    <p:sldId id="388" r:id="rId22"/>
    <p:sldId id="389" r:id="rId23"/>
    <p:sldId id="390" r:id="rId24"/>
    <p:sldId id="366" r:id="rId25"/>
    <p:sldId id="391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67" r:id="rId34"/>
    <p:sldId id="399" r:id="rId35"/>
    <p:sldId id="400" r:id="rId36"/>
    <p:sldId id="401" r:id="rId37"/>
    <p:sldId id="402" r:id="rId3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90"/>
    <p:restoredTop sz="94720"/>
  </p:normalViewPr>
  <p:slideViewPr>
    <p:cSldViewPr>
      <p:cViewPr varScale="1">
        <p:scale>
          <a:sx n="102" d="100"/>
          <a:sy n="102" d="100"/>
        </p:scale>
        <p:origin x="3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Equality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uninterpreted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a = b</a:t>
            </a:r>
            <a:r>
              <a:rPr kumimoji="1" lang="en-US" altLang="zh-CN" dirty="0"/>
              <a:t>, b = c, d = e, b = s, d = t, a!= e, a!=s</a:t>
            </a:r>
          </a:p>
          <a:p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CDFF82-7618-784D-B7D5-48A3C8FB5D3A}"/>
              </a:ext>
            </a:extLst>
          </p:cNvPr>
          <p:cNvSpPr/>
          <p:nvPr/>
        </p:nvSpPr>
        <p:spPr>
          <a:xfrm>
            <a:off x="533400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EE544DC-9DAF-EA4B-97AB-E3AF4503B470}"/>
              </a:ext>
            </a:extLst>
          </p:cNvPr>
          <p:cNvSpPr/>
          <p:nvPr/>
        </p:nvSpPr>
        <p:spPr>
          <a:xfrm>
            <a:off x="1439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b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F000DAF-8245-8F48-8487-CA378428CB90}"/>
              </a:ext>
            </a:extLst>
          </p:cNvPr>
          <p:cNvSpPr/>
          <p:nvPr/>
        </p:nvSpPr>
        <p:spPr>
          <a:xfrm>
            <a:off x="2430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C3F2201-DD42-D74D-ABF5-06016182C07C}"/>
              </a:ext>
            </a:extLst>
          </p:cNvPr>
          <p:cNvSpPr/>
          <p:nvPr/>
        </p:nvSpPr>
        <p:spPr>
          <a:xfrm>
            <a:off x="4335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209BEF5-8F85-B842-9028-369B534C56C5}"/>
              </a:ext>
            </a:extLst>
          </p:cNvPr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0D6596-BAFE-9143-8FFB-10252EC7627F}"/>
              </a:ext>
            </a:extLst>
          </p:cNvPr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510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a = b</a:t>
            </a:r>
            <a:r>
              <a:rPr kumimoji="1" lang="en-US" altLang="zh-CN" dirty="0"/>
              <a:t>, b = c, d = e, b = s, d = t, a!= e, a!=s</a:t>
            </a:r>
          </a:p>
          <a:p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CDFF82-7618-784D-B7D5-48A3C8FB5D3A}"/>
              </a:ext>
            </a:extLst>
          </p:cNvPr>
          <p:cNvSpPr/>
          <p:nvPr/>
        </p:nvSpPr>
        <p:spPr>
          <a:xfrm>
            <a:off x="533400" y="3276600"/>
            <a:ext cx="942974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a, b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F000DAF-8245-8F48-8487-CA378428CB90}"/>
              </a:ext>
            </a:extLst>
          </p:cNvPr>
          <p:cNvSpPr/>
          <p:nvPr/>
        </p:nvSpPr>
        <p:spPr>
          <a:xfrm>
            <a:off x="2430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C3F2201-DD42-D74D-ABF5-06016182C07C}"/>
              </a:ext>
            </a:extLst>
          </p:cNvPr>
          <p:cNvSpPr/>
          <p:nvPr/>
        </p:nvSpPr>
        <p:spPr>
          <a:xfrm>
            <a:off x="4335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209BEF5-8F85-B842-9028-369B534C56C5}"/>
              </a:ext>
            </a:extLst>
          </p:cNvPr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0D6596-BAFE-9143-8FFB-10252EC7627F}"/>
              </a:ext>
            </a:extLst>
          </p:cNvPr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6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</a:t>
            </a:r>
            <a:r>
              <a:rPr kumimoji="1" lang="en-US" altLang="zh-CN" dirty="0">
                <a:solidFill>
                  <a:srgbClr val="FF0000"/>
                </a:solidFill>
              </a:rPr>
              <a:t>b = c</a:t>
            </a:r>
            <a:r>
              <a:rPr kumimoji="1" lang="en-US" altLang="zh-CN" dirty="0"/>
              <a:t>, d = e, b = s, d = t, a!= e, a!=s</a:t>
            </a:r>
          </a:p>
          <a:p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CDFF82-7618-784D-B7D5-48A3C8FB5D3A}"/>
              </a:ext>
            </a:extLst>
          </p:cNvPr>
          <p:cNvSpPr/>
          <p:nvPr/>
        </p:nvSpPr>
        <p:spPr>
          <a:xfrm>
            <a:off x="533400" y="3276600"/>
            <a:ext cx="942974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a, </a:t>
            </a:r>
            <a:r>
              <a:rPr kumimoji="1" lang="en-US" altLang="zh-CN" dirty="0">
                <a:solidFill>
                  <a:srgbClr val="FF0000"/>
                </a:solidFill>
              </a:rPr>
              <a:t>b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F000DAF-8245-8F48-8487-CA378428CB90}"/>
              </a:ext>
            </a:extLst>
          </p:cNvPr>
          <p:cNvSpPr/>
          <p:nvPr/>
        </p:nvSpPr>
        <p:spPr>
          <a:xfrm>
            <a:off x="2430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C3F2201-DD42-D74D-ABF5-06016182C07C}"/>
              </a:ext>
            </a:extLst>
          </p:cNvPr>
          <p:cNvSpPr/>
          <p:nvPr/>
        </p:nvSpPr>
        <p:spPr>
          <a:xfrm>
            <a:off x="4335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209BEF5-8F85-B842-9028-369B534C56C5}"/>
              </a:ext>
            </a:extLst>
          </p:cNvPr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0D6596-BAFE-9143-8FFB-10252EC7627F}"/>
              </a:ext>
            </a:extLst>
          </p:cNvPr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481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</a:t>
            </a:r>
            <a:r>
              <a:rPr kumimoji="1" lang="en-US" altLang="zh-CN" dirty="0">
                <a:solidFill>
                  <a:srgbClr val="FF0000"/>
                </a:solidFill>
              </a:rPr>
              <a:t>b = c</a:t>
            </a:r>
            <a:r>
              <a:rPr kumimoji="1" lang="en-US" altLang="zh-CN" dirty="0"/>
              <a:t>, d = e, b = s, d = t, a!= e, a!=s</a:t>
            </a:r>
          </a:p>
          <a:p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CDFF82-7618-784D-B7D5-48A3C8FB5D3A}"/>
              </a:ext>
            </a:extLst>
          </p:cNvPr>
          <p:cNvSpPr/>
          <p:nvPr/>
        </p:nvSpPr>
        <p:spPr>
          <a:xfrm>
            <a:off x="533400" y="2971800"/>
            <a:ext cx="1295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a, </a:t>
            </a:r>
            <a:r>
              <a:rPr kumimoji="1" lang="en-US" altLang="zh-CN" dirty="0">
                <a:solidFill>
                  <a:srgbClr val="FF0000"/>
                </a:solidFill>
              </a:rPr>
              <a:t>b, c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C3F2201-DD42-D74D-ABF5-06016182C07C}"/>
              </a:ext>
            </a:extLst>
          </p:cNvPr>
          <p:cNvSpPr/>
          <p:nvPr/>
        </p:nvSpPr>
        <p:spPr>
          <a:xfrm>
            <a:off x="4335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209BEF5-8F85-B842-9028-369B534C56C5}"/>
              </a:ext>
            </a:extLst>
          </p:cNvPr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0D6596-BAFE-9143-8FFB-10252EC7627F}"/>
              </a:ext>
            </a:extLst>
          </p:cNvPr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6333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b = c, </a:t>
            </a:r>
            <a:r>
              <a:rPr kumimoji="1" lang="en-US" altLang="zh-CN" dirty="0">
                <a:solidFill>
                  <a:srgbClr val="FF0000"/>
                </a:solidFill>
              </a:rPr>
              <a:t>d = e</a:t>
            </a:r>
            <a:r>
              <a:rPr kumimoji="1" lang="en-US" altLang="zh-CN" dirty="0"/>
              <a:t>, b = s, d = t, a!= e, a!=s</a:t>
            </a:r>
          </a:p>
          <a:p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CDFF82-7618-784D-B7D5-48A3C8FB5D3A}"/>
              </a:ext>
            </a:extLst>
          </p:cNvPr>
          <p:cNvSpPr/>
          <p:nvPr/>
        </p:nvSpPr>
        <p:spPr>
          <a:xfrm>
            <a:off x="533400" y="2971800"/>
            <a:ext cx="1295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a, b, 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d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C3F2201-DD42-D74D-ABF5-06016182C07C}"/>
              </a:ext>
            </a:extLst>
          </p:cNvPr>
          <p:cNvSpPr/>
          <p:nvPr/>
        </p:nvSpPr>
        <p:spPr>
          <a:xfrm>
            <a:off x="4335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209BEF5-8F85-B842-9028-369B534C56C5}"/>
              </a:ext>
            </a:extLst>
          </p:cNvPr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0D6596-BAFE-9143-8FFB-10252EC7627F}"/>
              </a:ext>
            </a:extLst>
          </p:cNvPr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7489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b = c, </a:t>
            </a:r>
            <a:r>
              <a:rPr kumimoji="1" lang="en-US" altLang="zh-CN" dirty="0">
                <a:solidFill>
                  <a:srgbClr val="FF0000"/>
                </a:solidFill>
              </a:rPr>
              <a:t>d = e</a:t>
            </a:r>
            <a:r>
              <a:rPr kumimoji="1" lang="en-US" altLang="zh-CN" dirty="0"/>
              <a:t>, b = s, d = t, a!= e, a!=s</a:t>
            </a:r>
          </a:p>
          <a:p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CDFF82-7618-784D-B7D5-48A3C8FB5D3A}"/>
              </a:ext>
            </a:extLst>
          </p:cNvPr>
          <p:cNvSpPr/>
          <p:nvPr/>
        </p:nvSpPr>
        <p:spPr>
          <a:xfrm>
            <a:off x="533400" y="2971800"/>
            <a:ext cx="1295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a, b, 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276600"/>
            <a:ext cx="922338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d, 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209BEF5-8F85-B842-9028-369B534C56C5}"/>
              </a:ext>
            </a:extLst>
          </p:cNvPr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0D6596-BAFE-9143-8FFB-10252EC7627F}"/>
              </a:ext>
            </a:extLst>
          </p:cNvPr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875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b = c, d = e, </a:t>
            </a:r>
            <a:r>
              <a:rPr kumimoji="1" lang="en-US" altLang="zh-CN" dirty="0">
                <a:solidFill>
                  <a:srgbClr val="FF0000"/>
                </a:solidFill>
              </a:rPr>
              <a:t>b = s</a:t>
            </a:r>
            <a:r>
              <a:rPr kumimoji="1" lang="en-US" altLang="zh-CN" dirty="0"/>
              <a:t>, d = t, a!= e, a!=s</a:t>
            </a:r>
          </a:p>
          <a:p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CDFF82-7618-784D-B7D5-48A3C8FB5D3A}"/>
              </a:ext>
            </a:extLst>
          </p:cNvPr>
          <p:cNvSpPr/>
          <p:nvPr/>
        </p:nvSpPr>
        <p:spPr>
          <a:xfrm>
            <a:off x="533400" y="2971800"/>
            <a:ext cx="1295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a, </a:t>
            </a:r>
            <a:r>
              <a:rPr kumimoji="1" lang="en-US" altLang="zh-CN" dirty="0">
                <a:solidFill>
                  <a:srgbClr val="FF0000"/>
                </a:solidFill>
              </a:rPr>
              <a:t>b</a:t>
            </a:r>
            <a:r>
              <a:rPr kumimoji="1" lang="en-US" altLang="zh-CN" dirty="0">
                <a:solidFill>
                  <a:schemeClr val="tx1"/>
                </a:solidFill>
              </a:rPr>
              <a:t>, c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276600"/>
            <a:ext cx="922338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d, 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209BEF5-8F85-B842-9028-369B534C56C5}"/>
              </a:ext>
            </a:extLst>
          </p:cNvPr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0D6596-BAFE-9143-8FFB-10252EC7627F}"/>
              </a:ext>
            </a:extLst>
          </p:cNvPr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527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b = c, d = e, b = s, </a:t>
            </a:r>
            <a:r>
              <a:rPr kumimoji="1" lang="en-US" altLang="zh-CN" dirty="0">
                <a:solidFill>
                  <a:srgbClr val="FF0000"/>
                </a:solidFill>
              </a:rPr>
              <a:t>d = t</a:t>
            </a:r>
            <a:r>
              <a:rPr kumimoji="1" lang="en-US" altLang="zh-CN" dirty="0"/>
              <a:t>, a!= e, a!=s</a:t>
            </a:r>
          </a:p>
          <a:p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CDFF82-7618-784D-B7D5-48A3C8FB5D3A}"/>
              </a:ext>
            </a:extLst>
          </p:cNvPr>
          <p:cNvSpPr/>
          <p:nvPr/>
        </p:nvSpPr>
        <p:spPr>
          <a:xfrm>
            <a:off x="533400" y="2743200"/>
            <a:ext cx="1524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a, b, c, 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276600"/>
            <a:ext cx="922338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d</a:t>
            </a:r>
            <a:r>
              <a:rPr kumimoji="1" lang="en-US" altLang="zh-CN" dirty="0">
                <a:solidFill>
                  <a:schemeClr val="tx1"/>
                </a:solidFill>
              </a:rPr>
              <a:t>, 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0D6596-BAFE-9143-8FFB-10252EC7627F}"/>
              </a:ext>
            </a:extLst>
          </p:cNvPr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559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b = c, d = e, b = s, d = t, </a:t>
            </a:r>
            <a:r>
              <a:rPr kumimoji="1" lang="en-US" altLang="zh-CN" dirty="0">
                <a:solidFill>
                  <a:srgbClr val="FF0000"/>
                </a:solidFill>
              </a:rPr>
              <a:t>a!= e</a:t>
            </a:r>
            <a:r>
              <a:rPr kumimoji="1" lang="en-US" altLang="zh-CN" dirty="0"/>
              <a:t>, a!=s</a:t>
            </a:r>
          </a:p>
          <a:p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CDFF82-7618-784D-B7D5-48A3C8FB5D3A}"/>
              </a:ext>
            </a:extLst>
          </p:cNvPr>
          <p:cNvSpPr/>
          <p:nvPr/>
        </p:nvSpPr>
        <p:spPr>
          <a:xfrm>
            <a:off x="533400" y="2743200"/>
            <a:ext cx="1524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r>
              <a:rPr kumimoji="1" lang="en-US" altLang="zh-CN" dirty="0">
                <a:solidFill>
                  <a:schemeClr val="tx1"/>
                </a:solidFill>
              </a:rPr>
              <a:t>, b, c, 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048000"/>
            <a:ext cx="1150938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d, </a:t>
            </a:r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r>
              <a:rPr kumimoji="1" lang="en-US" altLang="zh-CN" dirty="0">
                <a:solidFill>
                  <a:schemeClr val="tx1"/>
                </a:solidFill>
              </a:rPr>
              <a:t>, 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766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b = c, d = e, b = s, d = t, a!= e, </a:t>
            </a:r>
            <a:r>
              <a:rPr kumimoji="1" lang="en-US" altLang="zh-CN" dirty="0">
                <a:solidFill>
                  <a:srgbClr val="FF0000"/>
                </a:solidFill>
              </a:rPr>
              <a:t>a!=s</a:t>
            </a:r>
          </a:p>
          <a:p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CDFF82-7618-784D-B7D5-48A3C8FB5D3A}"/>
              </a:ext>
            </a:extLst>
          </p:cNvPr>
          <p:cNvSpPr/>
          <p:nvPr/>
        </p:nvSpPr>
        <p:spPr>
          <a:xfrm>
            <a:off x="533400" y="2743200"/>
            <a:ext cx="1524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r>
              <a:rPr kumimoji="1" lang="en-US" altLang="zh-CN" dirty="0">
                <a:solidFill>
                  <a:schemeClr val="tx1"/>
                </a:solidFill>
              </a:rPr>
              <a:t>, b, c, </a:t>
            </a:r>
            <a:r>
              <a:rPr kumimoji="1" lang="en-US" altLang="zh-CN" dirty="0">
                <a:solidFill>
                  <a:srgbClr val="FF0000"/>
                </a:solidFill>
              </a:rPr>
              <a:t>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048000"/>
            <a:ext cx="1150938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d, e, 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8ECADE-40F5-D84A-8C12-EC207A68DDAA}"/>
              </a:ext>
            </a:extLst>
          </p:cNvPr>
          <p:cNvSpPr txBox="1"/>
          <p:nvPr/>
        </p:nvSpPr>
        <p:spPr>
          <a:xfrm>
            <a:off x="874451" y="4343400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/>
              <a:t>Unsat</a:t>
            </a:r>
            <a:r>
              <a:rPr kumimoji="1" lang="en-US" altLang="zh-CN" sz="2000" dirty="0"/>
              <a:t>!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BE1F8A-69E4-0C47-91B8-B53FDE73ED09}"/>
              </a:ext>
            </a:extLst>
          </p:cNvPr>
          <p:cNvSpPr txBox="1"/>
          <p:nvPr/>
        </p:nvSpPr>
        <p:spPr>
          <a:xfrm>
            <a:off x="152400" y="4705290"/>
            <a:ext cx="510389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Algorithm: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/>
              <a:t>Maintain a group of sets;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/>
              <a:t>For x = y, union the sets for x and y;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/>
              <a:t>For x !=y, checking the </a:t>
            </a:r>
            <a:r>
              <a:rPr kumimoji="1" lang="en-US" altLang="zh-CN" sz="2000" dirty="0" err="1"/>
              <a:t>inSet</a:t>
            </a:r>
            <a:r>
              <a:rPr kumimoji="1" lang="en-US" altLang="zh-CN" sz="2000" dirty="0"/>
              <a:t>() relation.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9046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SAT:</a:t>
            </a:r>
            <a:r>
              <a:rPr kumimoji="1" lang="zh-CN" altLang="en-US" dirty="0"/>
              <a:t> </a:t>
            </a:r>
            <a:r>
              <a:rPr kumimoji="1" lang="en-US" altLang="zh-CN" dirty="0"/>
              <a:t>given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P,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satisfiable?</a:t>
            </a:r>
          </a:p>
          <a:p>
            <a:pPr lvl="1"/>
            <a:r>
              <a:rPr kumimoji="1" lang="en-US" altLang="zh-CN" dirty="0"/>
              <a:t>SAT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logic:</a:t>
            </a:r>
          </a:p>
          <a:p>
            <a:pPr lvl="2"/>
            <a:r>
              <a:rPr kumimoji="1" lang="en-US" altLang="zh-CN" dirty="0"/>
              <a:t>NPC,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efficient</a:t>
            </a:r>
          </a:p>
          <a:p>
            <a:pPr lvl="2"/>
            <a:r>
              <a:rPr kumimoji="1" lang="en-US" altLang="zh-CN" dirty="0"/>
              <a:t>We’ve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studied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like</a:t>
            </a:r>
            <a:r>
              <a:rPr kumimoji="1" lang="zh-CN" altLang="en-US" dirty="0"/>
              <a:t> </a:t>
            </a:r>
            <a:r>
              <a:rPr kumimoji="1" lang="en-US" altLang="zh-CN" dirty="0"/>
              <a:t>DPLL</a:t>
            </a:r>
          </a:p>
          <a:p>
            <a:r>
              <a:rPr kumimoji="1" lang="en-US" altLang="zh-CN" dirty="0"/>
              <a:t>SAT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predicate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logic:</a:t>
            </a:r>
          </a:p>
          <a:p>
            <a:pPr lvl="1"/>
            <a:r>
              <a:rPr kumimoji="1" lang="en-US" altLang="zh-CN" dirty="0">
                <a:solidFill>
                  <a:srgbClr val="FF0000"/>
                </a:solidFill>
              </a:rPr>
              <a:t>Undecidable</a:t>
            </a:r>
            <a:r>
              <a:rPr kumimoji="1" lang="en-US" altLang="zh-CN" dirty="0"/>
              <a:t>!</a:t>
            </a:r>
          </a:p>
          <a:p>
            <a:pPr lvl="1"/>
            <a:r>
              <a:rPr kumimoji="1" lang="en-US" altLang="zh-CN" dirty="0"/>
              <a:t>restrict</a:t>
            </a:r>
            <a:r>
              <a:rPr kumimoji="1" lang="zh-CN" altLang="en-US" dirty="0"/>
              <a:t> </a:t>
            </a:r>
            <a:r>
              <a:rPr kumimoji="1" lang="en-US" altLang="zh-CN" dirty="0"/>
              <a:t>ourselves 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specific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subset: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 a </a:t>
            </a:r>
            <a:r>
              <a:rPr kumimoji="1" lang="en-US" altLang="zh-CN" dirty="0">
                <a:solidFill>
                  <a:srgbClr val="0432FF"/>
                </a:solidFill>
              </a:rPr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53991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Naïve algorithm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688B48-BC3C-284C-90DE-276064E99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7526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decideEquality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for(each “x=y”){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find(x);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find(y);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union(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for(each “x!=y”){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find(x);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find(y);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 UNSAT;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SAT;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837F02-0229-D24F-96C3-03ADF5716759}"/>
              </a:ext>
            </a:extLst>
          </p:cNvPr>
          <p:cNvSpPr txBox="1"/>
          <p:nvPr/>
        </p:nvSpPr>
        <p:spPr>
          <a:xfrm>
            <a:off x="4876800" y="1905000"/>
            <a:ext cx="381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Direct set-based implementation would be inefficient.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There is classical algorithm (data structure) called union-find.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5240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union-find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b = c, d = e, </a:t>
            </a:r>
            <a:r>
              <a:rPr kumimoji="1" lang="en-US" altLang="zh-CN" dirty="0">
                <a:solidFill>
                  <a:srgbClr val="FF0000"/>
                </a:solidFill>
              </a:rPr>
              <a:t>b = s</a:t>
            </a:r>
            <a:r>
              <a:rPr kumimoji="1" lang="en-US" altLang="zh-CN" dirty="0"/>
              <a:t>, d = t, a!= e, a!=s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276600"/>
            <a:ext cx="922338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d, 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209BEF5-8F85-B842-9028-369B534C56C5}"/>
              </a:ext>
            </a:extLst>
          </p:cNvPr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0D6596-BAFE-9143-8FFB-10252EC7627F}"/>
              </a:ext>
            </a:extLst>
          </p:cNvPr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0B5BBC8-E784-F343-ABC8-4113CD9E4D23}"/>
              </a:ext>
            </a:extLst>
          </p:cNvPr>
          <p:cNvSpPr/>
          <p:nvPr/>
        </p:nvSpPr>
        <p:spPr>
          <a:xfrm>
            <a:off x="1167605" y="3465513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031E17B-3D7B-984F-A31A-0D039D94E3E1}"/>
              </a:ext>
            </a:extLst>
          </p:cNvPr>
          <p:cNvSpPr/>
          <p:nvPr/>
        </p:nvSpPr>
        <p:spPr>
          <a:xfrm>
            <a:off x="609600" y="44196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b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C499130-A668-2241-9A2C-B85509EDFC73}"/>
              </a:ext>
            </a:extLst>
          </p:cNvPr>
          <p:cNvSpPr/>
          <p:nvPr/>
        </p:nvSpPr>
        <p:spPr>
          <a:xfrm>
            <a:off x="1668462" y="44196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6A7A0A80-3632-C645-95C4-D848B4AD2087}"/>
              </a:ext>
            </a:extLst>
          </p:cNvPr>
          <p:cNvCxnSpPr>
            <a:stCxn id="9" idx="0"/>
            <a:endCxn id="8" idx="4"/>
          </p:cNvCxnSpPr>
          <p:nvPr/>
        </p:nvCxnSpPr>
        <p:spPr>
          <a:xfrm flipV="1">
            <a:off x="918369" y="4075113"/>
            <a:ext cx="558005" cy="34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639B9F0-1FFF-8441-B272-25DE1C81017D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H="1" flipV="1">
            <a:off x="1476374" y="4075113"/>
            <a:ext cx="500857" cy="34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A0ECE9E-D8FF-7F4D-ADD4-D2A4F082D723}"/>
              </a:ext>
            </a:extLst>
          </p:cNvPr>
          <p:cNvCxnSpPr>
            <a:cxnSpLocks/>
            <a:stCxn id="8" idx="0"/>
            <a:endCxn id="19" idx="3"/>
          </p:cNvCxnSpPr>
          <p:nvPr/>
        </p:nvCxnSpPr>
        <p:spPr>
          <a:xfrm flipV="1">
            <a:off x="1476374" y="3144045"/>
            <a:ext cx="500857" cy="32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十角星 18">
            <a:extLst>
              <a:ext uri="{FF2B5EF4-FFF2-40B4-BE49-F238E27FC236}">
                <a16:creationId xmlns:a16="http://schemas.microsoft.com/office/drawing/2014/main" id="{80E7B0E6-3397-004F-B578-F056539DA2DC}"/>
              </a:ext>
            </a:extLst>
          </p:cNvPr>
          <p:cNvSpPr/>
          <p:nvPr/>
        </p:nvSpPr>
        <p:spPr>
          <a:xfrm>
            <a:off x="1708546" y="2713437"/>
            <a:ext cx="537369" cy="430608"/>
          </a:xfrm>
          <a:prstGeom prst="star10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2C0CDA4-A0B2-C545-BDA9-21FF74BEEBAD}"/>
              </a:ext>
            </a:extLst>
          </p:cNvPr>
          <p:cNvCxnSpPr>
            <a:cxnSpLocks/>
            <a:stCxn id="12" idx="0"/>
            <a:endCxn id="21" idx="3"/>
          </p:cNvCxnSpPr>
          <p:nvPr/>
        </p:nvCxnSpPr>
        <p:spPr>
          <a:xfrm flipV="1">
            <a:off x="5711031" y="3144045"/>
            <a:ext cx="377057" cy="3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十角星 20">
            <a:extLst>
              <a:ext uri="{FF2B5EF4-FFF2-40B4-BE49-F238E27FC236}">
                <a16:creationId xmlns:a16="http://schemas.microsoft.com/office/drawing/2014/main" id="{7C618A0F-72C1-8848-8274-E7A7C5A9AE09}"/>
              </a:ext>
            </a:extLst>
          </p:cNvPr>
          <p:cNvSpPr/>
          <p:nvPr/>
        </p:nvSpPr>
        <p:spPr>
          <a:xfrm>
            <a:off x="5819403" y="2713437"/>
            <a:ext cx="537369" cy="430608"/>
          </a:xfrm>
          <a:prstGeom prst="star10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27" name="任意形状 26">
            <a:extLst>
              <a:ext uri="{FF2B5EF4-FFF2-40B4-BE49-F238E27FC236}">
                <a16:creationId xmlns:a16="http://schemas.microsoft.com/office/drawing/2014/main" id="{775FF035-7795-2442-A89C-5928FAABD6B9}"/>
              </a:ext>
            </a:extLst>
          </p:cNvPr>
          <p:cNvSpPr/>
          <p:nvPr/>
        </p:nvSpPr>
        <p:spPr>
          <a:xfrm>
            <a:off x="709864" y="3047999"/>
            <a:ext cx="1191168" cy="2077453"/>
          </a:xfrm>
          <a:custGeom>
            <a:avLst/>
            <a:gdLst>
              <a:gd name="connsiteX0" fmla="*/ 0 w 1503947"/>
              <a:gd name="connsiteY0" fmla="*/ 2298032 h 2298032"/>
              <a:gd name="connsiteX1" fmla="*/ 24063 w 1503947"/>
              <a:gd name="connsiteY1" fmla="*/ 2165684 h 2298032"/>
              <a:gd name="connsiteX2" fmla="*/ 48126 w 1503947"/>
              <a:gd name="connsiteY2" fmla="*/ 2117558 h 2298032"/>
              <a:gd name="connsiteX3" fmla="*/ 60158 w 1503947"/>
              <a:gd name="connsiteY3" fmla="*/ 2069432 h 2298032"/>
              <a:gd name="connsiteX4" fmla="*/ 84221 w 1503947"/>
              <a:gd name="connsiteY4" fmla="*/ 1997242 h 2298032"/>
              <a:gd name="connsiteX5" fmla="*/ 96253 w 1503947"/>
              <a:gd name="connsiteY5" fmla="*/ 1949116 h 2298032"/>
              <a:gd name="connsiteX6" fmla="*/ 120316 w 1503947"/>
              <a:gd name="connsiteY6" fmla="*/ 1876926 h 2298032"/>
              <a:gd name="connsiteX7" fmla="*/ 144379 w 1503947"/>
              <a:gd name="connsiteY7" fmla="*/ 1804737 h 2298032"/>
              <a:gd name="connsiteX8" fmla="*/ 156411 w 1503947"/>
              <a:gd name="connsiteY8" fmla="*/ 1768642 h 2298032"/>
              <a:gd name="connsiteX9" fmla="*/ 168442 w 1503947"/>
              <a:gd name="connsiteY9" fmla="*/ 1732547 h 2298032"/>
              <a:gd name="connsiteX10" fmla="*/ 192505 w 1503947"/>
              <a:gd name="connsiteY10" fmla="*/ 1684421 h 2298032"/>
              <a:gd name="connsiteX11" fmla="*/ 204537 w 1503947"/>
              <a:gd name="connsiteY11" fmla="*/ 1636295 h 2298032"/>
              <a:gd name="connsiteX12" fmla="*/ 228600 w 1503947"/>
              <a:gd name="connsiteY12" fmla="*/ 1600200 h 2298032"/>
              <a:gd name="connsiteX13" fmla="*/ 252663 w 1503947"/>
              <a:gd name="connsiteY13" fmla="*/ 1552074 h 2298032"/>
              <a:gd name="connsiteX14" fmla="*/ 288758 w 1503947"/>
              <a:gd name="connsiteY14" fmla="*/ 1503947 h 2298032"/>
              <a:gd name="connsiteX15" fmla="*/ 360948 w 1503947"/>
              <a:gd name="connsiteY15" fmla="*/ 1431758 h 2298032"/>
              <a:gd name="connsiteX16" fmla="*/ 385011 w 1503947"/>
              <a:gd name="connsiteY16" fmla="*/ 1395663 h 2298032"/>
              <a:gd name="connsiteX17" fmla="*/ 457200 w 1503947"/>
              <a:gd name="connsiteY17" fmla="*/ 1347537 h 2298032"/>
              <a:gd name="connsiteX18" fmla="*/ 565484 w 1503947"/>
              <a:gd name="connsiteY18" fmla="*/ 1275347 h 2298032"/>
              <a:gd name="connsiteX19" fmla="*/ 601579 w 1503947"/>
              <a:gd name="connsiteY19" fmla="*/ 1251284 h 2298032"/>
              <a:gd name="connsiteX20" fmla="*/ 673769 w 1503947"/>
              <a:gd name="connsiteY20" fmla="*/ 1191126 h 2298032"/>
              <a:gd name="connsiteX21" fmla="*/ 733926 w 1503947"/>
              <a:gd name="connsiteY21" fmla="*/ 1130968 h 2298032"/>
              <a:gd name="connsiteX22" fmla="*/ 745958 w 1503947"/>
              <a:gd name="connsiteY22" fmla="*/ 1094874 h 2298032"/>
              <a:gd name="connsiteX23" fmla="*/ 770021 w 1503947"/>
              <a:gd name="connsiteY23" fmla="*/ 1058779 h 2298032"/>
              <a:gd name="connsiteX24" fmla="*/ 794084 w 1503947"/>
              <a:gd name="connsiteY24" fmla="*/ 986590 h 2298032"/>
              <a:gd name="connsiteX25" fmla="*/ 782053 w 1503947"/>
              <a:gd name="connsiteY25" fmla="*/ 854242 h 2298032"/>
              <a:gd name="connsiteX26" fmla="*/ 770021 w 1503947"/>
              <a:gd name="connsiteY26" fmla="*/ 818147 h 2298032"/>
              <a:gd name="connsiteX27" fmla="*/ 733926 w 1503947"/>
              <a:gd name="connsiteY27" fmla="*/ 782053 h 2298032"/>
              <a:gd name="connsiteX28" fmla="*/ 697832 w 1503947"/>
              <a:gd name="connsiteY28" fmla="*/ 709863 h 2298032"/>
              <a:gd name="connsiteX29" fmla="*/ 685800 w 1503947"/>
              <a:gd name="connsiteY29" fmla="*/ 673768 h 2298032"/>
              <a:gd name="connsiteX30" fmla="*/ 637674 w 1503947"/>
              <a:gd name="connsiteY30" fmla="*/ 601579 h 2298032"/>
              <a:gd name="connsiteX31" fmla="*/ 649705 w 1503947"/>
              <a:gd name="connsiteY31" fmla="*/ 385011 h 2298032"/>
              <a:gd name="connsiteX32" fmla="*/ 673769 w 1503947"/>
              <a:gd name="connsiteY32" fmla="*/ 288758 h 2298032"/>
              <a:gd name="connsiteX33" fmla="*/ 685800 w 1503947"/>
              <a:gd name="connsiteY33" fmla="*/ 252663 h 2298032"/>
              <a:gd name="connsiteX34" fmla="*/ 745958 w 1503947"/>
              <a:gd name="connsiteY34" fmla="*/ 180474 h 2298032"/>
              <a:gd name="connsiteX35" fmla="*/ 818148 w 1503947"/>
              <a:gd name="connsiteY35" fmla="*/ 132347 h 2298032"/>
              <a:gd name="connsiteX36" fmla="*/ 890337 w 1503947"/>
              <a:gd name="connsiteY36" fmla="*/ 108284 h 2298032"/>
              <a:gd name="connsiteX37" fmla="*/ 974558 w 1503947"/>
              <a:gd name="connsiteY37" fmla="*/ 84221 h 2298032"/>
              <a:gd name="connsiteX38" fmla="*/ 1155032 w 1503947"/>
              <a:gd name="connsiteY38" fmla="*/ 72190 h 2298032"/>
              <a:gd name="connsiteX39" fmla="*/ 1251284 w 1503947"/>
              <a:gd name="connsiteY39" fmla="*/ 48126 h 2298032"/>
              <a:gd name="connsiteX40" fmla="*/ 1299411 w 1503947"/>
              <a:gd name="connsiteY40" fmla="*/ 36095 h 2298032"/>
              <a:gd name="connsiteX41" fmla="*/ 1335505 w 1503947"/>
              <a:gd name="connsiteY41" fmla="*/ 24063 h 2298032"/>
              <a:gd name="connsiteX42" fmla="*/ 1419726 w 1503947"/>
              <a:gd name="connsiteY42" fmla="*/ 12032 h 2298032"/>
              <a:gd name="connsiteX43" fmla="*/ 1479884 w 1503947"/>
              <a:gd name="connsiteY43" fmla="*/ 0 h 2298032"/>
              <a:gd name="connsiteX44" fmla="*/ 1491916 w 1503947"/>
              <a:gd name="connsiteY44" fmla="*/ 48126 h 229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503947" h="2298032">
                <a:moveTo>
                  <a:pt x="0" y="2298032"/>
                </a:moveTo>
                <a:cubicBezTo>
                  <a:pt x="4391" y="2267298"/>
                  <a:pt x="10974" y="2200590"/>
                  <a:pt x="24063" y="2165684"/>
                </a:cubicBezTo>
                <a:cubicBezTo>
                  <a:pt x="30360" y="2148890"/>
                  <a:pt x="41828" y="2134352"/>
                  <a:pt x="48126" y="2117558"/>
                </a:cubicBezTo>
                <a:cubicBezTo>
                  <a:pt x="53932" y="2102075"/>
                  <a:pt x="55406" y="2085270"/>
                  <a:pt x="60158" y="2069432"/>
                </a:cubicBezTo>
                <a:cubicBezTo>
                  <a:pt x="67447" y="2045137"/>
                  <a:pt x="78069" y="2021850"/>
                  <a:pt x="84221" y="1997242"/>
                </a:cubicBezTo>
                <a:cubicBezTo>
                  <a:pt x="88232" y="1981200"/>
                  <a:pt x="91501" y="1964954"/>
                  <a:pt x="96253" y="1949116"/>
                </a:cubicBezTo>
                <a:cubicBezTo>
                  <a:pt x="103542" y="1924821"/>
                  <a:pt x="112295" y="1900989"/>
                  <a:pt x="120316" y="1876926"/>
                </a:cubicBezTo>
                <a:lnTo>
                  <a:pt x="144379" y="1804737"/>
                </a:lnTo>
                <a:lnTo>
                  <a:pt x="156411" y="1768642"/>
                </a:lnTo>
                <a:cubicBezTo>
                  <a:pt x="160421" y="1756610"/>
                  <a:pt x="162770" y="1743891"/>
                  <a:pt x="168442" y="1732547"/>
                </a:cubicBezTo>
                <a:cubicBezTo>
                  <a:pt x="176463" y="1716505"/>
                  <a:pt x="186207" y="1701215"/>
                  <a:pt x="192505" y="1684421"/>
                </a:cubicBezTo>
                <a:cubicBezTo>
                  <a:pt x="198311" y="1668938"/>
                  <a:pt x="198023" y="1651494"/>
                  <a:pt x="204537" y="1636295"/>
                </a:cubicBezTo>
                <a:cubicBezTo>
                  <a:pt x="210233" y="1623004"/>
                  <a:pt x="221426" y="1612755"/>
                  <a:pt x="228600" y="1600200"/>
                </a:cubicBezTo>
                <a:cubicBezTo>
                  <a:pt x="237498" y="1584628"/>
                  <a:pt x="243157" y="1567283"/>
                  <a:pt x="252663" y="1552074"/>
                </a:cubicBezTo>
                <a:cubicBezTo>
                  <a:pt x="263291" y="1535069"/>
                  <a:pt x="275343" y="1518852"/>
                  <a:pt x="288758" y="1503947"/>
                </a:cubicBezTo>
                <a:cubicBezTo>
                  <a:pt x="311523" y="1478652"/>
                  <a:pt x="342071" y="1460073"/>
                  <a:pt x="360948" y="1431758"/>
                </a:cubicBezTo>
                <a:cubicBezTo>
                  <a:pt x="368969" y="1419726"/>
                  <a:pt x="374129" y="1405185"/>
                  <a:pt x="385011" y="1395663"/>
                </a:cubicBezTo>
                <a:cubicBezTo>
                  <a:pt x="406776" y="1376619"/>
                  <a:pt x="433137" y="1363579"/>
                  <a:pt x="457200" y="1347537"/>
                </a:cubicBezTo>
                <a:lnTo>
                  <a:pt x="565484" y="1275347"/>
                </a:lnTo>
                <a:cubicBezTo>
                  <a:pt x="577516" y="1267326"/>
                  <a:pt x="591354" y="1261509"/>
                  <a:pt x="601579" y="1251284"/>
                </a:cubicBezTo>
                <a:cubicBezTo>
                  <a:pt x="746483" y="1106384"/>
                  <a:pt x="539735" y="1308408"/>
                  <a:pt x="673769" y="1191126"/>
                </a:cubicBezTo>
                <a:cubicBezTo>
                  <a:pt x="695111" y="1172452"/>
                  <a:pt x="733926" y="1130968"/>
                  <a:pt x="733926" y="1130968"/>
                </a:cubicBezTo>
                <a:cubicBezTo>
                  <a:pt x="737937" y="1118937"/>
                  <a:pt x="740286" y="1106217"/>
                  <a:pt x="745958" y="1094874"/>
                </a:cubicBezTo>
                <a:cubicBezTo>
                  <a:pt x="752425" y="1081940"/>
                  <a:pt x="764148" y="1071993"/>
                  <a:pt x="770021" y="1058779"/>
                </a:cubicBezTo>
                <a:cubicBezTo>
                  <a:pt x="780323" y="1035600"/>
                  <a:pt x="794084" y="986590"/>
                  <a:pt x="794084" y="986590"/>
                </a:cubicBezTo>
                <a:cubicBezTo>
                  <a:pt x="790074" y="942474"/>
                  <a:pt x="788318" y="898095"/>
                  <a:pt x="782053" y="854242"/>
                </a:cubicBezTo>
                <a:cubicBezTo>
                  <a:pt x="780259" y="841687"/>
                  <a:pt x="777056" y="828699"/>
                  <a:pt x="770021" y="818147"/>
                </a:cubicBezTo>
                <a:cubicBezTo>
                  <a:pt x="760583" y="803990"/>
                  <a:pt x="745958" y="794084"/>
                  <a:pt x="733926" y="782053"/>
                </a:cubicBezTo>
                <a:cubicBezTo>
                  <a:pt x="703688" y="691334"/>
                  <a:pt x="744476" y="803150"/>
                  <a:pt x="697832" y="709863"/>
                </a:cubicBezTo>
                <a:cubicBezTo>
                  <a:pt x="692160" y="698519"/>
                  <a:pt x="691959" y="684855"/>
                  <a:pt x="685800" y="673768"/>
                </a:cubicBezTo>
                <a:cubicBezTo>
                  <a:pt x="671755" y="648487"/>
                  <a:pt x="637674" y="601579"/>
                  <a:pt x="637674" y="601579"/>
                </a:cubicBezTo>
                <a:cubicBezTo>
                  <a:pt x="641684" y="529390"/>
                  <a:pt x="641418" y="456835"/>
                  <a:pt x="649705" y="385011"/>
                </a:cubicBezTo>
                <a:cubicBezTo>
                  <a:pt x="653496" y="352157"/>
                  <a:pt x="663311" y="320133"/>
                  <a:pt x="673769" y="288758"/>
                </a:cubicBezTo>
                <a:cubicBezTo>
                  <a:pt x="677779" y="276726"/>
                  <a:pt x="680128" y="264007"/>
                  <a:pt x="685800" y="252663"/>
                </a:cubicBezTo>
                <a:cubicBezTo>
                  <a:pt x="698440" y="227383"/>
                  <a:pt x="724185" y="197408"/>
                  <a:pt x="745958" y="180474"/>
                </a:cubicBezTo>
                <a:cubicBezTo>
                  <a:pt x="768787" y="162719"/>
                  <a:pt x="790712" y="141492"/>
                  <a:pt x="818148" y="132347"/>
                </a:cubicBezTo>
                <a:lnTo>
                  <a:pt x="890337" y="108284"/>
                </a:lnTo>
                <a:cubicBezTo>
                  <a:pt x="912701" y="100830"/>
                  <a:pt x="952485" y="86544"/>
                  <a:pt x="974558" y="84221"/>
                </a:cubicBezTo>
                <a:cubicBezTo>
                  <a:pt x="1034518" y="77909"/>
                  <a:pt x="1094874" y="76200"/>
                  <a:pt x="1155032" y="72190"/>
                </a:cubicBezTo>
                <a:cubicBezTo>
                  <a:pt x="1219525" y="50691"/>
                  <a:pt x="1164180" y="67482"/>
                  <a:pt x="1251284" y="48126"/>
                </a:cubicBezTo>
                <a:cubicBezTo>
                  <a:pt x="1267426" y="44539"/>
                  <a:pt x="1283511" y="40638"/>
                  <a:pt x="1299411" y="36095"/>
                </a:cubicBezTo>
                <a:cubicBezTo>
                  <a:pt x="1311605" y="32611"/>
                  <a:pt x="1323069" y="26550"/>
                  <a:pt x="1335505" y="24063"/>
                </a:cubicBezTo>
                <a:cubicBezTo>
                  <a:pt x="1363313" y="18501"/>
                  <a:pt x="1391753" y="16694"/>
                  <a:pt x="1419726" y="12032"/>
                </a:cubicBezTo>
                <a:cubicBezTo>
                  <a:pt x="1439898" y="8670"/>
                  <a:pt x="1459831" y="4011"/>
                  <a:pt x="1479884" y="0"/>
                </a:cubicBezTo>
                <a:cubicBezTo>
                  <a:pt x="1510289" y="30404"/>
                  <a:pt x="1509021" y="13917"/>
                  <a:pt x="1491916" y="4812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任意形状 27">
            <a:extLst>
              <a:ext uri="{FF2B5EF4-FFF2-40B4-BE49-F238E27FC236}">
                <a16:creationId xmlns:a16="http://schemas.microsoft.com/office/drawing/2014/main" id="{1EF592C3-7316-8944-A993-76CBC19F0264}"/>
              </a:ext>
            </a:extLst>
          </p:cNvPr>
          <p:cNvSpPr/>
          <p:nvPr/>
        </p:nvSpPr>
        <p:spPr>
          <a:xfrm>
            <a:off x="5462337" y="3092116"/>
            <a:ext cx="445168" cy="1215189"/>
          </a:xfrm>
          <a:custGeom>
            <a:avLst/>
            <a:gdLst>
              <a:gd name="connsiteX0" fmla="*/ 168442 w 445168"/>
              <a:gd name="connsiteY0" fmla="*/ 1215189 h 1215189"/>
              <a:gd name="connsiteX1" fmla="*/ 156410 w 445168"/>
              <a:gd name="connsiteY1" fmla="*/ 1010652 h 1215189"/>
              <a:gd name="connsiteX2" fmla="*/ 132347 w 445168"/>
              <a:gd name="connsiteY2" fmla="*/ 938463 h 1215189"/>
              <a:gd name="connsiteX3" fmla="*/ 120316 w 445168"/>
              <a:gd name="connsiteY3" fmla="*/ 902368 h 1215189"/>
              <a:gd name="connsiteX4" fmla="*/ 108284 w 445168"/>
              <a:gd name="connsiteY4" fmla="*/ 866273 h 1215189"/>
              <a:gd name="connsiteX5" fmla="*/ 84221 w 445168"/>
              <a:gd name="connsiteY5" fmla="*/ 830179 h 1215189"/>
              <a:gd name="connsiteX6" fmla="*/ 60158 w 445168"/>
              <a:gd name="connsiteY6" fmla="*/ 757989 h 1215189"/>
              <a:gd name="connsiteX7" fmla="*/ 36095 w 445168"/>
              <a:gd name="connsiteY7" fmla="*/ 721895 h 1215189"/>
              <a:gd name="connsiteX8" fmla="*/ 12031 w 445168"/>
              <a:gd name="connsiteY8" fmla="*/ 649705 h 1215189"/>
              <a:gd name="connsiteX9" fmla="*/ 0 w 445168"/>
              <a:gd name="connsiteY9" fmla="*/ 613610 h 1215189"/>
              <a:gd name="connsiteX10" fmla="*/ 12031 w 445168"/>
              <a:gd name="connsiteY10" fmla="*/ 421105 h 1215189"/>
              <a:gd name="connsiteX11" fmla="*/ 24063 w 445168"/>
              <a:gd name="connsiteY11" fmla="*/ 385010 h 1215189"/>
              <a:gd name="connsiteX12" fmla="*/ 72189 w 445168"/>
              <a:gd name="connsiteY12" fmla="*/ 312821 h 1215189"/>
              <a:gd name="connsiteX13" fmla="*/ 144379 w 445168"/>
              <a:gd name="connsiteY13" fmla="*/ 264695 h 1215189"/>
              <a:gd name="connsiteX14" fmla="*/ 252663 w 445168"/>
              <a:gd name="connsiteY14" fmla="*/ 204537 h 1215189"/>
              <a:gd name="connsiteX15" fmla="*/ 348916 w 445168"/>
              <a:gd name="connsiteY15" fmla="*/ 120316 h 1215189"/>
              <a:gd name="connsiteX16" fmla="*/ 397042 w 445168"/>
              <a:gd name="connsiteY16" fmla="*/ 48126 h 1215189"/>
              <a:gd name="connsiteX17" fmla="*/ 445168 w 445168"/>
              <a:gd name="connsiteY17" fmla="*/ 0 h 121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45168" h="1215189">
                <a:moveTo>
                  <a:pt x="168442" y="1215189"/>
                </a:moveTo>
                <a:cubicBezTo>
                  <a:pt x="164431" y="1147010"/>
                  <a:pt x="165244" y="1078375"/>
                  <a:pt x="156410" y="1010652"/>
                </a:cubicBezTo>
                <a:cubicBezTo>
                  <a:pt x="153129" y="985500"/>
                  <a:pt x="140368" y="962526"/>
                  <a:pt x="132347" y="938463"/>
                </a:cubicBezTo>
                <a:lnTo>
                  <a:pt x="120316" y="902368"/>
                </a:lnTo>
                <a:cubicBezTo>
                  <a:pt x="116305" y="890336"/>
                  <a:pt x="115319" y="876825"/>
                  <a:pt x="108284" y="866273"/>
                </a:cubicBezTo>
                <a:cubicBezTo>
                  <a:pt x="100263" y="854242"/>
                  <a:pt x="90094" y="843393"/>
                  <a:pt x="84221" y="830179"/>
                </a:cubicBezTo>
                <a:cubicBezTo>
                  <a:pt x="73919" y="807000"/>
                  <a:pt x="74228" y="779094"/>
                  <a:pt x="60158" y="757989"/>
                </a:cubicBezTo>
                <a:cubicBezTo>
                  <a:pt x="52137" y="745958"/>
                  <a:pt x="41968" y="735109"/>
                  <a:pt x="36095" y="721895"/>
                </a:cubicBezTo>
                <a:cubicBezTo>
                  <a:pt x="25793" y="698716"/>
                  <a:pt x="20052" y="673768"/>
                  <a:pt x="12031" y="649705"/>
                </a:cubicBezTo>
                <a:lnTo>
                  <a:pt x="0" y="613610"/>
                </a:lnTo>
                <a:cubicBezTo>
                  <a:pt x="4010" y="549442"/>
                  <a:pt x="5300" y="485045"/>
                  <a:pt x="12031" y="421105"/>
                </a:cubicBezTo>
                <a:cubicBezTo>
                  <a:pt x="13359" y="408492"/>
                  <a:pt x="17904" y="396097"/>
                  <a:pt x="24063" y="385010"/>
                </a:cubicBezTo>
                <a:cubicBezTo>
                  <a:pt x="38108" y="359729"/>
                  <a:pt x="48126" y="328863"/>
                  <a:pt x="72189" y="312821"/>
                </a:cubicBezTo>
                <a:cubicBezTo>
                  <a:pt x="96252" y="296779"/>
                  <a:pt x="116943" y="273841"/>
                  <a:pt x="144379" y="264695"/>
                </a:cubicBezTo>
                <a:cubicBezTo>
                  <a:pt x="189767" y="249565"/>
                  <a:pt x="211293" y="245907"/>
                  <a:pt x="252663" y="204537"/>
                </a:cubicBezTo>
                <a:cubicBezTo>
                  <a:pt x="323046" y="134154"/>
                  <a:pt x="289225" y="160109"/>
                  <a:pt x="348916" y="120316"/>
                </a:cubicBezTo>
                <a:cubicBezTo>
                  <a:pt x="364958" y="96253"/>
                  <a:pt x="376592" y="68576"/>
                  <a:pt x="397042" y="48126"/>
                </a:cubicBezTo>
                <a:lnTo>
                  <a:pt x="445168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53ED5DD8-3908-C742-9E5D-0C1A2A8FE044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3840097" y="2935287"/>
            <a:ext cx="377057" cy="3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十角星 29">
            <a:extLst>
              <a:ext uri="{FF2B5EF4-FFF2-40B4-BE49-F238E27FC236}">
                <a16:creationId xmlns:a16="http://schemas.microsoft.com/office/drawing/2014/main" id="{44E660AB-407C-4048-A45A-D59C7CA18AF6}"/>
              </a:ext>
            </a:extLst>
          </p:cNvPr>
          <p:cNvSpPr/>
          <p:nvPr/>
        </p:nvSpPr>
        <p:spPr>
          <a:xfrm>
            <a:off x="3948469" y="2504679"/>
            <a:ext cx="537369" cy="430608"/>
          </a:xfrm>
          <a:prstGeom prst="star10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B320FF27-DD00-A34D-8EB3-173184F47F68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6775912" y="3144045"/>
            <a:ext cx="377057" cy="3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十角星 31">
            <a:extLst>
              <a:ext uri="{FF2B5EF4-FFF2-40B4-BE49-F238E27FC236}">
                <a16:creationId xmlns:a16="http://schemas.microsoft.com/office/drawing/2014/main" id="{B75292AE-B6C0-7440-9F6C-DB4A2A8DE7FF}"/>
              </a:ext>
            </a:extLst>
          </p:cNvPr>
          <p:cNvSpPr/>
          <p:nvPr/>
        </p:nvSpPr>
        <p:spPr>
          <a:xfrm>
            <a:off x="6884284" y="2713437"/>
            <a:ext cx="537369" cy="430608"/>
          </a:xfrm>
          <a:prstGeom prst="star10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85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union-find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b = c, d = e, </a:t>
            </a:r>
            <a:r>
              <a:rPr kumimoji="1" lang="en-US" altLang="zh-CN" dirty="0">
                <a:solidFill>
                  <a:srgbClr val="FF0000"/>
                </a:solidFill>
              </a:rPr>
              <a:t>b = s</a:t>
            </a:r>
            <a:r>
              <a:rPr kumimoji="1" lang="en-US" altLang="zh-CN" dirty="0"/>
              <a:t>, d = t, a!= e, a!=s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276600"/>
            <a:ext cx="922338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d, e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209BEF5-8F85-B842-9028-369B534C56C5}"/>
              </a:ext>
            </a:extLst>
          </p:cNvPr>
          <p:cNvSpPr/>
          <p:nvPr/>
        </p:nvSpPr>
        <p:spPr>
          <a:xfrm>
            <a:off x="2855515" y="44196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0D6596-BAFE-9143-8FFB-10252EC7627F}"/>
              </a:ext>
            </a:extLst>
          </p:cNvPr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0B5BBC8-E784-F343-ABC8-4113CD9E4D23}"/>
              </a:ext>
            </a:extLst>
          </p:cNvPr>
          <p:cNvSpPr/>
          <p:nvPr/>
        </p:nvSpPr>
        <p:spPr>
          <a:xfrm>
            <a:off x="1167605" y="3465513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031E17B-3D7B-984F-A31A-0D039D94E3E1}"/>
              </a:ext>
            </a:extLst>
          </p:cNvPr>
          <p:cNvSpPr/>
          <p:nvPr/>
        </p:nvSpPr>
        <p:spPr>
          <a:xfrm>
            <a:off x="609600" y="44196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b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C499130-A668-2241-9A2C-B85509EDFC73}"/>
              </a:ext>
            </a:extLst>
          </p:cNvPr>
          <p:cNvSpPr/>
          <p:nvPr/>
        </p:nvSpPr>
        <p:spPr>
          <a:xfrm>
            <a:off x="1668462" y="44196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6A7A0A80-3632-C645-95C4-D848B4AD2087}"/>
              </a:ext>
            </a:extLst>
          </p:cNvPr>
          <p:cNvCxnSpPr>
            <a:stCxn id="9" idx="0"/>
            <a:endCxn id="8" idx="4"/>
          </p:cNvCxnSpPr>
          <p:nvPr/>
        </p:nvCxnSpPr>
        <p:spPr>
          <a:xfrm flipV="1">
            <a:off x="918369" y="4075113"/>
            <a:ext cx="558005" cy="34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639B9F0-1FFF-8441-B272-25DE1C81017D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H="1" flipV="1">
            <a:off x="1476374" y="4075113"/>
            <a:ext cx="500857" cy="34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A0ECE9E-D8FF-7F4D-ADD4-D2A4F082D723}"/>
              </a:ext>
            </a:extLst>
          </p:cNvPr>
          <p:cNvCxnSpPr>
            <a:cxnSpLocks/>
            <a:stCxn id="8" idx="0"/>
            <a:endCxn id="19" idx="3"/>
          </p:cNvCxnSpPr>
          <p:nvPr/>
        </p:nvCxnSpPr>
        <p:spPr>
          <a:xfrm flipV="1">
            <a:off x="1476374" y="3144045"/>
            <a:ext cx="500857" cy="32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十角星 18">
            <a:extLst>
              <a:ext uri="{FF2B5EF4-FFF2-40B4-BE49-F238E27FC236}">
                <a16:creationId xmlns:a16="http://schemas.microsoft.com/office/drawing/2014/main" id="{80E7B0E6-3397-004F-B578-F056539DA2DC}"/>
              </a:ext>
            </a:extLst>
          </p:cNvPr>
          <p:cNvSpPr/>
          <p:nvPr/>
        </p:nvSpPr>
        <p:spPr>
          <a:xfrm>
            <a:off x="1708546" y="2713437"/>
            <a:ext cx="537369" cy="430608"/>
          </a:xfrm>
          <a:prstGeom prst="star10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32C0CDA4-A0B2-C545-BDA9-21FF74BEEBAD}"/>
              </a:ext>
            </a:extLst>
          </p:cNvPr>
          <p:cNvCxnSpPr>
            <a:cxnSpLocks/>
            <a:stCxn id="12" idx="0"/>
            <a:endCxn id="8" idx="5"/>
          </p:cNvCxnSpPr>
          <p:nvPr/>
        </p:nvCxnSpPr>
        <p:spPr>
          <a:xfrm flipH="1" flipV="1">
            <a:off x="1694707" y="3985839"/>
            <a:ext cx="1469577" cy="43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1578363-9DD2-9A47-89BC-5ADAA479F6E9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3840097" y="2935287"/>
            <a:ext cx="377057" cy="3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十角星 22">
            <a:extLst>
              <a:ext uri="{FF2B5EF4-FFF2-40B4-BE49-F238E27FC236}">
                <a16:creationId xmlns:a16="http://schemas.microsoft.com/office/drawing/2014/main" id="{AB12AAFA-F9FC-1E40-A9A7-0EE6BAA82B51}"/>
              </a:ext>
            </a:extLst>
          </p:cNvPr>
          <p:cNvSpPr/>
          <p:nvPr/>
        </p:nvSpPr>
        <p:spPr>
          <a:xfrm>
            <a:off x="3948469" y="2504679"/>
            <a:ext cx="537369" cy="430608"/>
          </a:xfrm>
          <a:prstGeom prst="star10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45664393-4DD5-144C-A568-5D022978376D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6775912" y="3144045"/>
            <a:ext cx="377057" cy="361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十角星 24">
            <a:extLst>
              <a:ext uri="{FF2B5EF4-FFF2-40B4-BE49-F238E27FC236}">
                <a16:creationId xmlns:a16="http://schemas.microsoft.com/office/drawing/2014/main" id="{9E437770-FA1D-2446-9A2C-F2665600BA6B}"/>
              </a:ext>
            </a:extLst>
          </p:cNvPr>
          <p:cNvSpPr/>
          <p:nvPr/>
        </p:nvSpPr>
        <p:spPr>
          <a:xfrm>
            <a:off x="6884284" y="2713437"/>
            <a:ext cx="537369" cy="430608"/>
          </a:xfrm>
          <a:prstGeom prst="star10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044449F-40E1-EF40-86FD-0680664AA6A0}"/>
                  </a:ext>
                </a:extLst>
              </p:cNvPr>
              <p:cNvSpPr txBox="1"/>
              <p:nvPr/>
            </p:nvSpPr>
            <p:spPr>
              <a:xfrm>
                <a:off x="4267200" y="4724400"/>
                <a:ext cx="44196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Complexity: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O(n*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(n))</a:t>
                </a:r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Where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(n)</a:t>
                </a:r>
                <a:r>
                  <a:rPr kumimoji="1" lang="en-US" altLang="zh-CN" dirty="0"/>
                  <a:t> is the reverse </a:t>
                </a:r>
                <a:r>
                  <a:rPr kumimoji="1" lang="en-US" altLang="zh-CN" dirty="0" err="1"/>
                  <a:t>Arkmann</a:t>
                </a:r>
                <a:r>
                  <a:rPr kumimoji="1" lang="en-US" altLang="zh-CN" dirty="0"/>
                  <a:t> function, which grows </a:t>
                </a:r>
                <a:r>
                  <a:rPr kumimoji="1" lang="en-US" altLang="zh-CN" dirty="0" err="1"/>
                  <a:t>verrrrrrry</a:t>
                </a:r>
                <a:r>
                  <a:rPr kumimoji="1" lang="en-US" altLang="zh-CN" dirty="0"/>
                  <a:t> slowly: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65536</m:t>
                        </m:r>
                      </m:sup>
                    </m:sSup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) &lt; 5.</a:t>
                </a:r>
                <a:endParaRPr kumimoji="1"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044449F-40E1-EF40-86FD-0680664AA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724400"/>
                <a:ext cx="4419600" cy="1477328"/>
              </a:xfrm>
              <a:prstGeom prst="rect">
                <a:avLst/>
              </a:prstGeom>
              <a:blipFill>
                <a:blip r:embed="rId2"/>
                <a:stretch>
                  <a:fillRect l="-1149" t="-1724" b="-51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0375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Equality theory with uninterpreted functions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 |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f(E, …, 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E=E | E!=E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/>
                      <m:t>|</m:t>
                    </m:r>
                    <m:r>
                      <m:rPr>
                        <m:nor/>
                      </m:rPr>
                      <a:rPr kumimoji="1" lang="zh-CN" altLang="en-US" sz="2400" dirty="0"/>
                      <m:t> 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ED672B7-630A-6142-A67A-C139C5E4CBAA}"/>
              </a:ext>
            </a:extLst>
          </p:cNvPr>
          <p:cNvSpPr txBox="1"/>
          <p:nvPr/>
        </p:nvSpPr>
        <p:spPr>
          <a:xfrm>
            <a:off x="5029200" y="1916668"/>
            <a:ext cx="309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f: uninterpreted functions, which is always abstract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1C8FBF5-5997-7147-A9A8-CDE511AA9DE1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971800" y="2101335"/>
            <a:ext cx="2057400" cy="138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AE2BB82-24FD-314F-A424-8BD1799F8BDB}"/>
              </a:ext>
            </a:extLst>
          </p:cNvPr>
          <p:cNvSpPr txBox="1"/>
          <p:nvPr/>
        </p:nvSpPr>
        <p:spPr>
          <a:xfrm>
            <a:off x="1182688" y="4038600"/>
            <a:ext cx="636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Examples:</a:t>
            </a:r>
          </a:p>
          <a:p>
            <a:r>
              <a:rPr kumimoji="1" lang="en-US" altLang="zh-CN" dirty="0"/>
              <a:t>a = b, b = c, d = e, b = s, d = t, f(a, g(d))!=f(b, g(e))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A09DB8F-4B50-0B4A-8C81-CA44B1231D03}"/>
              </a:ext>
            </a:extLst>
          </p:cNvPr>
          <p:cNvSpPr txBox="1"/>
          <p:nvPr/>
        </p:nvSpPr>
        <p:spPr>
          <a:xfrm>
            <a:off x="609601" y="4642009"/>
            <a:ext cx="83343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# or in Z3: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DeclareSort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('S’)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 = Function(’f’, S, S, S); g = Function(‘g, S, S)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b, c, d, e, s, t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 b c d e s t', S)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solve(a == b, b == c, d == e, b == s, d == t, 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f(a, g(d)) != f(b, g(e)))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17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C0D70-EC34-6140-A737-EAD0416D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Congruence rule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45C1F5-D480-6543-8DC7-6F0639BFE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do we actually mean by saying a function f is “uninterpreted”?</a:t>
            </a:r>
          </a:p>
          <a:p>
            <a:pPr lvl="1"/>
            <a:r>
              <a:rPr kumimoji="1" lang="en-US" altLang="zh-CN" b="0" dirty="0"/>
              <a:t>The congruence rule:</a:t>
            </a:r>
          </a:p>
          <a:p>
            <a:pPr marL="457200" lvl="1" indent="0">
              <a:buNone/>
            </a:pPr>
            <a:endParaRPr kumimoji="1" lang="en-US" altLang="zh-CN" b="0" dirty="0"/>
          </a:p>
          <a:p>
            <a:pPr marL="457200" lvl="1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b="0" dirty="0"/>
          </a:p>
          <a:p>
            <a:pPr lvl="1"/>
            <a:r>
              <a:rPr kumimoji="1" lang="en-US" altLang="zh-CN" dirty="0"/>
              <a:t>Compare with interpreted functions:</a:t>
            </a:r>
          </a:p>
          <a:p>
            <a:pPr lvl="2"/>
            <a:r>
              <a:rPr kumimoji="1" lang="en-US" altLang="zh-CN" b="0" dirty="0"/>
              <a:t>+(1, 4) = +(2, 3)</a:t>
            </a:r>
          </a:p>
          <a:p>
            <a:pPr lvl="1"/>
            <a:r>
              <a:rPr kumimoji="1" lang="en-US" altLang="zh-CN" b="0" dirty="0"/>
              <a:t>An abstraction! (mor</a:t>
            </a:r>
            <a:r>
              <a:rPr kumimoji="1" lang="en-US" altLang="zh-CN" dirty="0"/>
              <a:t>e to say later)</a:t>
            </a:r>
            <a:endParaRPr kumimoji="1" lang="en-US" altLang="zh-CN" b="0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640C50D7-EE5D-674C-968B-0CD5598EAD47}"/>
              </a:ext>
            </a:extLst>
          </p:cNvPr>
          <p:cNvCxnSpPr>
            <a:cxnSpLocks/>
          </p:cNvCxnSpPr>
          <p:nvPr/>
        </p:nvCxnSpPr>
        <p:spPr>
          <a:xfrm>
            <a:off x="990600" y="41844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F9EAAB8-B63F-B145-89C3-1495453CF45E}"/>
                  </a:ext>
                </a:extLst>
              </p:cNvPr>
              <p:cNvSpPr txBox="1"/>
              <p:nvPr/>
            </p:nvSpPr>
            <p:spPr>
              <a:xfrm>
                <a:off x="2057400" y="4355068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…,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F9EAAB8-B63F-B145-89C3-1495453CF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355068"/>
                <a:ext cx="342900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0DFECF9-B4D4-B44D-B189-7A2BCF5647B9}"/>
                  </a:ext>
                </a:extLst>
              </p:cNvPr>
              <p:cNvSpPr txBox="1"/>
              <p:nvPr/>
            </p:nvSpPr>
            <p:spPr>
              <a:xfrm>
                <a:off x="6172200" y="39857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𝐶𝑜𝑛𝑔𝑟𝑢𝑒𝑛𝑐𝑒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0DFECF9-B4D4-B44D-B189-7A2BCF564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9857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BE5F669-3E61-1142-BF45-0B61A52B8934}"/>
                  </a:ext>
                </a:extLst>
              </p:cNvPr>
              <p:cNvSpPr txBox="1"/>
              <p:nvPr/>
            </p:nvSpPr>
            <p:spPr>
              <a:xfrm>
                <a:off x="1275139" y="3657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BE5F669-3E61-1142-BF45-0B61A52B8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39" y="36576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2FF145-6B61-4C42-A449-D019389847DA}"/>
                  </a:ext>
                </a:extLst>
              </p:cNvPr>
              <p:cNvSpPr txBox="1"/>
              <p:nvPr/>
            </p:nvSpPr>
            <p:spPr>
              <a:xfrm>
                <a:off x="4415589" y="3657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2FF145-6B61-4C42-A449-D01938984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589" y="3657600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56F77C-5F17-2447-B65D-5C7E91E1AD25}"/>
                  </a:ext>
                </a:extLst>
              </p:cNvPr>
              <p:cNvSpPr txBox="1"/>
              <p:nvPr/>
            </p:nvSpPr>
            <p:spPr>
              <a:xfrm>
                <a:off x="2819400" y="3657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56F77C-5F17-2447-B65D-5C7E91E1A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3657600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984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a = b, b = c, d = e, b = s, d = t, f(a, g(d))!=f(b, g(e))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CDFF82-7618-784D-B7D5-48A3C8FB5D3A}"/>
              </a:ext>
            </a:extLst>
          </p:cNvPr>
          <p:cNvSpPr/>
          <p:nvPr/>
        </p:nvSpPr>
        <p:spPr>
          <a:xfrm>
            <a:off x="533400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EE544DC-9DAF-EA4B-97AB-E3AF4503B470}"/>
              </a:ext>
            </a:extLst>
          </p:cNvPr>
          <p:cNvSpPr/>
          <p:nvPr/>
        </p:nvSpPr>
        <p:spPr>
          <a:xfrm>
            <a:off x="1439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F000DAF-8245-8F48-8487-CA378428CB90}"/>
              </a:ext>
            </a:extLst>
          </p:cNvPr>
          <p:cNvSpPr/>
          <p:nvPr/>
        </p:nvSpPr>
        <p:spPr>
          <a:xfrm>
            <a:off x="2430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C3F2201-DD42-D74D-ABF5-06016182C07C}"/>
              </a:ext>
            </a:extLst>
          </p:cNvPr>
          <p:cNvSpPr/>
          <p:nvPr/>
        </p:nvSpPr>
        <p:spPr>
          <a:xfrm>
            <a:off x="4335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209BEF5-8F85-B842-9028-369B534C56C5}"/>
              </a:ext>
            </a:extLst>
          </p:cNvPr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0D6596-BAFE-9143-8FFB-10252EC7627F}"/>
              </a:ext>
            </a:extLst>
          </p:cNvPr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7B78C18-23A1-5547-8CE2-E8CD82208138}"/>
              </a:ext>
            </a:extLst>
          </p:cNvPr>
          <p:cNvSpPr/>
          <p:nvPr/>
        </p:nvSpPr>
        <p:spPr>
          <a:xfrm>
            <a:off x="7239000" y="3505200"/>
            <a:ext cx="866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g(d)</a:t>
            </a:r>
            <a:endParaRPr kumimoji="1"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1BC6000-8720-E244-ABB6-608E3C405D18}"/>
              </a:ext>
            </a:extLst>
          </p:cNvPr>
          <p:cNvSpPr/>
          <p:nvPr/>
        </p:nvSpPr>
        <p:spPr>
          <a:xfrm>
            <a:off x="8221662" y="3505200"/>
            <a:ext cx="885826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g(e)</a:t>
            </a:r>
            <a:endParaRPr kumimoji="1"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B4FDB2-11E0-6E4D-84CB-C7ABB3969645}"/>
              </a:ext>
            </a:extLst>
          </p:cNvPr>
          <p:cNvSpPr/>
          <p:nvPr/>
        </p:nvSpPr>
        <p:spPr>
          <a:xfrm>
            <a:off x="5562600" y="4419600"/>
            <a:ext cx="1628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f(a, g(d))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A948B19-3E9D-784B-A893-70CB15E01CC6}"/>
              </a:ext>
            </a:extLst>
          </p:cNvPr>
          <p:cNvSpPr/>
          <p:nvPr/>
        </p:nvSpPr>
        <p:spPr>
          <a:xfrm>
            <a:off x="7286626" y="4419600"/>
            <a:ext cx="1628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f(b, g(e))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84F247-E690-EF48-A49C-338CE6E007E7}"/>
              </a:ext>
            </a:extLst>
          </p:cNvPr>
          <p:cNvSpPr txBox="1"/>
          <p:nvPr/>
        </p:nvSpPr>
        <p:spPr>
          <a:xfrm>
            <a:off x="7467600" y="2590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Also list all sub-terms!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F59C87B4-1F5C-864C-970A-B147964CC02E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7672387" y="3237131"/>
            <a:ext cx="519113" cy="2680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50F2E5C-C881-1A42-AB0F-8DB8C2E04E27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8191500" y="3237131"/>
            <a:ext cx="433387" cy="2680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2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a = b, b = c, d = e, b = s, d = t, f(a, g(d))!=f(b, g(e))</a:t>
            </a:r>
            <a:endParaRPr lang="zh-CN" altLang="en-US" sz="2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7B78C18-23A1-5547-8CE2-E8CD82208138}"/>
              </a:ext>
            </a:extLst>
          </p:cNvPr>
          <p:cNvSpPr/>
          <p:nvPr/>
        </p:nvSpPr>
        <p:spPr>
          <a:xfrm>
            <a:off x="7239000" y="3505200"/>
            <a:ext cx="866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g(d)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1BC6000-8720-E244-ABB6-608E3C405D18}"/>
              </a:ext>
            </a:extLst>
          </p:cNvPr>
          <p:cNvSpPr/>
          <p:nvPr/>
        </p:nvSpPr>
        <p:spPr>
          <a:xfrm>
            <a:off x="8221662" y="3505200"/>
            <a:ext cx="885826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g(e)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B4FDB2-11E0-6E4D-84CB-C7ABB3969645}"/>
              </a:ext>
            </a:extLst>
          </p:cNvPr>
          <p:cNvSpPr/>
          <p:nvPr/>
        </p:nvSpPr>
        <p:spPr>
          <a:xfrm>
            <a:off x="5562600" y="4419600"/>
            <a:ext cx="1628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f(a, g(d))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A948B19-3E9D-784B-A893-70CB15E01CC6}"/>
              </a:ext>
            </a:extLst>
          </p:cNvPr>
          <p:cNvSpPr/>
          <p:nvPr/>
        </p:nvSpPr>
        <p:spPr>
          <a:xfrm>
            <a:off x="7286626" y="4419600"/>
            <a:ext cx="1628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f(b, g(e))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6782839-553C-E843-AF35-6CE1343775FE}"/>
              </a:ext>
            </a:extLst>
          </p:cNvPr>
          <p:cNvSpPr/>
          <p:nvPr/>
        </p:nvSpPr>
        <p:spPr>
          <a:xfrm>
            <a:off x="533400" y="2743200"/>
            <a:ext cx="1524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a, b, c, 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B3BE444-C0C9-BA40-ACD2-E480A7536B60}"/>
              </a:ext>
            </a:extLst>
          </p:cNvPr>
          <p:cNvSpPr/>
          <p:nvPr/>
        </p:nvSpPr>
        <p:spPr>
          <a:xfrm>
            <a:off x="3344862" y="3048000"/>
            <a:ext cx="1150938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d, e</a:t>
            </a:r>
            <a:r>
              <a:rPr kumimoji="1" lang="en-US" altLang="zh-CN" dirty="0">
                <a:solidFill>
                  <a:schemeClr val="tx1"/>
                </a:solidFill>
              </a:rPr>
              <a:t>, 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70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a = b, b = c, d = e, b = s, d = t, f(a, g(d))!=f(b, g(e))</a:t>
            </a:r>
            <a:endParaRPr lang="zh-CN" altLang="en-US" sz="2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7B78C18-23A1-5547-8CE2-E8CD82208138}"/>
              </a:ext>
            </a:extLst>
          </p:cNvPr>
          <p:cNvSpPr/>
          <p:nvPr/>
        </p:nvSpPr>
        <p:spPr>
          <a:xfrm>
            <a:off x="6400800" y="3316287"/>
            <a:ext cx="1704974" cy="798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g(d), g(e)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B4FDB2-11E0-6E4D-84CB-C7ABB3969645}"/>
              </a:ext>
            </a:extLst>
          </p:cNvPr>
          <p:cNvSpPr/>
          <p:nvPr/>
        </p:nvSpPr>
        <p:spPr>
          <a:xfrm>
            <a:off x="5562600" y="4419600"/>
            <a:ext cx="1628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f(a, g(d))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A948B19-3E9D-784B-A893-70CB15E01CC6}"/>
              </a:ext>
            </a:extLst>
          </p:cNvPr>
          <p:cNvSpPr/>
          <p:nvPr/>
        </p:nvSpPr>
        <p:spPr>
          <a:xfrm>
            <a:off x="7286626" y="4419600"/>
            <a:ext cx="1628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f(b, g(e))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6782839-553C-E843-AF35-6CE1343775FE}"/>
              </a:ext>
            </a:extLst>
          </p:cNvPr>
          <p:cNvSpPr/>
          <p:nvPr/>
        </p:nvSpPr>
        <p:spPr>
          <a:xfrm>
            <a:off x="533400" y="2743200"/>
            <a:ext cx="1524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a, b, c, 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B3BE444-C0C9-BA40-ACD2-E480A7536B60}"/>
              </a:ext>
            </a:extLst>
          </p:cNvPr>
          <p:cNvSpPr/>
          <p:nvPr/>
        </p:nvSpPr>
        <p:spPr>
          <a:xfrm>
            <a:off x="3344862" y="3048000"/>
            <a:ext cx="1150938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d, e</a:t>
            </a:r>
            <a:r>
              <a:rPr kumimoji="1" lang="en-US" altLang="zh-CN" dirty="0">
                <a:solidFill>
                  <a:schemeClr val="tx1"/>
                </a:solidFill>
              </a:rPr>
              <a:t>, 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153720-D7D1-0044-9CDB-4BAD9E0922E9}"/>
              </a:ext>
            </a:extLst>
          </p:cNvPr>
          <p:cNvSpPr txBox="1"/>
          <p:nvPr/>
        </p:nvSpPr>
        <p:spPr>
          <a:xfrm>
            <a:off x="7467600" y="2438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Congruence</a:t>
            </a:r>
          </a:p>
          <a:p>
            <a:r>
              <a:rPr kumimoji="1" lang="en-US" altLang="zh-CN" dirty="0"/>
              <a:t>Rule!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74BFE13-0BFE-8541-9F30-FBF65246136F}"/>
              </a:ext>
            </a:extLst>
          </p:cNvPr>
          <p:cNvCxnSpPr>
            <a:stCxn id="10" idx="2"/>
          </p:cNvCxnSpPr>
          <p:nvPr/>
        </p:nvCxnSpPr>
        <p:spPr>
          <a:xfrm flipH="1">
            <a:off x="7672388" y="3084731"/>
            <a:ext cx="519112" cy="2680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17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a = b, b = c, d = e, b = s, d = t, f(a, g(d))!=f(b, g(e))</a:t>
            </a:r>
            <a:endParaRPr lang="zh-CN" altLang="en-US" sz="2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7B78C18-23A1-5547-8CE2-E8CD82208138}"/>
              </a:ext>
            </a:extLst>
          </p:cNvPr>
          <p:cNvSpPr/>
          <p:nvPr/>
        </p:nvSpPr>
        <p:spPr>
          <a:xfrm>
            <a:off x="6400800" y="3316287"/>
            <a:ext cx="1704974" cy="798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g(d), g(e)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B4FDB2-11E0-6E4D-84CB-C7ABB3969645}"/>
              </a:ext>
            </a:extLst>
          </p:cNvPr>
          <p:cNvSpPr/>
          <p:nvPr/>
        </p:nvSpPr>
        <p:spPr>
          <a:xfrm>
            <a:off x="5562600" y="4419600"/>
            <a:ext cx="1628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</a:t>
            </a:r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C000"/>
                </a:solidFill>
              </a:rPr>
              <a:t>g(d)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AA948B19-3E9D-784B-A893-70CB15E01CC6}"/>
              </a:ext>
            </a:extLst>
          </p:cNvPr>
          <p:cNvSpPr/>
          <p:nvPr/>
        </p:nvSpPr>
        <p:spPr>
          <a:xfrm>
            <a:off x="7286626" y="4419600"/>
            <a:ext cx="16287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</a:t>
            </a:r>
            <a:r>
              <a:rPr kumimoji="1" lang="en-US" altLang="zh-CN" dirty="0">
                <a:solidFill>
                  <a:srgbClr val="FF0000"/>
                </a:solidFill>
              </a:rPr>
              <a:t>b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C000"/>
                </a:solidFill>
              </a:rPr>
              <a:t>g(e)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6782839-553C-E843-AF35-6CE1343775FE}"/>
              </a:ext>
            </a:extLst>
          </p:cNvPr>
          <p:cNvSpPr/>
          <p:nvPr/>
        </p:nvSpPr>
        <p:spPr>
          <a:xfrm>
            <a:off x="533400" y="2743200"/>
            <a:ext cx="1524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a, b</a:t>
            </a:r>
            <a:r>
              <a:rPr kumimoji="1" lang="en-US" altLang="zh-CN" dirty="0">
                <a:solidFill>
                  <a:schemeClr val="tx1"/>
                </a:solidFill>
              </a:rPr>
              <a:t>, c, 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B3BE444-C0C9-BA40-ACD2-E480A7536B60}"/>
              </a:ext>
            </a:extLst>
          </p:cNvPr>
          <p:cNvSpPr/>
          <p:nvPr/>
        </p:nvSpPr>
        <p:spPr>
          <a:xfrm>
            <a:off x="3344862" y="3048000"/>
            <a:ext cx="1150938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d, e, 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153720-D7D1-0044-9CDB-4BAD9E0922E9}"/>
              </a:ext>
            </a:extLst>
          </p:cNvPr>
          <p:cNvSpPr txBox="1"/>
          <p:nvPr/>
        </p:nvSpPr>
        <p:spPr>
          <a:xfrm>
            <a:off x="7467600" y="2438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Congruence</a:t>
            </a:r>
          </a:p>
          <a:p>
            <a:r>
              <a:rPr kumimoji="1" lang="en-US" altLang="zh-CN" dirty="0"/>
              <a:t>Rule!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74BFE13-0BFE-8541-9F30-FBF65246136F}"/>
              </a:ext>
            </a:extLst>
          </p:cNvPr>
          <p:cNvCxnSpPr>
            <a:stCxn id="10" idx="2"/>
          </p:cNvCxnSpPr>
          <p:nvPr/>
        </p:nvCxnSpPr>
        <p:spPr>
          <a:xfrm flipH="1">
            <a:off x="7672388" y="3084731"/>
            <a:ext cx="519112" cy="2680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661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a = b, b = c, d = e, b = s, d = t, f(a, g(d))!=f(b, g(e))</a:t>
            </a:r>
            <a:endParaRPr lang="zh-CN" altLang="en-US" sz="24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7B78C18-23A1-5547-8CE2-E8CD82208138}"/>
              </a:ext>
            </a:extLst>
          </p:cNvPr>
          <p:cNvSpPr/>
          <p:nvPr/>
        </p:nvSpPr>
        <p:spPr>
          <a:xfrm>
            <a:off x="6400800" y="3316287"/>
            <a:ext cx="1704974" cy="798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C000"/>
                </a:solidFill>
              </a:rPr>
              <a:t>g(d), g(e)</a:t>
            </a:r>
            <a:endParaRPr kumimoji="1" lang="zh-CN" altLang="en-US" dirty="0">
              <a:solidFill>
                <a:srgbClr val="FFC00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B4FDB2-11E0-6E4D-84CB-C7ABB3969645}"/>
              </a:ext>
            </a:extLst>
          </p:cNvPr>
          <p:cNvSpPr/>
          <p:nvPr/>
        </p:nvSpPr>
        <p:spPr>
          <a:xfrm>
            <a:off x="3886200" y="4419600"/>
            <a:ext cx="33051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f(</a:t>
            </a:r>
            <a:r>
              <a:rPr kumimoji="1" lang="en-US" altLang="zh-CN" dirty="0">
                <a:solidFill>
                  <a:srgbClr val="FF0000"/>
                </a:solidFill>
              </a:rPr>
              <a:t>a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C000"/>
                </a:solidFill>
              </a:rPr>
              <a:t>g(d)</a:t>
            </a:r>
            <a:r>
              <a:rPr kumimoji="1" lang="en-US" altLang="zh-CN" dirty="0"/>
              <a:t>), f(</a:t>
            </a:r>
            <a:r>
              <a:rPr kumimoji="1" lang="en-US" altLang="zh-CN" dirty="0">
                <a:solidFill>
                  <a:srgbClr val="FF0000"/>
                </a:solidFill>
              </a:rPr>
              <a:t>b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C000"/>
                </a:solidFill>
              </a:rPr>
              <a:t>g(e)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6782839-553C-E843-AF35-6CE1343775FE}"/>
              </a:ext>
            </a:extLst>
          </p:cNvPr>
          <p:cNvSpPr/>
          <p:nvPr/>
        </p:nvSpPr>
        <p:spPr>
          <a:xfrm>
            <a:off x="533400" y="2743200"/>
            <a:ext cx="1524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FF0000"/>
                </a:solidFill>
              </a:rPr>
              <a:t>a, b</a:t>
            </a:r>
            <a:r>
              <a:rPr kumimoji="1" lang="en-US" altLang="zh-CN" dirty="0">
                <a:solidFill>
                  <a:schemeClr val="tx1"/>
                </a:solidFill>
              </a:rPr>
              <a:t>, c, 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B3BE444-C0C9-BA40-ACD2-E480A7536B60}"/>
              </a:ext>
            </a:extLst>
          </p:cNvPr>
          <p:cNvSpPr/>
          <p:nvPr/>
        </p:nvSpPr>
        <p:spPr>
          <a:xfrm>
            <a:off x="3344862" y="3048000"/>
            <a:ext cx="1150938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d, e, 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153720-D7D1-0044-9CDB-4BAD9E0922E9}"/>
              </a:ext>
            </a:extLst>
          </p:cNvPr>
          <p:cNvSpPr txBox="1"/>
          <p:nvPr/>
        </p:nvSpPr>
        <p:spPr>
          <a:xfrm>
            <a:off x="7467600" y="2438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Congruence</a:t>
            </a:r>
          </a:p>
          <a:p>
            <a:r>
              <a:rPr kumimoji="1" lang="en-US" altLang="zh-CN" dirty="0"/>
              <a:t>Rule!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74BFE13-0BFE-8541-9F30-FBF65246136F}"/>
              </a:ext>
            </a:extLst>
          </p:cNvPr>
          <p:cNvCxnSpPr>
            <a:stCxn id="10" idx="2"/>
          </p:cNvCxnSpPr>
          <p:nvPr/>
        </p:nvCxnSpPr>
        <p:spPr>
          <a:xfrm flipH="1">
            <a:off x="7672388" y="3084731"/>
            <a:ext cx="519112" cy="2680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52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satisfiable?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712CA45-932C-BB46-996E-30627C40C7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5354468"/>
                  </p:ext>
                </p:extLst>
              </p:nvPr>
            </p:nvGraphicFramePr>
            <p:xfrm>
              <a:off x="457200" y="2743200"/>
              <a:ext cx="8229600" cy="3299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1400">
                      <a:extLst>
                        <a:ext uri="{9D8B030D-6E8A-4147-A177-3AD203B41FA5}">
                          <a16:colId xmlns:a16="http://schemas.microsoft.com/office/drawing/2014/main" val="1936370681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482145296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3708472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Proposition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SAT/UNSAT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Theory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997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Equality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01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zh-CN" alt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kumimoji="1" lang="zh-CN" alt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Uninterpreted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functions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231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=0.5</m:t>
                                        </m:r>
                                      </m:e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=0.3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r>
                            <a:rPr lang="zh-CN" altLang="en-US" dirty="0"/>
                            <a:t>    </a:t>
                          </a:r>
                          <a:r>
                            <a:rPr lang="en-US" altLang="zh-CN" dirty="0"/>
                            <a:t> 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(if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x,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dirty="0"/>
                            <a:t>Q)</a:t>
                          </a:r>
                        </a:p>
                        <a:p>
                          <a:r>
                            <a:rPr lang="en-US" altLang="zh-CN" dirty="0"/>
                            <a:t>UNSAT</a:t>
                          </a:r>
                          <a:r>
                            <a:rPr lang="zh-CN" altLang="en-US" dirty="0"/>
                            <a:t>  </a:t>
                          </a:r>
                          <a:r>
                            <a:rPr lang="en-US" altLang="zh-CN" dirty="0"/>
                            <a:t>(if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x,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dirty="0" err="1"/>
                            <a:t>Z</a:t>
                          </a:r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arithmetic</a:t>
                          </a:r>
                        </a:p>
                        <a:p>
                          <a:endParaRPr lang="en-US" altLang="zh-C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1269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Bit vectors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87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]!=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Array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7852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Data structures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6147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17326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712CA45-932C-BB46-996E-30627C40C7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5354468"/>
                  </p:ext>
                </p:extLst>
              </p:nvPr>
            </p:nvGraphicFramePr>
            <p:xfrm>
              <a:off x="457200" y="2743200"/>
              <a:ext cx="8229600" cy="3299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1400">
                      <a:extLst>
                        <a:ext uri="{9D8B030D-6E8A-4147-A177-3AD203B41FA5}">
                          <a16:colId xmlns:a16="http://schemas.microsoft.com/office/drawing/2014/main" val="1936370681"/>
                        </a:ext>
                      </a:extLst>
                    </a:gridCol>
                    <a:gridCol w="2057400">
                      <a:extLst>
                        <a:ext uri="{9D8B030D-6E8A-4147-A177-3AD203B41FA5}">
                          <a16:colId xmlns:a16="http://schemas.microsoft.com/office/drawing/2014/main" val="2482145296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3708472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Proposition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SAT/UNSAT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Theory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997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175862" r="-130496" b="-7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Equality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01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266667" r="-130496" b="-6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Uninterpreted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functions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231503"/>
                      </a:ext>
                    </a:extLst>
                  </a:tr>
                  <a:tr h="70332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200000" r="-130496" b="-25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74691" t="-200000" r="-127160" b="-25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arithmetic</a:t>
                          </a:r>
                        </a:p>
                        <a:p>
                          <a:endParaRPr lang="en-US" altLang="zh-C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1269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568966" r="-130496" b="-3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Bit vectors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87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646667" r="-130496" b="-2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Array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7852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772414" r="-130496" b="-182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Data structures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6147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17326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14605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a = b, b = c, d = e, b = s, d = t, </a:t>
            </a:r>
            <a:r>
              <a:rPr kumimoji="1" lang="en-US" altLang="zh-CN" sz="2400" dirty="0">
                <a:solidFill>
                  <a:srgbClr val="FF0000"/>
                </a:solidFill>
              </a:rPr>
              <a:t>f(a, g(d))!=f(b, g(e))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7B78C18-23A1-5547-8CE2-E8CD82208138}"/>
              </a:ext>
            </a:extLst>
          </p:cNvPr>
          <p:cNvSpPr/>
          <p:nvPr/>
        </p:nvSpPr>
        <p:spPr>
          <a:xfrm>
            <a:off x="6400800" y="3316287"/>
            <a:ext cx="1704974" cy="7985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g(d), g(e)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B4FDB2-11E0-6E4D-84CB-C7ABB3969645}"/>
              </a:ext>
            </a:extLst>
          </p:cNvPr>
          <p:cNvSpPr/>
          <p:nvPr/>
        </p:nvSpPr>
        <p:spPr>
          <a:xfrm>
            <a:off x="3886200" y="4419600"/>
            <a:ext cx="3305174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f(a, g(d)), f(b, g(e))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6782839-553C-E843-AF35-6CE1343775FE}"/>
              </a:ext>
            </a:extLst>
          </p:cNvPr>
          <p:cNvSpPr/>
          <p:nvPr/>
        </p:nvSpPr>
        <p:spPr>
          <a:xfrm>
            <a:off x="533400" y="2743200"/>
            <a:ext cx="15240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a, b, c, 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B3BE444-C0C9-BA40-ACD2-E480A7536B60}"/>
              </a:ext>
            </a:extLst>
          </p:cNvPr>
          <p:cNvSpPr/>
          <p:nvPr/>
        </p:nvSpPr>
        <p:spPr>
          <a:xfrm>
            <a:off x="3344862" y="3048000"/>
            <a:ext cx="1150938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d, e, 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153720-D7D1-0044-9CDB-4BAD9E0922E9}"/>
              </a:ext>
            </a:extLst>
          </p:cNvPr>
          <p:cNvSpPr txBox="1"/>
          <p:nvPr/>
        </p:nvSpPr>
        <p:spPr>
          <a:xfrm>
            <a:off x="7467600" y="24384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Congruence</a:t>
            </a:r>
          </a:p>
          <a:p>
            <a:r>
              <a:rPr kumimoji="1" lang="en-US" altLang="zh-CN" dirty="0"/>
              <a:t>Rule!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74BFE13-0BFE-8541-9F30-FBF65246136F}"/>
              </a:ext>
            </a:extLst>
          </p:cNvPr>
          <p:cNvCxnSpPr>
            <a:stCxn id="10" idx="2"/>
          </p:cNvCxnSpPr>
          <p:nvPr/>
        </p:nvCxnSpPr>
        <p:spPr>
          <a:xfrm flipH="1">
            <a:off x="7672388" y="3084731"/>
            <a:ext cx="519112" cy="26806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0274542-F89A-2D4D-A785-E78750741C91}"/>
              </a:ext>
            </a:extLst>
          </p:cNvPr>
          <p:cNvSpPr txBox="1"/>
          <p:nvPr/>
        </p:nvSpPr>
        <p:spPr>
          <a:xfrm>
            <a:off x="2971800" y="54864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UNSAT!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213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Congruence closure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8688B48-BC3C-284C-90DE-276064E99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752600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congruenceClosure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for(each “x=y”)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…;</a:t>
            </a:r>
          </a:p>
          <a:p>
            <a:pPr marL="0" indent="0"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stillChanging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closure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if(s1=t1, …,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union(f(s1, …,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f(t1, …,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for(each “x!=y”)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…;</a:t>
            </a:r>
          </a:p>
          <a:p>
            <a:pPr marL="0" indent="0"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SAT;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253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EUF theory applications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394545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BE095-F684-734A-B8FA-3C4579FF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Program equivalence</a:t>
            </a:r>
            <a:endParaRPr kumimoji="1" lang="zh-CN" altLang="en-US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EC00D14E-5725-604D-BE06-C6ACF254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574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power3(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in){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in;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0690377E-BFD1-2C48-ACEC-D17FF0CFFEEE}"/>
              </a:ext>
            </a:extLst>
          </p:cNvPr>
          <p:cNvSpPr txBox="1">
            <a:spLocks/>
          </p:cNvSpPr>
          <p:nvPr/>
        </p:nvSpPr>
        <p:spPr bwMode="auto">
          <a:xfrm>
            <a:off x="4648200" y="2057400"/>
            <a:ext cx="426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power3_new(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in){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(in*in)*in;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BE2EA0-BB8D-884E-9C70-DA198FD91CDF}"/>
              </a:ext>
            </a:extLst>
          </p:cNvPr>
          <p:cNvSpPr txBox="1"/>
          <p:nvPr/>
        </p:nvSpPr>
        <p:spPr>
          <a:xfrm>
            <a:off x="2590800" y="48006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 two programs should be equivalent. But how do we prove that fact?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Remember the implication of uninterpreted functions?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892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BE095-F684-734A-B8FA-3C4579FF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Program equivalence</a:t>
            </a:r>
            <a:endParaRPr kumimoji="1" lang="zh-CN" altLang="en-US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EC00D14E-5725-604D-BE06-C6ACF254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574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power3(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in){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out_a_0 = in;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loop </a:t>
            </a:r>
            <a:r>
              <a:rPr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unrool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SSA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out_a_1 = out_a_0 * in;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out_a_2 = out_a_1 * in;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out_a_2;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0690377E-BFD1-2C48-ACEC-D17FF0CFFEEE}"/>
              </a:ext>
            </a:extLst>
          </p:cNvPr>
          <p:cNvSpPr txBox="1">
            <a:spLocks/>
          </p:cNvSpPr>
          <p:nvPr/>
        </p:nvSpPr>
        <p:spPr bwMode="auto">
          <a:xfrm>
            <a:off x="4648200" y="2057400"/>
            <a:ext cx="441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power3_new(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in){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(in*in)*in;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5BE2EA0-BB8D-884E-9C70-DA198FD91CDF}"/>
                  </a:ext>
                </a:extLst>
              </p:cNvPr>
              <p:cNvSpPr txBox="1"/>
              <p:nvPr/>
            </p:nvSpPr>
            <p:spPr>
              <a:xfrm>
                <a:off x="457200" y="5141893"/>
                <a:ext cx="4724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P1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out_a_0 = in /\</a:t>
                </a:r>
              </a:p>
              <a:p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out_a_1 = f(out_a_0, in) /\</a:t>
                </a:r>
              </a:p>
              <a:p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out_a_2 = f(out_a_1, in)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5BE2EA0-BB8D-884E-9C70-DA198FD91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41893"/>
                <a:ext cx="4724400" cy="923330"/>
              </a:xfrm>
              <a:prstGeom prst="rect">
                <a:avLst/>
              </a:prstGeom>
              <a:blipFill>
                <a:blip r:embed="rId2"/>
                <a:stretch>
                  <a:fillRect l="-1075" t="-2703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7F55C54-AB81-294E-B449-B823E3188E7E}"/>
                  </a:ext>
                </a:extLst>
              </p:cNvPr>
              <p:cNvSpPr txBox="1"/>
              <p:nvPr/>
            </p:nvSpPr>
            <p:spPr>
              <a:xfrm>
                <a:off x="4648200" y="4218563"/>
                <a:ext cx="4295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P2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out_b</a:t>
                </a:r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f(f(in, in), in)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7F55C54-AB81-294E-B449-B823E3188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218563"/>
                <a:ext cx="4295775" cy="369332"/>
              </a:xfrm>
              <a:prstGeom prst="rect">
                <a:avLst/>
              </a:prstGeom>
              <a:blipFill>
                <a:blip r:embed="rId3"/>
                <a:stretch>
                  <a:fillRect l="-1180" t="-3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B5EC269-355A-B84F-8263-6C0105077A36}"/>
              </a:ext>
            </a:extLst>
          </p:cNvPr>
          <p:cNvSpPr txBox="1"/>
          <p:nvPr/>
        </p:nvSpPr>
        <p:spPr>
          <a:xfrm>
            <a:off x="2667000" y="6332803"/>
            <a:ext cx="429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P1/\ P2 -&gt; out_a_2=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out_b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266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BE095-F684-734A-B8FA-3C4579FF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 Translation validation</a:t>
            </a:r>
            <a:endParaRPr kumimoji="1" lang="zh-CN" altLang="en-US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EC00D14E-5725-604D-BE06-C6ACF254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574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source code: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(x1 + y1)*(x2 + y2);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0690377E-BFD1-2C48-ACEC-D17FF0CFFEEE}"/>
              </a:ext>
            </a:extLst>
          </p:cNvPr>
          <p:cNvSpPr txBox="1">
            <a:spLocks/>
          </p:cNvSpPr>
          <p:nvPr/>
        </p:nvSpPr>
        <p:spPr bwMode="auto">
          <a:xfrm>
            <a:off x="4648200" y="2057400"/>
            <a:ext cx="426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generated 3-address 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code: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 = x1 + y1;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 = x2 + y2;</a:t>
            </a:r>
          </a:p>
          <a:p>
            <a:pPr marL="0" indent="0"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t1 * t2;</a:t>
            </a:r>
            <a:endParaRPr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52E4311-02E3-5540-ADC6-7B1542000C12}"/>
                  </a:ext>
                </a:extLst>
              </p:cNvPr>
              <p:cNvSpPr txBox="1"/>
              <p:nvPr/>
            </p:nvSpPr>
            <p:spPr>
              <a:xfrm>
                <a:off x="304800" y="4238616"/>
                <a:ext cx="3581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P1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z = g(f(x1, y1),</a:t>
                </a:r>
              </a:p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f(x2, y2))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52E4311-02E3-5540-ADC6-7B1542000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238616"/>
                <a:ext cx="3581400" cy="646331"/>
              </a:xfrm>
              <a:prstGeom prst="rect">
                <a:avLst/>
              </a:prstGeom>
              <a:blipFill>
                <a:blip r:embed="rId2"/>
                <a:stretch>
                  <a:fillRect l="-1418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C1AB5FD-911B-064F-83F0-182906282F5F}"/>
                  </a:ext>
                </a:extLst>
              </p:cNvPr>
              <p:cNvSpPr txBox="1"/>
              <p:nvPr/>
            </p:nvSpPr>
            <p:spPr>
              <a:xfrm>
                <a:off x="4648200" y="4218563"/>
                <a:ext cx="429577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P2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t1 = f(x1, y1) /\</a:t>
                </a:r>
              </a:p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t2 = f(x2, y2) /\</a:t>
                </a:r>
              </a:p>
              <a:p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z2 = g(t1, t2)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C1AB5FD-911B-064F-83F0-182906282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218563"/>
                <a:ext cx="4295775" cy="923330"/>
              </a:xfrm>
              <a:prstGeom prst="rect">
                <a:avLst/>
              </a:prstGeom>
              <a:blipFill>
                <a:blip r:embed="rId3"/>
                <a:stretch>
                  <a:fillRect l="-1180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60EEB94D-72FD-464F-A47B-94893C4791E0}"/>
              </a:ext>
            </a:extLst>
          </p:cNvPr>
          <p:cNvSpPr txBox="1"/>
          <p:nvPr/>
        </p:nvSpPr>
        <p:spPr>
          <a:xfrm>
            <a:off x="2667000" y="6332803"/>
            <a:ext cx="4295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P1/\ P2 -&gt; z=z2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270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35DBE-165C-8D1F-9D56-B27327144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59AFD-4B08-5F83-76C2-4A0952811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#3: </a:t>
            </a:r>
            <a:r>
              <a:rPr kumimoji="1" lang="en" altLang="zh-CN" dirty="0"/>
              <a:t>Dynamic connectivity</a:t>
            </a:r>
            <a:endParaRPr kumimoji="1" lang="zh-CN" altLang="en-US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DA983ABF-32A1-FF8B-0B0D-7FA16AA47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574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input is a sequence of pairs of integers, where each integer represents an object of some type and we are to interpret the pair (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 q)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as meaning 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is connected to 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 </a:t>
            </a:r>
          </a:p>
          <a:p>
            <a:pPr marL="0" indent="0"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Our goal is to write a program to determine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whether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pair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 q)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connected.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(Adapted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book: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Algorithms</a:t>
            </a:r>
            <a:r>
              <a:rPr lang="zh-CN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B47CBA-9723-E241-00CC-E51898B50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599" y="1955799"/>
            <a:ext cx="2529381" cy="38354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0044D64-943E-609C-487B-1DFC9BC8EFDF}"/>
              </a:ext>
            </a:extLst>
          </p:cNvPr>
          <p:cNvSpPr txBox="1"/>
          <p:nvPr/>
        </p:nvSpPr>
        <p:spPr>
          <a:xfrm>
            <a:off x="4772025" y="5943600"/>
            <a:ext cx="429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Question: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(3,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9)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connected?</a:t>
            </a: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(0,</a:t>
            </a:r>
            <a:r>
              <a:rPr kumimoji="1" lang="zh-CN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9)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connected?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488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B85AF-2B52-D7EB-C30E-8D7B574E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A70D6B-8013-CC14-C5D5-F3E1CCBD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#3: </a:t>
            </a:r>
            <a:r>
              <a:rPr kumimoji="1" lang="en" altLang="zh-CN" dirty="0"/>
              <a:t>Dynamic connectivity</a:t>
            </a:r>
            <a:endParaRPr kumimoji="1" lang="zh-CN" altLang="en-US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6181D9CA-C53C-11A4-367B-0EAB05602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574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Formalize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point: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DeclareSort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(“p”)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establish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equality:</a:t>
            </a: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Solver()</a:t>
            </a: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solver.add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([p4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p3,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p8,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p6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p5,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p9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p4,</a:t>
            </a:r>
          </a:p>
          <a:p>
            <a:pPr marL="0" indent="0"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p1])</a:t>
            </a:r>
          </a:p>
          <a:p>
            <a:pPr marL="0" indent="0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connectivity:</a:t>
            </a: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solver.check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(p3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p9)</a:t>
            </a:r>
          </a:p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solver.check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(p0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p9)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92666A-CB65-1F6A-6207-03B394B51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599" y="1955799"/>
            <a:ext cx="2529381" cy="383540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3590EDE-7FC1-D549-85D4-CD8BC7D70697}"/>
              </a:ext>
            </a:extLst>
          </p:cNvPr>
          <p:cNvSpPr txBox="1"/>
          <p:nvPr/>
        </p:nvSpPr>
        <p:spPr>
          <a:xfrm>
            <a:off x="4772025" y="5943600"/>
            <a:ext cx="4295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Question: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connected?</a:t>
            </a: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connected?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5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Satisfiability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(SMT)</a:t>
            </a:r>
            <a:endParaRPr kumimoji="1"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8986919-D5F5-084E-BBD2-C0A60A5A373E}"/>
              </a:ext>
            </a:extLst>
          </p:cNvPr>
          <p:cNvGrpSpPr/>
          <p:nvPr/>
        </p:nvGrpSpPr>
        <p:grpSpPr>
          <a:xfrm>
            <a:off x="255453" y="2466516"/>
            <a:ext cx="1924967" cy="1924967"/>
            <a:chOff x="1452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F58262D-F21C-3048-B817-DF0CDBF3E9AA}"/>
                </a:ext>
              </a:extLst>
            </p:cNvPr>
            <p:cNvSpPr/>
            <p:nvPr/>
          </p:nvSpPr>
          <p:spPr>
            <a:xfrm>
              <a:off x="1452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椭圆 4">
              <a:extLst>
                <a:ext uri="{FF2B5EF4-FFF2-40B4-BE49-F238E27FC236}">
                  <a16:creationId xmlns:a16="http://schemas.microsoft.com/office/drawing/2014/main" id="{B9C6E068-C7EC-C740-848C-35B46D0A2460}"/>
                </a:ext>
              </a:extLst>
            </p:cNvPr>
            <p:cNvSpPr txBox="1"/>
            <p:nvPr/>
          </p:nvSpPr>
          <p:spPr>
            <a:xfrm>
              <a:off x="283357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SAT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692E68A-CFDB-BD40-8428-9DC5075115B1}"/>
              </a:ext>
            </a:extLst>
          </p:cNvPr>
          <p:cNvGrpSpPr/>
          <p:nvPr/>
        </p:nvGrpSpPr>
        <p:grpSpPr>
          <a:xfrm>
            <a:off x="2336728" y="2870759"/>
            <a:ext cx="1116481" cy="1116481"/>
            <a:chOff x="2082727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8" name="加号 17">
              <a:extLst>
                <a:ext uri="{FF2B5EF4-FFF2-40B4-BE49-F238E27FC236}">
                  <a16:creationId xmlns:a16="http://schemas.microsoft.com/office/drawing/2014/main" id="{F6D270F0-5E66-5649-8C83-651840A7B236}"/>
                </a:ext>
              </a:extLst>
            </p:cNvPr>
            <p:cNvSpPr/>
            <p:nvPr/>
          </p:nvSpPr>
          <p:spPr>
            <a:xfrm>
              <a:off x="2082727" y="2520239"/>
              <a:ext cx="1116481" cy="1116481"/>
            </a:xfrm>
            <a:prstGeom prst="mathPlus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加号 6">
              <a:extLst>
                <a:ext uri="{FF2B5EF4-FFF2-40B4-BE49-F238E27FC236}">
                  <a16:creationId xmlns:a16="http://schemas.microsoft.com/office/drawing/2014/main" id="{5C2DFC29-8636-2D43-8220-FD6C5F0A8FE6}"/>
                </a:ext>
              </a:extLst>
            </p:cNvPr>
            <p:cNvSpPr txBox="1"/>
            <p:nvPr/>
          </p:nvSpPr>
          <p:spPr>
            <a:xfrm>
              <a:off x="2230717" y="2947181"/>
              <a:ext cx="820501" cy="262597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375029-C810-F547-9705-33E16DA8990A}"/>
              </a:ext>
            </a:extLst>
          </p:cNvPr>
          <p:cNvGrpSpPr/>
          <p:nvPr/>
        </p:nvGrpSpPr>
        <p:grpSpPr>
          <a:xfrm>
            <a:off x="3609517" y="2466516"/>
            <a:ext cx="1924967" cy="1924967"/>
            <a:chOff x="3355516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1158FAC-2CA7-BA4C-A35A-FAB8CF3504D6}"/>
                </a:ext>
              </a:extLst>
            </p:cNvPr>
            <p:cNvSpPr/>
            <p:nvPr/>
          </p:nvSpPr>
          <p:spPr>
            <a:xfrm>
              <a:off x="3355516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340759"/>
                <a:satOff val="-2919"/>
                <a:lumOff val="686"/>
                <a:alphaOff val="0"/>
              </a:schemeClr>
            </a:fillRef>
            <a:effectRef idx="2">
              <a:schemeClr val="accent2">
                <a:hueOff val="2340759"/>
                <a:satOff val="-2919"/>
                <a:lumOff val="68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椭圆 8">
              <a:extLst>
                <a:ext uri="{FF2B5EF4-FFF2-40B4-BE49-F238E27FC236}">
                  <a16:creationId xmlns:a16="http://schemas.microsoft.com/office/drawing/2014/main" id="{C4E38546-0802-6141-94F8-3DD25727EDF0}"/>
                </a:ext>
              </a:extLst>
            </p:cNvPr>
            <p:cNvSpPr txBox="1"/>
            <p:nvPr/>
          </p:nvSpPr>
          <p:spPr>
            <a:xfrm>
              <a:off x="3637421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Theory</a:t>
              </a:r>
            </a:p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Solvers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7B8DEBF-35A5-3A41-A993-E0753EDA3235}"/>
              </a:ext>
            </a:extLst>
          </p:cNvPr>
          <p:cNvGrpSpPr/>
          <p:nvPr/>
        </p:nvGrpSpPr>
        <p:grpSpPr>
          <a:xfrm>
            <a:off x="5690792" y="2870759"/>
            <a:ext cx="1116481" cy="1116481"/>
            <a:chOff x="5436791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4" name="等于 13">
              <a:extLst>
                <a:ext uri="{FF2B5EF4-FFF2-40B4-BE49-F238E27FC236}">
                  <a16:creationId xmlns:a16="http://schemas.microsoft.com/office/drawing/2014/main" id="{E28E4ECC-0E6E-184A-BD1F-C9EE32296AE3}"/>
                </a:ext>
              </a:extLst>
            </p:cNvPr>
            <p:cNvSpPr/>
            <p:nvPr/>
          </p:nvSpPr>
          <p:spPr>
            <a:xfrm>
              <a:off x="5436791" y="2520239"/>
              <a:ext cx="1116481" cy="1116481"/>
            </a:xfrm>
            <a:prstGeom prst="mathEqual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等于 10">
              <a:extLst>
                <a:ext uri="{FF2B5EF4-FFF2-40B4-BE49-F238E27FC236}">
                  <a16:creationId xmlns:a16="http://schemas.microsoft.com/office/drawing/2014/main" id="{A0385D88-A7D1-8446-88AE-BAD5DD7A396C}"/>
                </a:ext>
              </a:extLst>
            </p:cNvPr>
            <p:cNvSpPr txBox="1"/>
            <p:nvPr/>
          </p:nvSpPr>
          <p:spPr>
            <a:xfrm>
              <a:off x="5584781" y="2750234"/>
              <a:ext cx="820501" cy="656491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104B990-A264-2F47-AA14-AB77F0E7E9BF}"/>
              </a:ext>
            </a:extLst>
          </p:cNvPr>
          <p:cNvGrpSpPr/>
          <p:nvPr/>
        </p:nvGrpSpPr>
        <p:grpSpPr>
          <a:xfrm>
            <a:off x="6963580" y="2466516"/>
            <a:ext cx="1924967" cy="1924967"/>
            <a:chOff x="6709579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A3184D0-7708-2743-9B2E-606F6CAAE1D5}"/>
                </a:ext>
              </a:extLst>
            </p:cNvPr>
            <p:cNvSpPr/>
            <p:nvPr/>
          </p:nvSpPr>
          <p:spPr>
            <a:xfrm>
              <a:off x="6709579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384DAC0-F0DA-184C-8557-5413A0F6716B}"/>
                </a:ext>
              </a:extLst>
            </p:cNvPr>
            <p:cNvSpPr txBox="1"/>
            <p:nvPr/>
          </p:nvSpPr>
          <p:spPr>
            <a:xfrm>
              <a:off x="6991484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SMT</a:t>
              </a:r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811247D-5EDD-9841-8855-4B2DCB5A65AD}"/>
              </a:ext>
            </a:extLst>
          </p:cNvPr>
          <p:cNvSpPr txBox="1">
            <a:spLocks/>
          </p:cNvSpPr>
          <p:nvPr/>
        </p:nvSpPr>
        <p:spPr>
          <a:xfrm>
            <a:off x="3407397" y="4625775"/>
            <a:ext cx="2986088" cy="200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954" indent="-384954" defTabSz="914363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/>
              </a:rPr>
              <a:t>Equality + UF</a:t>
            </a:r>
          </a:p>
          <a:p>
            <a:pPr marL="384954" indent="-384954" defTabSz="914363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/>
              </a:rPr>
              <a:t>Arithmetic</a:t>
            </a:r>
          </a:p>
          <a:p>
            <a:pPr marL="384954" indent="-384954" defTabSz="914363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/>
              </a:rPr>
              <a:t>Bit-vectors</a:t>
            </a:r>
          </a:p>
          <a:p>
            <a:pPr marL="384954" indent="-384954" defTabSz="914363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/>
              </a:rPr>
              <a:t>…</a:t>
            </a:r>
            <a:endParaRPr lang="en-US" sz="33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5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Is this proposition satisfiable?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zh-CN" altLang="en-US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zh-CN" i="1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zh-CN" b="0" i="1" dirty="0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>
                    <a:ea typeface="Cambria Math" panose="02040503050406030204" pitchFamily="18" charset="0"/>
                  </a:rPr>
                  <a:t>First apply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equality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theory, to get: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kumimoji="1" lang="en-US" altLang="zh-CN" b="0" i="1" dirty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>
                    <a:ea typeface="Cambria Math" panose="02040503050406030204" pitchFamily="18" charset="0"/>
                  </a:rPr>
                  <a:t>Apply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uninterpreted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function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theory: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>
                    <a:ea typeface="Cambria Math" panose="02040503050406030204" pitchFamily="18" charset="0"/>
                  </a:rPr>
                  <a:t>Apply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array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theory: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𝑆𝐴𝑇</m:t>
                      </m:r>
                    </m:oMath>
                  </m:oMathPara>
                </a14:m>
                <a:endParaRPr kumimoji="1"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59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D8CF5-8D99-5143-8EE6-400104743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Roadmap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4F4DE9-CBED-0142-842E-4DA1FCCA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Study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carefully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several theories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separately</a:t>
            </a:r>
          </a:p>
          <a:p>
            <a:pPr lvl="1"/>
            <a:r>
              <a:rPr kumimoji="1" lang="en-US" altLang="zh-CN" dirty="0"/>
              <a:t>Various applications</a:t>
            </a:r>
          </a:p>
          <a:p>
            <a:r>
              <a:rPr kumimoji="1" lang="en-US" altLang="zh-CN" dirty="0"/>
              <a:t>Then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infrastructure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combine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them</a:t>
            </a:r>
            <a:r>
              <a:rPr kumimoji="1" lang="zh-CN" altLang="en-US" dirty="0"/>
              <a:t> </a:t>
            </a:r>
            <a:r>
              <a:rPr kumimoji="1" lang="en-US" altLang="zh-CN" dirty="0"/>
              <a:t>together</a:t>
            </a:r>
          </a:p>
        </p:txBody>
      </p:sp>
    </p:spTree>
    <p:extLst>
      <p:ext uri="{BB962C8B-B14F-4D97-AF65-F5344CB8AC3E}">
        <p14:creationId xmlns:p14="http://schemas.microsoft.com/office/powerpoint/2010/main" val="361516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Theory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of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Equality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and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Uninterpreted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Functions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(EUF)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65206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Equality theory: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E=E | E!=E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/>
                      <m:t>|</m:t>
                    </m:r>
                    <m:r>
                      <m:rPr>
                        <m:nor/>
                      </m:rPr>
                      <a:rPr kumimoji="1" lang="zh-CN" altLang="en-US" sz="2400" dirty="0"/>
                      <m:t> 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ED672B7-630A-6142-A67A-C139C5E4CBAA}"/>
              </a:ext>
            </a:extLst>
          </p:cNvPr>
          <p:cNvSpPr txBox="1"/>
          <p:nvPr/>
        </p:nvSpPr>
        <p:spPr>
          <a:xfrm>
            <a:off x="5029200" y="1916668"/>
            <a:ext cx="309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1C8FBF5-5997-7147-A9A8-CDE511AA9DE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209800" y="2101334"/>
            <a:ext cx="28194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7071B79-EF3A-324E-8AF1-A5F5B1669C77}"/>
              </a:ext>
            </a:extLst>
          </p:cNvPr>
          <p:cNvSpPr txBox="1"/>
          <p:nvPr/>
        </p:nvSpPr>
        <p:spPr>
          <a:xfrm>
            <a:off x="5029200" y="2373868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constants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8C4754F-8080-1847-B15E-338CE9C5FE25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743200" y="2340233"/>
            <a:ext cx="2286000" cy="218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0E5FE1A-33D5-0D47-A609-D05DF337E621}"/>
              </a:ext>
            </a:extLst>
          </p:cNvPr>
          <p:cNvSpPr txBox="1"/>
          <p:nvPr/>
        </p:nvSpPr>
        <p:spPr>
          <a:xfrm>
            <a:off x="5029200" y="3048000"/>
            <a:ext cx="392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Relations are only = or !=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B00776F-65D7-BA49-A1CD-C1B6348C30E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209800" y="2819401"/>
            <a:ext cx="2819400" cy="41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FB4EFC7-31A5-4E4D-97B8-39978C1B3493}"/>
              </a:ext>
            </a:extLst>
          </p:cNvPr>
          <p:cNvSpPr txBox="1"/>
          <p:nvPr/>
        </p:nvSpPr>
        <p:spPr>
          <a:xfrm>
            <a:off x="5029200" y="3657600"/>
            <a:ext cx="3914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 conjunction fragment.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EB32B35-320D-2848-8180-E848ACA0EB12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438400" y="3657600"/>
            <a:ext cx="25908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EF364D26-DC96-1644-A8BF-29D0655D808C}"/>
              </a:ext>
            </a:extLst>
          </p:cNvPr>
          <p:cNvCxnSpPr>
            <a:cxnSpLocks/>
          </p:cNvCxnSpPr>
          <p:nvPr/>
        </p:nvCxnSpPr>
        <p:spPr>
          <a:xfrm flipH="1" flipV="1">
            <a:off x="3276600" y="2827358"/>
            <a:ext cx="1792288" cy="30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AE2BB82-24FD-314F-A424-8BD1799F8BDB}"/>
                  </a:ext>
                </a:extLst>
              </p:cNvPr>
              <p:cNvSpPr txBox="1"/>
              <p:nvPr/>
            </p:nvSpPr>
            <p:spPr>
              <a:xfrm>
                <a:off x="609600" y="3962400"/>
                <a:ext cx="73517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/>
                  <a:t>Examples:</a:t>
                </a:r>
              </a:p>
              <a:p>
                <a:r>
                  <a:rPr kumimoji="1" lang="en-US" altLang="zh-CN" sz="2000" dirty="0">
                    <a:solidFill>
                      <a:srgbClr val="0432FF"/>
                    </a:solidFill>
                  </a:rPr>
                  <a:t>a = b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b = c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d = e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b = s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d = t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a!= e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</a:rPr>
                  <a:t> a!=s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AE2BB82-24FD-314F-A424-8BD1799F8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62400"/>
                <a:ext cx="7351712" cy="707886"/>
              </a:xfrm>
              <a:prstGeom prst="rect">
                <a:avLst/>
              </a:prstGeom>
              <a:blipFill>
                <a:blip r:embed="rId3"/>
                <a:stretch>
                  <a:fillRect l="-864" t="-5357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EA09DB8F-4B50-0B4A-8C81-CA44B1231D03}"/>
              </a:ext>
            </a:extLst>
          </p:cNvPr>
          <p:cNvSpPr txBox="1"/>
          <p:nvPr/>
        </p:nvSpPr>
        <p:spPr>
          <a:xfrm>
            <a:off x="609601" y="4642009"/>
            <a:ext cx="83343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# or in Z3: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DeclareSort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('S')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b, c, d, e, s, t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 b c d e s t', S)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solve(a == b, b == c, d == e, b == s, d == t, a != e, 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 != s)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24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4" grpId="0"/>
      <p:bldP spid="17" grpId="0"/>
      <p:bldP spid="16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solving equality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DD26C-B198-454E-AF94-20CF77E8C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a = b, b = c, d = e, b = s, d = t, a!= e, a!=s</a:t>
            </a:r>
          </a:p>
          <a:p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8CDFF82-7618-784D-B7D5-48A3C8FB5D3A}"/>
              </a:ext>
            </a:extLst>
          </p:cNvPr>
          <p:cNvSpPr/>
          <p:nvPr/>
        </p:nvSpPr>
        <p:spPr>
          <a:xfrm>
            <a:off x="533400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EE544DC-9DAF-EA4B-97AB-E3AF4503B470}"/>
              </a:ext>
            </a:extLst>
          </p:cNvPr>
          <p:cNvSpPr/>
          <p:nvPr/>
        </p:nvSpPr>
        <p:spPr>
          <a:xfrm>
            <a:off x="1439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F000DAF-8245-8F48-8487-CA378428CB90}"/>
              </a:ext>
            </a:extLst>
          </p:cNvPr>
          <p:cNvSpPr/>
          <p:nvPr/>
        </p:nvSpPr>
        <p:spPr>
          <a:xfrm>
            <a:off x="2430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019554F-D7BB-1040-9ACC-E3A189F69038}"/>
              </a:ext>
            </a:extLst>
          </p:cNvPr>
          <p:cNvSpPr/>
          <p:nvPr/>
        </p:nvSpPr>
        <p:spPr>
          <a:xfrm>
            <a:off x="33448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C3F2201-DD42-D74D-ABF5-06016182C07C}"/>
              </a:ext>
            </a:extLst>
          </p:cNvPr>
          <p:cNvSpPr/>
          <p:nvPr/>
        </p:nvSpPr>
        <p:spPr>
          <a:xfrm>
            <a:off x="43354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209BEF5-8F85-B842-9028-369B534C56C5}"/>
              </a:ext>
            </a:extLst>
          </p:cNvPr>
          <p:cNvSpPr/>
          <p:nvPr/>
        </p:nvSpPr>
        <p:spPr>
          <a:xfrm>
            <a:off x="54022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00D6596-BAFE-9143-8FFB-10252EC7627F}"/>
              </a:ext>
            </a:extLst>
          </p:cNvPr>
          <p:cNvSpPr/>
          <p:nvPr/>
        </p:nvSpPr>
        <p:spPr>
          <a:xfrm>
            <a:off x="6469062" y="3505200"/>
            <a:ext cx="617538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477387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9086</TotalTime>
  <Words>2486</Words>
  <Application>Microsoft Macintosh PowerPoint</Application>
  <PresentationFormat>全屏显示(4:3)</PresentationFormat>
  <Paragraphs>374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4" baseType="lpstr">
      <vt:lpstr>Arial</vt:lpstr>
      <vt:lpstr>Cambria Math</vt:lpstr>
      <vt:lpstr>Courier New</vt:lpstr>
      <vt:lpstr>Symbol</vt:lpstr>
      <vt:lpstr>Tahoma</vt:lpstr>
      <vt:lpstr>Wingdings</vt:lpstr>
      <vt:lpstr>Blends</vt:lpstr>
      <vt:lpstr>Equality and uninterpreted functions theory</vt:lpstr>
      <vt:lpstr>Motivation: SAT</vt:lpstr>
      <vt:lpstr>Motivation: theory</vt:lpstr>
      <vt:lpstr>Satisfiability modulo theory (SMT)</vt:lpstr>
      <vt:lpstr>Theory combination</vt:lpstr>
      <vt:lpstr>Roadmap</vt:lpstr>
      <vt:lpstr> </vt:lpstr>
      <vt:lpstr>Equality theory: the syntax</vt:lpstr>
      <vt:lpstr>Motivation: solving equality</vt:lpstr>
      <vt:lpstr>Motivation: solving equality</vt:lpstr>
      <vt:lpstr>Motivation: solving equality</vt:lpstr>
      <vt:lpstr>Motivation: solving equality</vt:lpstr>
      <vt:lpstr>Motivation: solving equality</vt:lpstr>
      <vt:lpstr>Motivation: solving equality</vt:lpstr>
      <vt:lpstr>Motivation: solving equality</vt:lpstr>
      <vt:lpstr>Motivation: solving equality</vt:lpstr>
      <vt:lpstr>Motivation: solving equality</vt:lpstr>
      <vt:lpstr>Motivation: solving equality</vt:lpstr>
      <vt:lpstr>Motivation: solving equality</vt:lpstr>
      <vt:lpstr>Naïve algorithm</vt:lpstr>
      <vt:lpstr>Motivation: union-find</vt:lpstr>
      <vt:lpstr>Motivation: union-find</vt:lpstr>
      <vt:lpstr>Equality theory with uninterpreted functions</vt:lpstr>
      <vt:lpstr>Congruence rule</vt:lpstr>
      <vt:lpstr>Motivation: solving equality</vt:lpstr>
      <vt:lpstr>Motivation: solving equality</vt:lpstr>
      <vt:lpstr>Motivation: solving equality</vt:lpstr>
      <vt:lpstr>Motivation: solving equality</vt:lpstr>
      <vt:lpstr>Motivation: solving equality</vt:lpstr>
      <vt:lpstr>Motivation: solving equality</vt:lpstr>
      <vt:lpstr>Congruence closure</vt:lpstr>
      <vt:lpstr> </vt:lpstr>
      <vt:lpstr>#1: Program equivalence</vt:lpstr>
      <vt:lpstr>#1: Program equivalence</vt:lpstr>
      <vt:lpstr>#2: Translation validation</vt:lpstr>
      <vt:lpstr>#3: Dynamic connectivity</vt:lpstr>
      <vt:lpstr>#3: Dynamic connectivity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3078</cp:revision>
  <cp:lastPrinted>1601-01-01T00:00:00Z</cp:lastPrinted>
  <dcterms:created xsi:type="dcterms:W3CDTF">1601-01-01T00:00:00Z</dcterms:created>
  <dcterms:modified xsi:type="dcterms:W3CDTF">2025-03-27T03:55:52Z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