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46" r:id="rId4"/>
    <p:sldId id="281" r:id="rId5"/>
    <p:sldId id="284" r:id="rId6"/>
    <p:sldId id="285" r:id="rId7"/>
    <p:sldId id="286" r:id="rId8"/>
    <p:sldId id="321" r:id="rId9"/>
    <p:sldId id="345" r:id="rId10"/>
    <p:sldId id="287" r:id="rId11"/>
    <p:sldId id="322" r:id="rId12"/>
    <p:sldId id="325" r:id="rId13"/>
    <p:sldId id="328" r:id="rId14"/>
    <p:sldId id="324" r:id="rId15"/>
    <p:sldId id="406" r:id="rId16"/>
    <p:sldId id="326" r:id="rId17"/>
    <p:sldId id="327" r:id="rId18"/>
    <p:sldId id="329" r:id="rId19"/>
    <p:sldId id="415" r:id="rId20"/>
    <p:sldId id="330" r:id="rId21"/>
    <p:sldId id="331" r:id="rId22"/>
    <p:sldId id="408" r:id="rId23"/>
    <p:sldId id="289" r:id="rId24"/>
    <p:sldId id="349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407" r:id="rId34"/>
    <p:sldId id="334" r:id="rId35"/>
    <p:sldId id="336" r:id="rId36"/>
    <p:sldId id="335" r:id="rId37"/>
    <p:sldId id="333" r:id="rId38"/>
    <p:sldId id="337" r:id="rId39"/>
    <p:sldId id="301" r:id="rId40"/>
    <p:sldId id="506" r:id="rId41"/>
    <p:sldId id="363" r:id="rId42"/>
    <p:sldId id="364" r:id="rId43"/>
    <p:sldId id="297" r:id="rId44"/>
    <p:sldId id="360" r:id="rId45"/>
    <p:sldId id="507" r:id="rId46"/>
    <p:sldId id="361" r:id="rId47"/>
    <p:sldId id="365" r:id="rId48"/>
    <p:sldId id="308" r:id="rId49"/>
    <p:sldId id="310" r:id="rId5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0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EEBF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8" y="296"/>
      </p:cViewPr>
      <p:guideLst>
        <p:guide orient="horz" pos="2020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7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6%97%B6%E9%97%B4%E5%A4%8D%E6%9D%82%E5%BA%A6/1894057?fromModule=lemma_inl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ustc.edu.cn/fall2022/eien7002p/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2023-S</a:t>
            </a:r>
            <a:r>
              <a:rPr lang="en-US" altLang="zh-CN" sz="4800" dirty="0"/>
              <a:t>pring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01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回顾：计算复杂性理论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19341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900A19-4395-125E-7A0E-4834C8C956EE}"/>
              </a:ext>
            </a:extLst>
          </p:cNvPr>
          <p:cNvGrpSpPr/>
          <p:nvPr/>
        </p:nvGrpSpPr>
        <p:grpSpPr>
          <a:xfrm>
            <a:off x="2287715" y="4142913"/>
            <a:ext cx="4677338" cy="2653391"/>
            <a:chOff x="1728570" y="3692723"/>
            <a:chExt cx="5143565" cy="3165277"/>
          </a:xfrm>
        </p:grpSpPr>
        <p:sp>
          <p:nvSpPr>
            <p:cNvPr id="4" name="椭圆 3"/>
            <p:cNvSpPr/>
            <p:nvPr/>
          </p:nvSpPr>
          <p:spPr>
            <a:xfrm>
              <a:off x="1728570" y="3692723"/>
              <a:ext cx="5143565" cy="31652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59209" y="3925316"/>
              <a:ext cx="1753263" cy="354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NP</a:t>
              </a:r>
              <a:r>
                <a:rPr kumimoji="1" lang="zh-CN" altLang="en-US" dirty="0"/>
                <a:t> 问题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58E8F8-ECD4-4E69-D72D-8D2B66F1D405}"/>
              </a:ext>
            </a:extLst>
          </p:cNvPr>
          <p:cNvGrpSpPr/>
          <p:nvPr/>
        </p:nvGrpSpPr>
        <p:grpSpPr>
          <a:xfrm>
            <a:off x="5546762" y="4829628"/>
            <a:ext cx="1423595" cy="1302724"/>
            <a:chOff x="5034221" y="4139395"/>
            <a:chExt cx="1968416" cy="1839912"/>
          </a:xfrm>
        </p:grpSpPr>
        <p:sp>
          <p:nvSpPr>
            <p:cNvPr id="5" name="椭圆 4"/>
            <p:cNvSpPr/>
            <p:nvPr/>
          </p:nvSpPr>
          <p:spPr>
            <a:xfrm>
              <a:off x="5034221" y="4139395"/>
              <a:ext cx="1785092" cy="183991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50196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249374" y="4833680"/>
              <a:ext cx="175326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NPC</a:t>
              </a:r>
              <a:r>
                <a:rPr kumimoji="1" lang="zh-CN" altLang="en-US" sz="1600" dirty="0"/>
                <a:t>问题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C811606-7C4C-50DA-1610-B719FAA1F4E1}"/>
              </a:ext>
            </a:extLst>
          </p:cNvPr>
          <p:cNvGrpSpPr/>
          <p:nvPr/>
        </p:nvGrpSpPr>
        <p:grpSpPr>
          <a:xfrm>
            <a:off x="2673709" y="4720372"/>
            <a:ext cx="1407233" cy="1411980"/>
            <a:chOff x="2135703" y="3648015"/>
            <a:chExt cx="1762738" cy="1712800"/>
          </a:xfrm>
        </p:grpSpPr>
        <p:sp>
          <p:nvSpPr>
            <p:cNvPr id="34" name="椭圆 33"/>
            <p:cNvSpPr/>
            <p:nvPr/>
          </p:nvSpPr>
          <p:spPr>
            <a:xfrm>
              <a:off x="2135703" y="3648015"/>
              <a:ext cx="1762738" cy="1712800"/>
            </a:xfrm>
            <a:prstGeom prst="ellipse">
              <a:avLst/>
            </a:prstGeom>
            <a:solidFill>
              <a:srgbClr val="2E75B6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587535" y="4335363"/>
              <a:ext cx="859075" cy="30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/>
                <a:t>P</a:t>
              </a:r>
              <a:r>
                <a:rPr kumimoji="1" lang="zh-CN" altLang="en-US" sz="1400" dirty="0"/>
                <a:t>问题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670731" y="3919392"/>
            <a:ext cx="114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?= NP</a:t>
            </a:r>
            <a:endParaRPr kumimoji="1"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41C99D-8B5E-A212-F58A-7EE2A0C7EA51}"/>
              </a:ext>
            </a:extLst>
          </p:cNvPr>
          <p:cNvSpPr txBox="1"/>
          <p:nvPr/>
        </p:nvSpPr>
        <p:spPr>
          <a:xfrm>
            <a:off x="480722" y="1591612"/>
            <a:ext cx="117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-US" altLang="zh-CN" b="1" dirty="0"/>
              <a:t>Polynomial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：即那些存在多项式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时间复杂度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解法的问题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4C2EAA-E1FE-417D-7CA1-E276058B83C4}"/>
              </a:ext>
            </a:extLst>
          </p:cNvPr>
          <p:cNvSpPr txBox="1"/>
          <p:nvPr/>
        </p:nvSpPr>
        <p:spPr>
          <a:xfrm>
            <a:off x="480722" y="2007201"/>
            <a:ext cx="11711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" altLang="zh-CN" b="1" dirty="0"/>
              <a:t>Non-deterministic Polynomial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  <a:r>
              <a:rPr kumimoji="1" lang="zh-CN" altLang="en-US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不确定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能否找到多项式时间复杂度的解法，但是有多项式时间复杂度的方法来验证答案是否正确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74FACB2-28E1-E784-35A1-FA26ADD9A75E}"/>
              </a:ext>
            </a:extLst>
          </p:cNvPr>
          <p:cNvSpPr txBox="1"/>
          <p:nvPr/>
        </p:nvSpPr>
        <p:spPr>
          <a:xfrm>
            <a:off x="480722" y="2746883"/>
            <a:ext cx="11711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NPC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问题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" altLang="zh-CN" b="1" dirty="0"/>
              <a:t>Np-complete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NPC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问题是一个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问题，其他任何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问题都可以在多项式时间内转换或归约成它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4" grpId="0"/>
      <p:bldP spid="16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描述形式系统的符号工具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2108847"/>
            <a:ext cx="37744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80722" y="2657483"/>
                <a:ext cx="7804150" cy="308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N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非终结符</a:t>
                </a:r>
                <a:r>
                  <a:rPr lang="zh-CN" altLang="en-US" sz="2000" dirty="0"/>
                  <a:t>的有限集合</a:t>
                </a:r>
                <a:endParaRPr lang="en-US" altLang="zh-CN" sz="2000" dirty="0"/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T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终结符</a:t>
                </a:r>
                <a:r>
                  <a:rPr lang="zh-CN" altLang="en-US" sz="2000" dirty="0"/>
                  <a:t>的有限集合，且 </a:t>
                </a:r>
                <a:r>
                  <a:rPr lang="en-US" altLang="zh-CN" sz="2000" dirty="0"/>
                  <a:t>N∩T = ∅ 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S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开始符号</a:t>
                </a:r>
                <a:r>
                  <a:rPr lang="zh-CN" altLang="en-US" sz="2000" dirty="0"/>
                  <a:t>，且</a:t>
                </a:r>
                <a:r>
                  <a:rPr lang="en-US" altLang="zh-CN" sz="2000" dirty="0"/>
                  <a:t>S∈N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P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产生式</a:t>
                </a:r>
                <a:r>
                  <a:rPr lang="zh-CN" altLang="en-US" sz="2000" dirty="0"/>
                  <a:t>的有限集合，每个产生式具有的形式如：</a:t>
                </a:r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    </a:t>
                </a:r>
                <a:r>
                  <a:rPr lang="en-US" altLang="zh-CN" sz="2000" dirty="0"/>
                  <a:t>N-&gt;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∈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(N ∪ T)*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2" y="2657483"/>
                <a:ext cx="7804150" cy="3082382"/>
              </a:xfrm>
              <a:prstGeom prst="rect">
                <a:avLst/>
              </a:prstGeom>
              <a:blipFill>
                <a:blip r:embed="rId2"/>
                <a:stretch>
                  <a:fillRect l="-649" b="-2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910FDF7-5387-4746-8E4A-883141F989EB}"/>
              </a:ext>
            </a:extLst>
          </p:cNvPr>
          <p:cNvSpPr txBox="1"/>
          <p:nvPr/>
        </p:nvSpPr>
        <p:spPr>
          <a:xfrm>
            <a:off x="6409376" y="2257373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-&gt;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a|b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;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58D863-F059-6972-5A22-59CB92010002}"/>
              </a:ext>
            </a:extLst>
          </p:cNvPr>
          <p:cNvSpPr txBox="1"/>
          <p:nvPr/>
        </p:nvSpPr>
        <p:spPr>
          <a:xfrm>
            <a:off x="8563590" y="2257373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aS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-&gt;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aa|ab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Sb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-&gt;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ab|bb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;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F6C16-625D-73BF-81F3-EC4EDFB7F63E}"/>
              </a:ext>
            </a:extLst>
          </p:cNvPr>
          <p:cNvSpPr txBox="1"/>
          <p:nvPr/>
        </p:nvSpPr>
        <p:spPr>
          <a:xfrm>
            <a:off x="6409376" y="3580709"/>
            <a:ext cx="1338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-&gt;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a|b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;</a:t>
            </a:r>
          </a:p>
          <a:p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aS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-&gt;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aa;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7BE12E-8FF0-3400-277C-6744E92261CD}"/>
              </a:ext>
            </a:extLst>
          </p:cNvPr>
          <p:cNvSpPr txBox="1"/>
          <p:nvPr/>
        </p:nvSpPr>
        <p:spPr>
          <a:xfrm>
            <a:off x="8563590" y="358070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aS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-&gt;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70921" y="5773479"/>
            <a:ext cx="3955312" cy="4359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E9F21855-C0AD-1E7C-FA01-447AC77FA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480641"/>
            <a:ext cx="5219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45" y="1574165"/>
            <a:ext cx="6553835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9345" y="2828260"/>
            <a:ext cx="6553835" cy="31020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 descr="文本, 信件&#10;&#10;描述已自动生成">
            <a:extLst>
              <a:ext uri="{FF2B5EF4-FFF2-40B4-BE49-F238E27FC236}">
                <a16:creationId xmlns:a16="http://schemas.microsoft.com/office/drawing/2014/main" id="{903A644F-B184-4410-E6F8-7403B18B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22" y="1922462"/>
            <a:ext cx="6565900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3007360"/>
            <a:ext cx="4737100" cy="109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8030" y="1480820"/>
            <a:ext cx="4854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判断表达式 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1 + 2 *  3 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是否是文法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G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的元素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29105D-5770-E049-A12D-95119B4B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522" y="4381501"/>
            <a:ext cx="5951251" cy="1077876"/>
          </a:xfrm>
          <a:prstGeom prst="rect">
            <a:avLst/>
          </a:prstGeom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72C942B7-D278-EE49-48C8-762E4AC00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30" y="2105571"/>
            <a:ext cx="1841500" cy="165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二义性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74542" y="5655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推导树</a:t>
            </a:r>
            <a:endParaRPr kumimoji="1"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2544445"/>
            <a:ext cx="4140200" cy="311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05" y="2607945"/>
            <a:ext cx="4495800" cy="30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241" y="1377543"/>
            <a:ext cx="52832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82A4B7-AB11-584D-8C25-ED8758CF4026}"/>
              </a:ext>
            </a:extLst>
          </p:cNvPr>
          <p:cNvSpPr txBox="1"/>
          <p:nvPr/>
        </p:nvSpPr>
        <p:spPr>
          <a:xfrm>
            <a:off x="409602" y="3560457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/>
              <a:t>回顾：</a:t>
            </a:r>
            <a:r>
              <a:rPr lang="zh-CN" altLang="en-US" sz="4400"/>
              <a:t>上下文无关文法</a:t>
            </a:r>
            <a:r>
              <a:rPr lang="en-US" altLang="zh-CN" sz="4400"/>
              <a:t>--</a:t>
            </a:r>
            <a:r>
              <a:rPr lang="zh-CN" altLang="en-US" sz="4400"/>
              <a:t>二义性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63015"/>
            <a:ext cx="3785618" cy="20538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34113" y="1831529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22" y="2680147"/>
            <a:ext cx="4800600" cy="3771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12EDDF-3D93-2046-AE43-CF2D7E9E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40" y="1630863"/>
            <a:ext cx="5283200" cy="635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4F8AE0F5-F1EC-FF4B-8397-195F11C42507}"/>
              </a:ext>
            </a:extLst>
          </p:cNvPr>
          <p:cNvSpPr/>
          <p:nvPr/>
        </p:nvSpPr>
        <p:spPr>
          <a:xfrm>
            <a:off x="7988809" y="2568638"/>
            <a:ext cx="334309" cy="1037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64" y="1619102"/>
            <a:ext cx="7724937" cy="41756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A83663D-8AAC-4355-BA9B-08DF2408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29" y="2264754"/>
            <a:ext cx="10050780" cy="42399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2C302D-BB40-4D27-81AE-518866E1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C66F2-5C03-4CF8-B3C0-1DBA2D6B84D3}"/>
              </a:ext>
            </a:extLst>
          </p:cNvPr>
          <p:cNvSpPr txBox="1"/>
          <p:nvPr/>
        </p:nvSpPr>
        <p:spPr>
          <a:xfrm>
            <a:off x="1366982" y="1480641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对于产生式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5284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zh-CN" sz="2800" dirty="0"/>
              <a:t>Coq</a:t>
            </a:r>
            <a:r>
              <a:rPr lang="zh-CN" altLang="en-US" sz="2800" dirty="0"/>
              <a:t>使用讲解</a:t>
            </a: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78" y="1236220"/>
            <a:ext cx="6107371" cy="54667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765" y="1480641"/>
            <a:ext cx="430618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问题：证明以下给定文法所表示的集合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，左括号和右括号的数量相等。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1" y="3658421"/>
            <a:ext cx="4914900" cy="622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FF000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FF000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2E75B6"/>
                </a:solidFill>
              </a:rPr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85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(</a:t>
            </a:r>
            <a:r>
              <a:rPr lang="en" altLang="zh-CN" sz="4400" dirty="0"/>
              <a:t>Propositional logic</a:t>
            </a:r>
            <a:r>
              <a:rPr lang="en-US" altLang="zh-CN" sz="4400" dirty="0"/>
              <a:t>)</a:t>
            </a:r>
            <a:endParaRPr lang="en-US" altLang="en-US" sz="4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254199"/>
            <a:ext cx="77851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0" y="2031736"/>
            <a:ext cx="8792080" cy="344403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21" y="1173876"/>
            <a:ext cx="6587903" cy="521761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60" y="2114550"/>
            <a:ext cx="77343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480641"/>
            <a:ext cx="753110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34" y="1430999"/>
            <a:ext cx="6229498" cy="527192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30" y="1440138"/>
            <a:ext cx="6222409" cy="52627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>
                <a:solidFill>
                  <a:srgbClr val="FF0000"/>
                </a:solidFill>
              </a:rPr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zh-CN" sz="2800" dirty="0"/>
              <a:t>Coq</a:t>
            </a:r>
            <a:r>
              <a:rPr lang="zh-CN" altLang="en-US" sz="2800" dirty="0"/>
              <a:t>使用讲解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0" y="1480641"/>
            <a:ext cx="7518400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1480641"/>
            <a:ext cx="7912100" cy="4965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57400"/>
            <a:ext cx="76581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回顾：证明树</a:t>
            </a:r>
            <a:endParaRPr lang="en-US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E0B94-D6CD-E64C-9CF6-55717B8F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52" y="1873249"/>
            <a:ext cx="2239820" cy="779068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2C03C1A-22F9-B15C-3140-81CFFFCD1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54" y="4828376"/>
            <a:ext cx="4699000" cy="1612900"/>
          </a:xfrm>
          <a:prstGeom prst="rect">
            <a:avLst/>
          </a:prstGeom>
        </p:spPr>
      </p:pic>
      <p:pic>
        <p:nvPicPr>
          <p:cNvPr id="9" name="图片 8" descr="表格&#10;&#10;低可信度描述已自动生成">
            <a:extLst>
              <a:ext uri="{FF2B5EF4-FFF2-40B4-BE49-F238E27FC236}">
                <a16:creationId xmlns:a16="http://schemas.microsoft.com/office/drawing/2014/main" id="{3FBDEF76-BF4E-1077-2DEB-8BC47A5A5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89" y="416724"/>
            <a:ext cx="7139665" cy="44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1&amp;2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8" y="1203203"/>
            <a:ext cx="5293368" cy="596651"/>
          </a:xfrm>
          <a:prstGeom prst="rect">
            <a:avLst/>
          </a:prstGeom>
        </p:spPr>
      </p:pic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30587B67-F19B-ED83-7F3C-545D2AACF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72" y="1915022"/>
            <a:ext cx="7645400" cy="478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70F1F6-5B84-CF29-26B4-1766F53E9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80" y="1205224"/>
            <a:ext cx="5876344" cy="5946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1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343"/>
            <a:ext cx="12192000" cy="267931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2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068"/>
            <a:ext cx="12192000" cy="305786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72" y="1395581"/>
            <a:ext cx="7793808" cy="670229"/>
          </a:xfrm>
          <a:prstGeom prst="rect">
            <a:avLst/>
          </a:prstGeom>
        </p:spPr>
      </p:pic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CE6601E8-50A4-A567-86AC-547D5432E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76" y="2070100"/>
            <a:ext cx="76454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553"/>
            <a:ext cx="12192000" cy="283689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 构造主义逻辑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210" y="27166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" t="-22" r="9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40208" y="37234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208" y="44405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208" y="1854655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与经典逻辑的区别：     </a:t>
            </a:r>
            <a:r>
              <a:rPr lang="zh-CN" altLang="en-US" sz="2000" dirty="0"/>
              <a:t>是否接收排中律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没有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被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替换成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" t="-9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363757" y="3776649"/>
            <a:ext cx="571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与命题逻辑一致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ym typeface="+mn-ea"/>
                  </a:rPr>
                  <a:t>剔除了双重否定律</a:t>
                </a:r>
                <a:endParaRPr kumimoji="1" lang="en-US" altLang="zh-CN" sz="2000" dirty="0">
                  <a:sym typeface="+mn-ea"/>
                </a:endParaRPr>
              </a:p>
              <a:p>
                <a:r>
                  <a:rPr kumimoji="1" lang="zh-CN" altLang="en-US" sz="2000" dirty="0">
                    <a:ea typeface="Cambria Math" panose="02040503050406030204" pitchFamily="18" charset="0"/>
                    <a:sym typeface="+mn-ea"/>
                  </a:rPr>
                  <a:t>剔除了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的引入与消去规则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5" t="-5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DB6F79-ABA6-91CC-FDFF-B9E9F9F34FB2}"/>
                  </a:ext>
                </a:extLst>
              </p:cNvPr>
              <p:cNvSpPr txBox="1"/>
              <p:nvPr/>
            </p:nvSpPr>
            <p:spPr>
              <a:xfrm>
                <a:off x="6866837" y="1804251"/>
                <a:ext cx="4827622" cy="107721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排中律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sz="3200" i="1" dirty="0">
                    <a:latin typeface="Cambria Math" panose="02040503050406030204" pitchFamily="18" charset="0"/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P \/</a:t>
                </a:r>
                <a:r>
                  <a:rPr kumimoji="1" lang="zh-CN" altLang="en-US" sz="32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~P</a:t>
                </a:r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DB6F79-ABA6-91CC-FDFF-B9E9F9F3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37" y="1804251"/>
                <a:ext cx="4827622" cy="1077218"/>
              </a:xfrm>
              <a:prstGeom prst="rect">
                <a:avLst/>
              </a:prstGeom>
              <a:blipFill>
                <a:blip r:embed="rId5"/>
                <a:stretch>
                  <a:fillRect l="-2887" t="-9302" b="-15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en-US" altLang="en-US" sz="2800" dirty="0"/>
          </a:p>
          <a:p>
            <a:pPr marL="457200" indent="-457200">
              <a:buAutoNum type="arabicPeriod"/>
            </a:pPr>
            <a:r>
              <a:rPr lang="en-US" altLang="zh-CN" sz="2800" dirty="0">
                <a:solidFill>
                  <a:srgbClr val="FF0000"/>
                </a:solidFill>
              </a:rPr>
              <a:t>Coq</a:t>
            </a:r>
            <a:r>
              <a:rPr lang="zh-CN" altLang="en-US" sz="2800" dirty="0">
                <a:solidFill>
                  <a:srgbClr val="FF0000"/>
                </a:solidFill>
              </a:rPr>
              <a:t>使用讲解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7710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921844-E0D2-32D5-DE85-CE0F8040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/>
              <a:t>C</a:t>
            </a:r>
            <a:r>
              <a:rPr lang="en-US" altLang="zh-CN" sz="4400" dirty="0"/>
              <a:t>oq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96332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850CFF9-EE9E-2CE2-59DF-7D668DB9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65" y="1153963"/>
            <a:ext cx="7264269" cy="45500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82B380-BBA5-73B2-94C1-E0E8509D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/>
              <a:t>回顾：命题逻辑</a:t>
            </a:r>
            <a:r>
              <a:rPr lang="en-US" altLang="zh-CN" sz="4400" b="1" dirty="0"/>
              <a:t>--</a:t>
            </a:r>
            <a:r>
              <a:rPr lang="zh-CN" altLang="en-US" sz="4400" b="1" dirty="0"/>
              <a:t>自然演绎系统</a:t>
            </a:r>
            <a:endParaRPr lang="en-US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98915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Coq：Coq</a:t>
            </a:r>
            <a:r>
              <a:rPr lang="zh-CN" altLang="en-US" sz="4400" dirty="0"/>
              <a:t> </a:t>
            </a:r>
            <a:r>
              <a:rPr lang="en-US" altLang="en-US" sz="4400" dirty="0">
                <a:sym typeface="+mn-ea"/>
              </a:rPr>
              <a:t>Tactics</a:t>
            </a:r>
            <a:r>
              <a:rPr lang="zh-CN" altLang="en-US" sz="4400" dirty="0"/>
              <a:t> 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62002" y="1481667"/>
          <a:ext cx="10193865" cy="45404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24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68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Hypothesis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simple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exact/auto/reflexivity/apply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/\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Hq]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\/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left/right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| Hq]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&lt;-&gt;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forall x, 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 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126960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exists x, 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exists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destruct H as [x Hx]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160175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contradiction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306243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 = b 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rewrite H / rewrite &lt;-H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3527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dirty="0"/>
              <a:t>思考</a:t>
            </a:r>
            <a:r>
              <a:rPr lang="en-US" altLang="en-US" sz="4400" dirty="0"/>
              <a:t>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 构造主义逻辑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0210" y="271661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9" y="2716619"/>
                <a:ext cx="571522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" t="-22" r="9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40208" y="372342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0208" y="444058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0208" y="1854655"/>
            <a:ext cx="5186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与经典逻辑的区别：     </a:t>
            </a:r>
            <a:r>
              <a:rPr lang="zh-CN" altLang="en-US" sz="2000" dirty="0"/>
              <a:t>是否接收排中律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没有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被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替换成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20" y="3169952"/>
                <a:ext cx="32047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" t="-9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2363757" y="3776649"/>
            <a:ext cx="571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与命题逻辑一致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ym typeface="+mn-ea"/>
                  </a:rPr>
                  <a:t>剔除了双重否定律</a:t>
                </a:r>
                <a:endParaRPr kumimoji="1" lang="en-US" altLang="zh-CN" sz="2000" dirty="0">
                  <a:sym typeface="+mn-ea"/>
                </a:endParaRPr>
              </a:p>
              <a:p>
                <a:r>
                  <a:rPr kumimoji="1" lang="zh-CN" altLang="en-US" sz="2000" dirty="0">
                    <a:ea typeface="Cambria Math" panose="02040503050406030204" pitchFamily="18" charset="0"/>
                    <a:sym typeface="+mn-ea"/>
                  </a:rPr>
                  <a:t>剔除了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的引入与消去规则</a:t>
                </a: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7" y="4440588"/>
                <a:ext cx="5715228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5" t="-5" r="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dirty="0"/>
              <a:t>思考</a:t>
            </a:r>
            <a:r>
              <a:rPr lang="en-US" altLang="en-US" sz="4400" dirty="0"/>
              <a:t>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3906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218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dirty="0"/>
              <a:t>思考</a:t>
            </a:r>
            <a:r>
              <a:rPr lang="en-US" altLang="en-US" sz="4400" dirty="0"/>
              <a:t> ：Coq中的构造逻辑与经典逻辑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中使用的是哪种逻辑？经典逻辑？构造逻辑？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~~P -&gt; P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722" y="3429000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中默认使用构造逻辑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722" y="4173745"/>
            <a:ext cx="46730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中使用经典逻辑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Require Import Coq.Logic.Classical.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destruct (classic P) as [p | np].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457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作业：作业提交问题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作业放入源码文件即可，注意不要把</a:t>
            </a:r>
            <a:r>
              <a:rPr lang="en-US" altLang="zh-CN" dirty="0"/>
              <a:t>venv</a:t>
            </a:r>
            <a:r>
              <a:rPr lang="zh-CN" altLang="en-US" dirty="0"/>
              <a:t>文件等打到压缩包内，不要使用</a:t>
            </a:r>
            <a:r>
              <a:rPr lang="en-US" altLang="zh-CN" dirty="0"/>
              <a:t>pdf, doc, </a:t>
            </a:r>
            <a:r>
              <a:rPr lang="zh-CN" altLang="en-US" dirty="0"/>
              <a:t>截图等形式交作业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不接受任何理由的迟交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独立完成，如果有任何困难发帖到</a:t>
            </a:r>
            <a:r>
              <a:rPr lang="en-US" altLang="zh-CN" dirty="0"/>
              <a:t>piazza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其它问题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Piazza</a:t>
            </a:r>
            <a:r>
              <a:rPr lang="zh-CN" altLang="en-US" dirty="0"/>
              <a:t>：</a:t>
            </a:r>
            <a:endParaRPr lang="en-GB" altLang="zh-CN" dirty="0"/>
          </a:p>
          <a:p>
            <a:r>
              <a:rPr lang="en-US" altLang="zh-CN" dirty="0">
                <a:hlinkClick r:id="rId2"/>
              </a:rPr>
              <a:t>https://piazza.com/ustc.edu.cn/spring2023/eien7002p/home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en-US" dirty="0" err="1"/>
              <a:t>QQ群</a:t>
            </a:r>
            <a:r>
              <a:rPr lang="zh-CN" altLang="en-US" dirty="0"/>
              <a:t> ：</a:t>
            </a:r>
            <a:r>
              <a:rPr lang="en-US" altLang="zh-CN" dirty="0"/>
              <a:t>779239248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4812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92956" y="4243868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82280" y="305699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915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014723" y="4201352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78684" y="304747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</a:p>
        </p:txBody>
      </p:sp>
      <p:sp>
        <p:nvSpPr>
          <p:cNvPr id="21" name="矩形 20"/>
          <p:cNvSpPr/>
          <p:nvPr/>
        </p:nvSpPr>
        <p:spPr>
          <a:xfrm>
            <a:off x="903466" y="1870121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2291" y="2228202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2956" y="185264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26" name="矩形 25"/>
          <p:cNvSpPr/>
          <p:nvPr/>
        </p:nvSpPr>
        <p:spPr>
          <a:xfrm>
            <a:off x="4025181" y="2228202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58425" y="2236279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52978" y="2236279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>
                <a:latin typeface="Arial Black" panose="020B0A04020102020204" pitchFamily="34" charset="0"/>
              </a:rPr>
              <a:t>大纲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70C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70C0"/>
                </a:solidFill>
              </a:rPr>
              <a:t>命题逻辑（语法、自然演绎系统、构造逻辑、</a:t>
            </a:r>
            <a:r>
              <a:rPr lang="zh-CN" altLang="en-US" sz="2000" dirty="0"/>
              <a:t>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1783</Words>
  <Application>Microsoft Office PowerPoint</Application>
  <PresentationFormat>宽屏</PresentationFormat>
  <Paragraphs>257</Paragraphs>
  <Slides>49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Tahoma Regular</vt:lpstr>
      <vt:lpstr>SimHei</vt:lpstr>
      <vt:lpstr>宋体</vt:lpstr>
      <vt:lpstr>Arial</vt:lpstr>
      <vt:lpstr>Arial Black</vt:lpstr>
      <vt:lpstr>Arial Bold</vt:lpstr>
      <vt:lpstr>Calibri</vt:lpstr>
      <vt:lpstr>Cambria Math</vt:lpstr>
      <vt:lpstr>Wingdings</vt:lpstr>
      <vt:lpstr>Office 主题​​</vt:lpstr>
      <vt:lpstr>Formal Method 2023-Spring</vt:lpstr>
      <vt:lpstr>习题回顾课程内容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回顾：课程大纲</vt:lpstr>
      <vt:lpstr>回顾：课程大纲</vt:lpstr>
      <vt:lpstr>回顾：计算复杂性理论</vt:lpstr>
      <vt:lpstr>回顾：上下文无关文法</vt:lpstr>
      <vt:lpstr>回顾：上下文无关文法--举例</vt:lpstr>
      <vt:lpstr>回顾：上下文无关文法--举例</vt:lpstr>
      <vt:lpstr>回顾：上下文无关文法--举例</vt:lpstr>
      <vt:lpstr>回顾：上下文无关文法--举例</vt:lpstr>
      <vt:lpstr>回顾：上下文无关文法--二义性</vt:lpstr>
      <vt:lpstr>回顾：上下文无关文法--二义性</vt:lpstr>
      <vt:lpstr>回顾：结构化归纳法</vt:lpstr>
      <vt:lpstr>回顾：结构化归纳法</vt:lpstr>
      <vt:lpstr>回顾：结构化归纳法</vt:lpstr>
      <vt:lpstr>回顾：课程大纲</vt:lpstr>
      <vt:lpstr>回顾：课程大纲</vt:lpstr>
      <vt:lpstr>回顾：命题逻辑(Propositional logic)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回顾：证明树</vt:lpstr>
      <vt:lpstr>回顾：命题逻辑—历史考题1&amp;2</vt:lpstr>
      <vt:lpstr>回顾：命题逻辑—历史考题1</vt:lpstr>
      <vt:lpstr>回顾：命题逻辑—历史考题2</vt:lpstr>
      <vt:lpstr>回顾：命题逻辑—历史考题3</vt:lpstr>
      <vt:lpstr>回顾：命题逻辑—历史考题3</vt:lpstr>
      <vt:lpstr>回顾： 构造主义逻辑</vt:lpstr>
      <vt:lpstr>习题回顾课程内容</vt:lpstr>
      <vt:lpstr>Coq</vt:lpstr>
      <vt:lpstr>回顾：命题逻辑--自然演绎系统</vt:lpstr>
      <vt:lpstr>Coq：Coq Tactics </vt:lpstr>
      <vt:lpstr>思考 ：Coq中的构造逻辑与经典逻辑</vt:lpstr>
      <vt:lpstr>回顾： 构造主义逻辑</vt:lpstr>
      <vt:lpstr>思考 ：Coq中的构造逻辑与经典逻辑</vt:lpstr>
      <vt:lpstr>思考 ：Coq中的构造逻辑与经典逻辑</vt:lpstr>
      <vt:lpstr>作业：作业提交问题</vt:lpstr>
      <vt:lpstr>其它问题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子曜 章</cp:lastModifiedBy>
  <cp:revision>96</cp:revision>
  <dcterms:created xsi:type="dcterms:W3CDTF">2021-10-29T02:52:00Z</dcterms:created>
  <dcterms:modified xsi:type="dcterms:W3CDTF">2023-03-22T06:40:39Z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