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0"/>
  </p:handoutMasterIdLst>
  <p:sldIdLst>
    <p:sldId id="256" r:id="rId2"/>
    <p:sldId id="321" r:id="rId3"/>
    <p:sldId id="363" r:id="rId4"/>
    <p:sldId id="333" r:id="rId5"/>
    <p:sldId id="32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41" r:id="rId15"/>
    <p:sldId id="342" r:id="rId16"/>
    <p:sldId id="343" r:id="rId17"/>
    <p:sldId id="372" r:id="rId18"/>
    <p:sldId id="353" r:id="rId19"/>
    <p:sldId id="355" r:id="rId20"/>
    <p:sldId id="354" r:id="rId21"/>
    <p:sldId id="356" r:id="rId22"/>
    <p:sldId id="358" r:id="rId23"/>
    <p:sldId id="373" r:id="rId24"/>
    <p:sldId id="359" r:id="rId25"/>
    <p:sldId id="361" r:id="rId26"/>
    <p:sldId id="374" r:id="rId27"/>
    <p:sldId id="360" r:id="rId28"/>
    <p:sldId id="362" r:id="rId2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36"/>
    <p:restoredTop sz="94719"/>
  </p:normalViewPr>
  <p:slideViewPr>
    <p:cSldViewPr>
      <p:cViewPr varScale="1">
        <p:scale>
          <a:sx n="152" d="100"/>
          <a:sy n="152" d="100"/>
        </p:scale>
        <p:origin x="170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7" Type="http://schemas.openxmlformats.org/officeDocument/2006/relationships/image" Target="../media/image52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Predicate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C971-9C0D-FB48-A3ED-5ADCE37D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altLang="zh-CN" sz="2800" dirty="0"/>
                  <a:t>FV_E(c)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FV_E(x)             </a:t>
                </a:r>
                <a:r>
                  <a:rPr lang="zh-CN" altLang="en-US" sz="2800" dirty="0"/>
                  <a:t>   </a:t>
                </a:r>
                <a:r>
                  <a:rPr lang="en-US" altLang="zh-CN" sz="2800" dirty="0"/>
                  <a:t>=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FV_E(f(E1,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 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</a:p>
              <a:p>
                <a:pPr marL="0" indent="0">
                  <a:buNone/>
                </a:pPr>
                <a:br>
                  <a:rPr lang="en-US" altLang="zh-CN" sz="2800" dirty="0"/>
                </a:br>
                <a:r>
                  <a:rPr lang="en-US" altLang="zh-CN" sz="2800" dirty="0"/>
                  <a:t>FV(r(E1, ..., 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))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FV_E(E1)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...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FV_E(</a:t>
                </a:r>
                <a:r>
                  <a:rPr lang="en-US" altLang="zh-CN" sz="2800" dirty="0" err="1"/>
                  <a:t>En</a:t>
                </a:r>
                <a:r>
                  <a:rPr lang="en-US" altLang="zh-CN" sz="2800" dirty="0"/>
                  <a:t>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FV(P1/\P2)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FV(P1\/P2)         </a:t>
                </a:r>
                <a:r>
                  <a:rPr lang="zh-CN" altLang="en-US" sz="2800" dirty="0"/>
                  <a:t> 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sz="2800" dirty="0"/>
                  <a:t> 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FV(P1-&gt;P2)         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 FV(P1)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 </m:t>
                    </m:r>
                  </m:oMath>
                </a14:m>
                <a:r>
                  <a:rPr lang="en-US" altLang="zh-CN" sz="2800" dirty="0"/>
                  <a:t>FV(P2)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br>
                  <a:rPr lang="en-US" altLang="zh-CN" sz="2800" dirty="0"/>
                </a:br>
                <a:r>
                  <a:rPr lang="en-US" altLang="zh-CN" sz="2800" dirty="0"/>
                  <a:t>FV(</a:t>
                </a:r>
                <a14:m>
                  <m:oMath xmlns:m="http://schemas.openxmlformats.org/officeDocument/2006/math">
                    <m:r>
                      <a:rPr kumimoji="1"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800" dirty="0" err="1"/>
                  <a:t>x.P</a:t>
                </a:r>
                <a:r>
                  <a:rPr lang="en-US" altLang="zh-CN" sz="2800" dirty="0"/>
                  <a:t>)    </a:t>
                </a:r>
                <a:r>
                  <a:rPr lang="zh-CN" altLang="en-US" sz="2800" dirty="0"/>
                  <a:t>          </a:t>
                </a:r>
                <a:r>
                  <a:rPr lang="en-US" altLang="zh-CN" sz="2800" dirty="0"/>
                  <a:t>= FV(P) - {x}</a:t>
                </a:r>
                <a:endParaRPr kumimoji="1"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804AB9-1096-B541-AD58-2E5409CCD8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2017713"/>
                <a:ext cx="8193088" cy="4114800"/>
              </a:xfrm>
              <a:blipFill>
                <a:blip r:embed="rId2"/>
                <a:stretch>
                  <a:fillRect l="-1705" t="-1538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28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Substitution: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P[x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E]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C6588B6-7C48-EB49-9405-6EDBB77DB7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94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sz="2000" dirty="0"/>
                  <a:t>x[x</a:t>
                </a:r>
                <a14:m>
                  <m:oMath xmlns:m="http://schemas.openxmlformats.org/officeDocument/2006/math">
                    <m:r>
                      <a:rPr kumimoji="1" lang="zh-CN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E</a:t>
                </a:r>
                <a:br>
                  <a:rPr lang="en-US" altLang="zh-CN" sz="2000" dirty="0"/>
                </a:br>
                <a:r>
                  <a:rPr lang="en-US" altLang="zh-CN" sz="2000" dirty="0"/>
                  <a:t>y[x</a:t>
                </a:r>
                <a:r>
                  <a:rPr kumimoji="1"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            = y </a:t>
                </a:r>
                <a:r>
                  <a:rPr lang="zh-CN" altLang="en-US" sz="2000" dirty="0"/>
                  <a:t>         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x!=y</a:t>
                </a:r>
                <a:br>
                  <a:rPr lang="en-US" altLang="zh-CN" sz="2000" dirty="0"/>
                </a:br>
                <a:r>
                  <a:rPr lang="en-US" altLang="zh-CN" sz="2000" dirty="0"/>
                  <a:t>f(E1,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= f(E1[x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</a:p>
              <a:p>
                <a:pPr marL="0" indent="0">
                  <a:buNone/>
                </a:pPr>
                <a:br>
                  <a:rPr lang="en-US" altLang="zh-CN" sz="2000" dirty="0"/>
                </a:br>
                <a:r>
                  <a:rPr lang="en-US" altLang="zh-CN" sz="2000" dirty="0"/>
                  <a:t>r(E1,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 r(E1[x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E], ..., </a:t>
                </a:r>
                <a:r>
                  <a:rPr lang="en-US" altLang="zh-CN" sz="2000" dirty="0" err="1"/>
                  <a:t>En</a:t>
                </a:r>
                <a:r>
                  <a:rPr lang="en-US" altLang="zh-CN" sz="2000" dirty="0"/>
                  <a:t>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E])</a:t>
                </a:r>
                <a:br>
                  <a:rPr lang="en-US" altLang="zh-CN" sz="2000" dirty="0"/>
                </a:br>
                <a:r>
                  <a:rPr lang="en-US" altLang="zh-CN" sz="2000" dirty="0"/>
                  <a:t>(P1 /\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/\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\/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 \/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E]</a:t>
                </a:r>
                <a:br>
                  <a:rPr lang="en-US" altLang="zh-CN" sz="2000" dirty="0"/>
                </a:br>
                <a:r>
                  <a:rPr lang="en-US" altLang="zh-CN" sz="2000" dirty="0"/>
                  <a:t>(P1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= P1[x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/>
                  <a:t> P2[x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x.P</a:t>
                </a:r>
                <a:br>
                  <a:rPr lang="en-US" altLang="zh-CN" sz="2000" dirty="0"/>
                </a:br>
                <a:r>
                  <a:rPr lang="en-US" altLang="zh-CN" sz="2000" dirty="0"/>
                  <a:t>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y.P</a:t>
                </a:r>
                <a:r>
                  <a:rPr lang="en-US" altLang="zh-CN" sz="2000" dirty="0"/>
                  <a:t>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  </a:t>
                </a:r>
                <a:r>
                  <a:rPr lang="zh-CN" altLang="en-US" sz="2000" dirty="0"/>
                  <a:t>     </a:t>
                </a:r>
                <a:r>
                  <a:rPr lang="en-US" altLang="zh-CN" sz="2000" dirty="0"/>
                  <a:t>= (</a:t>
                </a:r>
                <a14:m>
                  <m:oMath xmlns:m="http://schemas.openxmlformats.org/officeDocument/2006/math">
                    <m:r>
                      <a:rPr kumimoji="1"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sz="2000" dirty="0" err="1"/>
                  <a:t>z.P</a:t>
                </a:r>
                <a:r>
                  <a:rPr lang="en-US" altLang="zh-CN" sz="2000" dirty="0"/>
                  <a:t>[y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sz="2000" dirty="0"/>
                  <a:t>z])[x</a:t>
                </a:r>
                <a:r>
                  <a:rPr kumimoji="1"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US" altLang="zh-CN" sz="2000" dirty="0"/>
                  <a:t>]   where z if fresh</a:t>
                </a:r>
                <a:endParaRPr kumimoji="1"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D363E59-429D-9548-9A35-C363B8B5A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53" t="-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3896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kumimoji="1" lang="en-US" altLang="zh-CN" dirty="0"/>
                  <a:t>renaming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52C04A3F-6397-934A-A5B2-8EBB122AC0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651" b="-189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 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y.y</a:t>
                </a:r>
                <a:endParaRPr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y.x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[y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z])[x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(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z.x</a:t>
                </a:r>
                <a:r>
                  <a:rPr lang="en-US" altLang="zh-CN" dirty="0"/>
                  <a:t>)[x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lang="en-US" altLang="zh-CN" dirty="0"/>
                  <a:t>y]</a:t>
                </a:r>
                <a:br>
                  <a:rPr lang="en-US" altLang="zh-CN" dirty="0"/>
                </a:b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z.y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0FE12B-1735-5D42-8843-EEEA0C16D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7156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theory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20120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judgments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Judgment: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Where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is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a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list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of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</a:rPr>
                      <m:t>propostions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or</m:t>
                    </m:r>
                    <m:r>
                      <a:rPr kumimoji="1" lang="zh-CN" altLang="en-US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variables</m:t>
                    </m:r>
                    <m:r>
                      <a:rPr kumimoji="1"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single</m:t>
                      </m:r>
                      <m:r>
                        <a:rPr kumimoji="1" lang="zh-CN" alt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</a:rPr>
                        <m:t>propostion</m:t>
                      </m:r>
                      <m:r>
                        <a:rPr kumimoji="1"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Meaning: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under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assumption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provable.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Example: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Q,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R,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y,</a:t>
                </a:r>
                <a:r>
                  <a:rPr kumimoji="1" lang="zh-CN" altLang="en-US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kumimoji="1" lang="zh-CN" alt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11951C-1764-D141-AF08-2BA3416EEA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1794" t="-1846" b="-8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takes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/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3444813-500E-8643-BF18-6D570FB4F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2965212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/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0D8887A-20CF-1944-AEE8-880AACF5FB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8526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75857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/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37A2006-3181-924D-AB72-1844F9754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479" y="2951203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𝑛𝑎𝑚𝑒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57E5A9D3-6A5F-5D45-8D66-3FCE2274EB8B}"/>
              </a:ext>
            </a:extLst>
          </p:cNvPr>
          <p:cNvSpPr txBox="1"/>
          <p:nvPr/>
        </p:nvSpPr>
        <p:spPr>
          <a:xfrm>
            <a:off x="990600" y="4572000"/>
            <a:ext cx="4953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hypotheses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conclusion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(below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name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(right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line)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n==0,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axiom;</a:t>
            </a:r>
          </a:p>
          <a:p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else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/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DCC3B1-4AE1-BA42-B2B4-BE78339E1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4794011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Natural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deduction:</a:t>
            </a:r>
            <a:r>
              <a:rPr kumimoji="1" lang="zh-CN" altLang="en-US" dirty="0"/>
              <a:t> </a:t>
            </a:r>
            <a:br>
              <a:rPr kumimoji="1" lang="en-US" altLang="zh-CN" dirty="0"/>
            </a:b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props:</a:t>
            </a:r>
            <a:endParaRPr kumimoji="1" lang="zh-CN" altLang="en-US" dirty="0"/>
          </a:p>
          <a:p>
            <a:endParaRPr kumimoji="1" lang="zh-CN" altLang="en-US" dirty="0"/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2209800" y="3505200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675857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/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F41C649-FF6D-844C-88A4-D4AA27DA5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3306525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/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9964256-8AD6-5A41-8851-B1E6CB31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048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DE8F00E-8645-524B-9C7A-F09F7C3F27F3}"/>
              </a:ext>
            </a:extLst>
          </p:cNvPr>
          <p:cNvCxnSpPr>
            <a:cxnSpLocks/>
          </p:cNvCxnSpPr>
          <p:nvPr/>
        </p:nvCxnSpPr>
        <p:spPr>
          <a:xfrm>
            <a:off x="2209800" y="52512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/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92AA9AC-E93D-C540-A5D9-B9848F138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5421868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/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75C89-1BF0-B249-B0FF-B90C515B6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17" y="5052536"/>
                <a:ext cx="182880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/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C0C8AA4-A367-4B4B-9515-4EA47BFFA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81226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/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BCC7F0D-01ED-1749-A279-1235734A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8006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71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prove:</a:t>
                </a:r>
                <a14:m>
                  <m:oMath xmlns:m="http://schemas.openxmlformats.org/officeDocument/2006/math">
                    <m:r>
                      <a:rPr kumimoji="1" lang="zh-CN" altLang="en-US" sz="27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.(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⊥)</m:t>
                    </m:r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7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7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zh-CN" altLang="en-US" sz="27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en-US" altLang="zh-CN" sz="27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zh-CN" altLang="en-US" sz="2700" dirty="0"/>
              </a:p>
              <a:p>
                <a:pPr marL="0" indent="0">
                  <a:buNone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A1F45E-C259-C14C-94F2-A3D20B173D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CF6781F8-2CA5-874A-A9E9-ED1F95971B0B}"/>
              </a:ext>
            </a:extLst>
          </p:cNvPr>
          <p:cNvCxnSpPr>
            <a:cxnSpLocks/>
          </p:cNvCxnSpPr>
          <p:nvPr/>
        </p:nvCxnSpPr>
        <p:spPr>
          <a:xfrm>
            <a:off x="1066800" y="6318012"/>
            <a:ext cx="3962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/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055B54E-AEDA-F04B-9BA4-77C9E058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488668"/>
                <a:ext cx="419100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/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A56FFD1-2B98-2540-877B-1F30B78B2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6117812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730C507-87E2-4346-9E9F-9D350AA55E7A}"/>
              </a:ext>
            </a:extLst>
          </p:cNvPr>
          <p:cNvCxnSpPr>
            <a:cxnSpLocks/>
          </p:cNvCxnSpPr>
          <p:nvPr/>
        </p:nvCxnSpPr>
        <p:spPr>
          <a:xfrm>
            <a:off x="1066800" y="5715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F2C20C9-08D9-3547-AEB0-7704A7CF473C}"/>
              </a:ext>
            </a:extLst>
          </p:cNvPr>
          <p:cNvCxnSpPr>
            <a:cxnSpLocks/>
          </p:cNvCxnSpPr>
          <p:nvPr/>
        </p:nvCxnSpPr>
        <p:spPr>
          <a:xfrm>
            <a:off x="246062" y="5165685"/>
            <a:ext cx="79073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/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1B8B66F-2597-2642-98CD-B82A7B14C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4864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/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F979907-E948-F94F-9D57-5EB7E0FC8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4981019"/>
                <a:ext cx="874712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/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74B2A9-30DF-3E4A-A871-F6A4D4DB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867400"/>
                <a:ext cx="41910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/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8828CF53-600E-E649-852C-8C297178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57800"/>
                <a:ext cx="41910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/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18E6A00-E2AE-BE4F-93FE-004D20F4A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4" y="4717653"/>
                <a:ext cx="4114800" cy="369332"/>
              </a:xfrm>
              <a:prstGeom prst="rect">
                <a:avLst/>
              </a:prstGeom>
              <a:blipFill>
                <a:blip r:embed="rId9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/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9C9CCB4-D243-2E49-A549-248EA128B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4796353"/>
                <a:ext cx="4191000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94A13831-650C-C74B-B21C-95DF11512932}"/>
              </a:ext>
            </a:extLst>
          </p:cNvPr>
          <p:cNvCxnSpPr>
            <a:cxnSpLocks/>
          </p:cNvCxnSpPr>
          <p:nvPr/>
        </p:nvCxnSpPr>
        <p:spPr>
          <a:xfrm>
            <a:off x="228600" y="4648200"/>
            <a:ext cx="3886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/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7BD7B196-3DBA-0C42-BCA5-8865C62D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505200"/>
                <a:ext cx="4343400" cy="369332"/>
              </a:xfrm>
              <a:prstGeom prst="rect">
                <a:avLst/>
              </a:prstGeom>
              <a:blipFill>
                <a:blip r:embed="rId11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/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F9B7215-2052-2B49-9DB7-ED5C98391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962400"/>
                <a:ext cx="4343400" cy="639983"/>
              </a:xfrm>
              <a:prstGeom prst="rect">
                <a:avLst/>
              </a:prstGeom>
              <a:blipFill>
                <a:blip r:embed="rId12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连接符 28">
            <a:extLst>
              <a:ext uri="{FF2B5EF4-FFF2-40B4-BE49-F238E27FC236}">
                <a16:creationId xmlns:a16="http://schemas.microsoft.com/office/drawing/2014/main" id="{B3F6679E-D063-EC45-B608-18B7B27935B3}"/>
              </a:ext>
            </a:extLst>
          </p:cNvPr>
          <p:cNvCxnSpPr>
            <a:cxnSpLocks/>
          </p:cNvCxnSpPr>
          <p:nvPr/>
        </p:nvCxnSpPr>
        <p:spPr>
          <a:xfrm>
            <a:off x="228600" y="3429000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A8B17971-AB2F-8444-B352-596600C6840E}"/>
              </a:ext>
            </a:extLst>
          </p:cNvPr>
          <p:cNvCxnSpPr>
            <a:cxnSpLocks/>
          </p:cNvCxnSpPr>
          <p:nvPr/>
        </p:nvCxnSpPr>
        <p:spPr>
          <a:xfrm>
            <a:off x="4800600" y="3874532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A76447EA-0231-5949-B6F8-A4E097B087CB}"/>
              </a:ext>
            </a:extLst>
          </p:cNvPr>
          <p:cNvCxnSpPr>
            <a:cxnSpLocks/>
          </p:cNvCxnSpPr>
          <p:nvPr/>
        </p:nvCxnSpPr>
        <p:spPr>
          <a:xfrm>
            <a:off x="4800600" y="4648200"/>
            <a:ext cx="3581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/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B63AB-8806-A446-B181-B35A500B5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1" y="4415353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/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AF3A58FB-7E68-E143-B8B9-C5F9A6C07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144" y="4434413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/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66D0B302-BF12-9347-95BF-6DD530BB3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059198"/>
                <a:ext cx="4191000" cy="369332"/>
              </a:xfrm>
              <a:prstGeom prst="rect">
                <a:avLst/>
              </a:prstGeom>
              <a:blipFill>
                <a:blip r:embed="rId1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/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1F86EBF-5EFA-E147-8679-CCE6FA711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3642356"/>
                <a:ext cx="1828800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engineering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been</a:t>
            </a:r>
            <a:r>
              <a:rPr kumimoji="1" lang="zh-CN" altLang="en-US" dirty="0"/>
              <a:t> </a:t>
            </a:r>
            <a:r>
              <a:rPr kumimoji="1" lang="en-US" altLang="zh-CN" dirty="0"/>
              <a:t>great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semiautomatic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assistant</a:t>
            </a:r>
          </a:p>
          <a:p>
            <a:pPr lvl="1"/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CS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boosts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math.</a:t>
            </a:r>
          </a:p>
          <a:p>
            <a:pPr lvl="1"/>
            <a:r>
              <a:rPr kumimoji="1" lang="en-US" altLang="zh-CN" dirty="0"/>
              <a:t>Let’s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</a:p>
          <a:p>
            <a:pPr lvl="2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will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r>
              <a:rPr kumimoji="1" lang="en-US" altLang="zh-CN" baseline="30000" dirty="0"/>
              <a:t>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908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Propositional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efficiently</a:t>
            </a:r>
          </a:p>
          <a:p>
            <a:pPr lvl="1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</a:p>
          <a:p>
            <a:pPr lvl="2"/>
            <a:r>
              <a:rPr kumimoji="1" lang="en-US" altLang="zh-CN" dirty="0"/>
              <a:t>Ex.,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P-&gt;Q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</a:t>
            </a:r>
          </a:p>
          <a:p>
            <a:pPr lvl="2"/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consider:</a:t>
            </a:r>
          </a:p>
          <a:p>
            <a:pPr lvl="3"/>
            <a:r>
              <a:rPr kumimoji="1" lang="en-US" altLang="zh-CN" dirty="0"/>
              <a:t>(x&gt;0)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(x</a:t>
            </a:r>
            <a:r>
              <a:rPr kumimoji="1" lang="zh-CN" altLang="en-US" dirty="0"/>
              <a:t>*</a:t>
            </a:r>
            <a:r>
              <a:rPr kumimoji="1" lang="en-US" altLang="zh-CN" dirty="0"/>
              <a:t>x&gt;0)</a:t>
            </a:r>
          </a:p>
          <a:p>
            <a:pPr lvl="3"/>
            <a:r>
              <a:rPr kumimoji="1" lang="en-US" altLang="zh-CN" dirty="0"/>
              <a:t>(x=y)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(y=x)</a:t>
            </a:r>
          </a:p>
          <a:p>
            <a:r>
              <a:rPr kumimoji="1" lang="en-US" altLang="zh-CN" dirty="0"/>
              <a:t>Predicate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feasible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</a:p>
          <a:p>
            <a:pPr lvl="1"/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SMT</a:t>
            </a:r>
          </a:p>
        </p:txBody>
      </p:sp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Semantics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41596625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D064A-70B2-F64D-BC19-E094182E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EE45E-418C-D444-A3E0-65936DD02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</a:t>
            </a:r>
            <a:r>
              <a:rPr kumimoji="1" lang="zh-CN" altLang="en-US" dirty="0"/>
              <a:t> </a:t>
            </a:r>
            <a:r>
              <a:rPr kumimoji="1" lang="en-US" altLang="zh-CN" dirty="0"/>
              <a:t>cares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when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provable</a:t>
            </a:r>
          </a:p>
          <a:p>
            <a:pPr lvl="1"/>
            <a:r>
              <a:rPr kumimoji="1" lang="en-US" altLang="zh-CN" dirty="0"/>
              <a:t>Axioms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r>
              <a:rPr kumimoji="1" lang="en-US" altLang="zh-CN" dirty="0"/>
              <a:t>Roughly,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computation</a:t>
            </a:r>
          </a:p>
          <a:p>
            <a:pPr lvl="1"/>
            <a:r>
              <a:rPr kumimoji="1" lang="en-US" altLang="zh-CN" dirty="0"/>
              <a:t>Models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</a:p>
          <a:p>
            <a:pPr lvl="1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obtain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“true”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“false”</a:t>
            </a:r>
          </a:p>
        </p:txBody>
      </p:sp>
    </p:spTree>
    <p:extLst>
      <p:ext uri="{BB962C8B-B14F-4D97-AF65-F5344CB8AC3E}">
        <p14:creationId xmlns:p14="http://schemas.microsoft.com/office/powerpoint/2010/main" val="30650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270037"/>
                  </p:ext>
                </p:extLst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4835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C87E25F9-7DED-6147-A34B-08F4F8B8C181}"/>
              </a:ext>
            </a:extLst>
          </p:cNvPr>
          <p:cNvSpPr txBox="1"/>
          <p:nvPr/>
        </p:nvSpPr>
        <p:spPr>
          <a:xfrm>
            <a:off x="6629399" y="1143000"/>
            <a:ext cx="231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often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treated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0-arity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5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9B58B-4C46-A545-934B-51D90020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7EB2AA6-6BDE-5A4F-ACE4-A3C03AD78C7E}"/>
              </a:ext>
            </a:extLst>
          </p:cNvPr>
          <p:cNvSpPr/>
          <p:nvPr/>
        </p:nvSpPr>
        <p:spPr>
          <a:xfrm>
            <a:off x="4648200" y="1905000"/>
            <a:ext cx="1524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AF9A543-793C-A241-96EC-D588C2D2D24C}"/>
              </a:ext>
            </a:extLst>
          </p:cNvPr>
          <p:cNvSpPr/>
          <p:nvPr/>
        </p:nvSpPr>
        <p:spPr>
          <a:xfrm>
            <a:off x="7010400" y="1905000"/>
            <a:ext cx="14478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52A7FE3E-1ECC-B64F-94B8-F71FC278B00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6172200" y="28575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F7454EE-8E32-814F-AC4E-250A02EA173F}"/>
              </a:ext>
            </a:extLst>
          </p:cNvPr>
          <p:cNvSpPr txBox="1"/>
          <p:nvPr/>
        </p:nvSpPr>
        <p:spPr>
          <a:xfrm>
            <a:off x="6408821" y="24881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V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10" name="内容占位符 2">
                <a:extLst>
                  <a:ext uri="{FF2B5EF4-FFF2-40B4-BE49-F238E27FC236}">
                    <a16:creationId xmlns:a16="http://schemas.microsoft.com/office/drawing/2014/main" id="{C17775C8-6C23-9C41-A289-F6C791E37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3770312" cy="4114800"/>
              </a:xfrm>
              <a:blipFill>
                <a:blip r:embed="rId2"/>
                <a:stretch>
                  <a:fillRect l="-2349" t="-1231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/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ℳ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29BA1A-91A1-3748-8B88-61496970F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3876174"/>
                <a:ext cx="9144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/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kumimoji="1"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m:rPr>
                              <m:nor/>
                            </m:r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endParaRPr kumimoji="1"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13288BF1-14E6-A04C-B83C-C194FC5CC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100" y="1925234"/>
                <a:ext cx="914400" cy="1262140"/>
              </a:xfrm>
              <a:prstGeom prst="rect">
                <a:avLst/>
              </a:prstGeom>
              <a:blipFill>
                <a:blip r:embed="rId4"/>
                <a:stretch>
                  <a:fillRect t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sz="1400" b="1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400" dirty="0"/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1" i="1" dirty="0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227628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128F52CA-C578-0244-AF98-3B358A473BC0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402179" y="4734426"/>
              <a:ext cx="3505200" cy="1524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P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/>
                            <a:t>Q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2174" r="-1087" b="-4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T</a:t>
                          </a:r>
                          <a:endParaRPr lang="zh-CN" altLang="en-US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/>
                            <a:t>F</a:t>
                          </a:r>
                          <a:endParaRPr lang="zh-CN" alt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/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l-GR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⊨</m:t>
                          </m:r>
                        </m:e>
                        <m:sub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kumimoji="1" lang="en-US" altLang="zh-C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</m:sup>
                      </m:sSubSup>
                      <m:r>
                        <m:rPr>
                          <m:nor/>
                        </m:rPr>
                        <a:rPr kumimoji="1" lang="en-US" altLang="zh-CN" sz="2800" dirty="0">
                          <a:solidFill>
                            <a:schemeClr val="tx1"/>
                          </a:solidFill>
                        </a:rPr>
                        <m:t>P</m:t>
                      </m:r>
                    </m:oMath>
                  </m:oMathPara>
                </a14:m>
                <a:endParaRPr kumimoji="1" lang="zh-CN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8813B3B-037D-8247-A9DD-B9ECC4480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3876174"/>
                <a:ext cx="1371600" cy="544765"/>
              </a:xfrm>
              <a:prstGeom prst="rect">
                <a:avLst/>
              </a:prstGeom>
              <a:blipFill>
                <a:blip r:embed="rId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/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Z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f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+</a:t>
                </a:r>
              </a:p>
              <a:p>
                <a:r>
                  <a:rPr kumimoji="1" lang="en-US" altLang="zh-CN" sz="2400" dirty="0">
                    <a:solidFill>
                      <a:schemeClr val="tx1"/>
                    </a:solidFill>
                  </a:rPr>
                  <a:t>r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 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=</a:t>
                </a:r>
                <a:r>
                  <a:rPr kumimoji="1" lang="zh-CN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tx1"/>
                    </a:solidFill>
                  </a:rPr>
                  <a:t>‘=‘</a:t>
                </a:r>
              </a:p>
              <a:p>
                <a:endParaRPr kumimoji="1" lang="en-US" altLang="zh-CN" sz="2400" dirty="0"/>
              </a:p>
              <a:p>
                <a:r>
                  <a:rPr kumimoji="1" lang="en-US" altLang="zh-CN" sz="2400" dirty="0"/>
                  <a:t>r(f(x,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0),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x)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7E1BAB0-F0A4-4146-B3E4-3FB322FB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4727740"/>
                <a:ext cx="1981200" cy="1938992"/>
              </a:xfrm>
              <a:prstGeom prst="rect">
                <a:avLst/>
              </a:prstGeom>
              <a:blipFill>
                <a:blip r:embed="rId7"/>
                <a:stretch>
                  <a:fillRect l="-4459" t="-2614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72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Model-based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  <a14:m>
                  <m:oMath xmlns:m="http://schemas.openxmlformats.org/officeDocument/2006/math">
                    <m:r>
                      <a:rPr kumimoji="1" lang="en-US" altLang="zh-CN" sz="2400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</m:oMath>
                </a14:m>
                <a:r>
                  <a:rPr kumimoji="1" lang="en-US" altLang="zh-CN" sz="2400" dirty="0"/>
                  <a:t>(V(E),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V(E))</a:t>
                </a:r>
                <a:r>
                  <a:rPr kumimoji="1" lang="zh-CN" altLang="en-US" sz="2400" dirty="0"/>
                  <a:t>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   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kumimoji="1" lang="zh-CN" alt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   </a:t>
                </a:r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kumimoji="1" lang="zh-CN" altLang="en-US" sz="2400" dirty="0"/>
                  <a:t>               </a:t>
                </a:r>
                <a:r>
                  <a:rPr kumimoji="1" lang="en-US" altLang="zh-CN" sz="2400" dirty="0"/>
                  <a:t>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∨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zh-CN" altLang="en-US" sz="24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                 </a:t>
                </a:r>
                <a:r>
                  <a:rPr kumimoji="1" lang="en-US" altLang="zh-CN" sz="2400" dirty="0">
                    <a:latin typeface="Cambria Math" panose="02040503050406030204" pitchFamily="18" charset="0"/>
                  </a:rPr>
                  <a:t>=</a:t>
                </a:r>
                <a:r>
                  <a:rPr kumimoji="1"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 </m:t>
                    </m:r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</m:oMath>
                </a14:m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/>
                  <a:t>)</a:t>
                </a:r>
                <a:endParaRPr kumimoji="1" lang="en-US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sz="24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        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all</a:t>
                </a:r>
                <a:r>
                  <a:rPr kumimoji="1" lang="zh-CN" altLang="en-US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kumimoji="1" lang="zh-CN" altLang="en-US" sz="2400" dirty="0"/>
                  <a:t>          </a:t>
                </a:r>
                <a:r>
                  <a:rPr kumimoji="1" lang="en-US" altLang="zh-CN" sz="2400" dirty="0"/>
                  <a:t>=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  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some</a:t>
                </a:r>
                <a:r>
                  <a:rPr kumimoji="1" lang="zh-CN" alt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kumimoji="1" lang="en-US" altLang="zh-CN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476C358B-5243-5E43-A469-EDADD766D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57400"/>
                <a:ext cx="5867400" cy="4114800"/>
              </a:xfrm>
              <a:blipFill>
                <a:blip r:embed="rId2"/>
                <a:stretch>
                  <a:fillRect t="-923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772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2B1687-FD96-8647-B68F-E94971DD9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any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interpretation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simply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write: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generalized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6628001-60D0-6E4D-B3E9-D35DC4AB03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707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4FBD2D-42C9-6B4A-B091-D6E94AF8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Remarks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point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view,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validity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models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 ℳ</a:t>
                </a: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valuations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V</a:t>
                </a:r>
              </a:p>
              <a:p>
                <a:pPr lvl="1"/>
                <a:r>
                  <a:rPr kumimoji="1" lang="en-US" altLang="zh-CN" dirty="0"/>
                  <a:t>Even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infinite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elements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  <a:ea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have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lectures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5517318-6343-D044-8F6A-2C7F7912B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879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4F95CA-3FC8-384F-980D-3CBC5A2A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validity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carry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computations: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natural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expect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both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coherent!</a:t>
                </a:r>
              </a:p>
              <a:p>
                <a:pPr lvl="1"/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1D3F8DB-4881-D64D-BFB2-2CCAFB64B2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37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Soundness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completeness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Soundness: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 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=&gt;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</m:oMath>
                </a14:m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Completeness: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⊨</m:t>
                    </m:r>
                    <m:r>
                      <m:rPr>
                        <m:nor/>
                      </m:rPr>
                      <a:rPr kumimoji="1" lang="zh-CN" altLang="en-US" dirty="0">
                        <a:solidFill>
                          <a:srgbClr val="0432FF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</a:rPr>
                      <m:t>P</m:t>
                    </m:r>
                    <m:r>
                      <a:rPr kumimoji="1" lang="en-US" altLang="zh-CN" b="0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=&gt;</m:t>
                    </m:r>
                    <m:r>
                      <m:rPr>
                        <m:sty m:val="p"/>
                      </m:rP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kumimoji="1" lang="el-GR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4E6888-208F-1D4F-BEB4-A26C845C09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Modeling:</a:t>
                </a:r>
              </a:p>
              <a:p>
                <a:pPr lvl="1"/>
                <a:r>
                  <a:rPr kumimoji="1" lang="en-US" altLang="zh-CN" dirty="0"/>
                  <a:t>Hard,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impossible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realistic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2"/>
                <a:r>
                  <a:rPr kumimoji="1" lang="en-US" altLang="zh-CN" dirty="0"/>
                  <a:t>“Every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major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major”</a:t>
                </a:r>
              </a:p>
              <a:p>
                <a:pPr marL="914400" lvl="2" indent="0">
                  <a:buNone/>
                </a:pPr>
                <a:r>
                  <a:rPr kumimoji="1" lang="en-US" altLang="zh-CN" dirty="0"/>
                  <a:t>“Bob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learns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logic”</a:t>
                </a:r>
              </a:p>
              <a:p>
                <a:pPr lvl="2"/>
                <a:r>
                  <a:rPr kumimoji="1" lang="en-US" altLang="zh-CN" dirty="0"/>
                  <a:t>But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predicate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logic: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𝐵𝑜𝑏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𝐵𝑜𝑏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9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605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Predicate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logic:</a:t>
            </a:r>
          </a:p>
          <a:p>
            <a:pPr marL="0" indent="0" algn="ctr">
              <a:buNone/>
            </a:pPr>
            <a:r>
              <a:rPr kumimoji="1" lang="en-US" altLang="zh-CN" i="1" dirty="0"/>
              <a:t>The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syntax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65206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5ED672B7-630A-6142-A67A-C139C5E4CBAA}"/>
              </a:ext>
            </a:extLst>
          </p:cNvPr>
          <p:cNvSpPr txBox="1"/>
          <p:nvPr/>
        </p:nvSpPr>
        <p:spPr>
          <a:xfrm>
            <a:off x="5029200" y="1371600"/>
            <a:ext cx="309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01C8FBF5-5997-7147-A9A8-CDE511AA9DE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209800" y="1556266"/>
            <a:ext cx="2819400" cy="64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18288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constants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90800" y="2013466"/>
            <a:ext cx="2438400" cy="19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F4F429C-E46F-5240-AEFF-38D16A74FFCA}"/>
              </a:ext>
            </a:extLst>
          </p:cNvPr>
          <p:cNvSpPr txBox="1"/>
          <p:nvPr/>
        </p:nvSpPr>
        <p:spPr>
          <a:xfrm>
            <a:off x="5029200" y="2297668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functions.</a:t>
            </a:r>
          </a:p>
          <a:p>
            <a:r>
              <a:rPr kumimoji="1" lang="en-US" altLang="zh-CN" dirty="0"/>
              <a:t>Thus,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computations!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73C379BF-21DE-4F4C-97A7-CAF7A602A6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48000" y="2297670"/>
            <a:ext cx="1981200" cy="323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A0E5FE1A-33D5-0D47-A609-D05DF337E621}"/>
              </a:ext>
            </a:extLst>
          </p:cNvPr>
          <p:cNvSpPr txBox="1"/>
          <p:nvPr/>
        </p:nvSpPr>
        <p:spPr>
          <a:xfrm>
            <a:off x="5029200" y="3048000"/>
            <a:ext cx="392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relations</a:t>
            </a:r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B00776F-65D7-BA49-A1CD-C1B6348C30E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2209800" y="2819401"/>
            <a:ext cx="2819400" cy="41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5FB4EFC7-31A5-4E4D-97B8-39978C1B3493}"/>
              </a:ext>
            </a:extLst>
          </p:cNvPr>
          <p:cNvSpPr txBox="1"/>
          <p:nvPr/>
        </p:nvSpPr>
        <p:spPr>
          <a:xfrm>
            <a:off x="5029200" y="3657600"/>
            <a:ext cx="39147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proposition,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structures</a:t>
            </a:r>
            <a:endParaRPr kumimoji="1" lang="zh-CN" altLang="en-US" dirty="0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CEB32B35-320D-2848-8180-E848ACA0EB12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286000" y="3048000"/>
            <a:ext cx="2743200" cy="932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/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universal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quantifiers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85435A-0642-2843-9390-1BE969018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498068"/>
                <a:ext cx="3733800" cy="369332"/>
              </a:xfrm>
              <a:prstGeom prst="rect">
                <a:avLst/>
              </a:prstGeom>
              <a:blipFill>
                <a:blip r:embed="rId3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1B3E3C27-98D9-744F-A01B-2B4FC7E2E7E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743200" y="5682734"/>
            <a:ext cx="2362200" cy="272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/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kumimoji="1" lang="en-US" altLang="zh-CN" dirty="0"/>
                  <a:t>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existential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quantifier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83D4A08-F390-9443-AE36-67635BA8E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5955268"/>
                <a:ext cx="2819400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D8910786-A4D4-FF4A-9A88-6D8B64D08CD0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743200" y="6139934"/>
            <a:ext cx="2362200" cy="2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  <p:bldP spid="14" grpId="0"/>
      <p:bldP spid="17" grpId="0"/>
      <p:bldP spid="20" grpId="0"/>
      <p:bldP spid="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Z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Z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E+E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E-E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E&gt;E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5088" y="1981200"/>
                <a:ext cx="3770312" cy="4114800"/>
              </a:xfrm>
              <a:prstGeom prst="rect">
                <a:avLst/>
              </a:prstGeom>
              <a:blipFill>
                <a:blip r:embed="rId3"/>
                <a:stretch>
                  <a:fillRect l="-2349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847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Intuitions: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f(E,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  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b="0" i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dirty="0"/>
                        <m:t>|</m:t>
                      </m:r>
                      <m:r>
                        <a:rPr kumimoji="1" lang="zh-CN" alt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2349" t="-923" b="-15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x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S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kumimoji="1" lang="en-US" altLang="zh-CN" sz="2400" kern="0" dirty="0"/>
                  <a:t>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kern="0" dirty="0"/>
                  <a:t>R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empty(E)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kumimoji="1" lang="en-US" altLang="zh-CN" sz="2400" kern="0" dirty="0"/>
                  <a:t>E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E=E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::=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kern="0" dirty="0"/>
                  <a:t>R</a:t>
                </a: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240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2400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sz="2400" kern="0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sz="2400" kern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2400" i="1" ker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2400" i="1" kern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2400" i="1" kern="0" dirty="0"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m:rPr>
                          <m:nor/>
                        </m:rPr>
                        <a:rPr kumimoji="1" lang="zh-CN" altLang="en-US" sz="2400" kern="0" dirty="0"/>
                        <m:t> 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2400" i="1" kern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2400" kern="0" dirty="0" smtClean="0"/>
                        <m:t>      </m:t>
                      </m:r>
                      <m:r>
                        <m:rPr>
                          <m:nor/>
                        </m:rPr>
                        <a:rPr kumimoji="1" lang="en-US" altLang="zh-CN" sz="2400" kern="0" dirty="0"/>
                        <m:t>|</m:t>
                      </m:r>
                      <m:r>
                        <a:rPr kumimoji="1" lang="zh-CN" altLang="en-US" sz="2400" i="1" kern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4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sz="2400" i="1" kern="0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2400" i="1" kern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i="1" kern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sz="2400" kern="0" dirty="0"/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sz="2400" kern="0" dirty="0"/>
                  <a:t>      </a:t>
                </a:r>
                <a:r>
                  <a:rPr kumimoji="1" lang="en-US" altLang="zh-CN" sz="2400" kern="0" dirty="0"/>
                  <a:t>|</a:t>
                </a:r>
                <a:r>
                  <a:rPr kumimoji="1" lang="zh-CN" altLang="en-US" sz="2400" kern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400" i="1" kern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sz="2400" i="1" kern="0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kern="0" dirty="0"/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80D5A982-3100-9840-8BE0-B3046C61C8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00600" y="1981200"/>
                <a:ext cx="4114800" cy="4114800"/>
              </a:xfrm>
              <a:prstGeom prst="rect">
                <a:avLst/>
              </a:prstGeom>
              <a:blipFill>
                <a:blip r:embed="rId3"/>
                <a:stretch>
                  <a:fillRect l="-2154" t="-1235" b="-157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5240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0D70-EC34-6140-A737-EAD0416DE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m:rPr>
                          <m:nor/>
                        </m:rP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 </m:t>
                    </m:r>
                    <m:r>
                      <a:rPr kumimoji="1"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functions,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arguments---bound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vars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global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outer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vars.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Think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substitution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calls.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0" indent="0">
                  <a:buNone/>
                </a:pPr>
                <a:endParaRPr kumimoji="1" lang="en-US" altLang="zh-CN" b="0" dirty="0"/>
              </a:p>
              <a:p>
                <a:pPr marL="0" indent="0">
                  <a:buNone/>
                </a:pPr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845C1F5-D480-6543-8DC7-6F0639BFE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984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E095-F684-734A-B8FA-3C4579F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Bound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  <a:r>
              <a:rPr kumimoji="1" lang="zh-CN" altLang="en-US" dirty="0"/>
              <a:t> </a:t>
            </a:r>
            <a:r>
              <a:rPr kumimoji="1" lang="en-US" altLang="zh-CN" dirty="0"/>
              <a:t>BV(P)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BV(r(...))       </a:t>
                </a:r>
                <a:r>
                  <a:rPr lang="zh-CN" altLang="en-US" dirty="0"/>
                  <a:t>  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br>
                  <a:rPr lang="en-US" altLang="zh-CN" dirty="0"/>
                </a:br>
                <a:r>
                  <a:rPr lang="en-US" altLang="zh-CN" dirty="0"/>
                  <a:t>BV(P1/\P2)       = BV(P1)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BV(P2)</a:t>
                </a:r>
                <a:br>
                  <a:rPr lang="en-US" altLang="zh-CN" dirty="0"/>
                </a:br>
                <a:r>
                  <a:rPr lang="en-US" altLang="zh-CN" dirty="0"/>
                  <a:t>BV(P1\/P2) 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BV(P1-&gt;P2)      = BV(P1)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BV(P2)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br>
                  <a:rPr lang="en-US" altLang="zh-CN" dirty="0"/>
                </a:br>
                <a:r>
                  <a:rPr lang="en-US" altLang="zh-CN" dirty="0"/>
                  <a:t>BV(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altLang="zh-CN" dirty="0" err="1"/>
                  <a:t>x.P</a:t>
                </a:r>
                <a:r>
                  <a:rPr lang="en-US" altLang="zh-CN" dirty="0"/>
                  <a:t>)  </a:t>
                </a:r>
                <a:r>
                  <a:rPr lang="zh-CN" altLang="en-US" dirty="0"/>
                  <a:t>        </a:t>
                </a:r>
                <a:r>
                  <a:rPr lang="en-US" altLang="zh-CN" dirty="0"/>
                  <a:t>= {x}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altLang="zh-CN" dirty="0"/>
                  <a:t> BV(P)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9F51CE8-5406-694B-A53A-BDDE3CD23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89255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4721</TotalTime>
  <Words>2102</Words>
  <Application>Microsoft Macintosh PowerPoint</Application>
  <PresentationFormat>全屏显示(4:3)</PresentationFormat>
  <Paragraphs>299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3" baseType="lpstr">
      <vt:lpstr>Arial</vt:lpstr>
      <vt:lpstr>Cambria Math</vt:lpstr>
      <vt:lpstr>Tahoma</vt:lpstr>
      <vt:lpstr>Wingdings</vt:lpstr>
      <vt:lpstr>Blends</vt:lpstr>
      <vt:lpstr>Predicate logic</vt:lpstr>
      <vt:lpstr>Motivation</vt:lpstr>
      <vt:lpstr>Motivation</vt:lpstr>
      <vt:lpstr> </vt:lpstr>
      <vt:lpstr>The syntax</vt:lpstr>
      <vt:lpstr>Intuitions: to encode Z</vt:lpstr>
      <vt:lpstr>Intuitions: to encode set theory</vt:lpstr>
      <vt:lpstr>Bound and free variables</vt:lpstr>
      <vt:lpstr>Bound variables: BV(P)</vt:lpstr>
      <vt:lpstr>Free variables: FV(P)</vt:lpstr>
      <vt:lpstr>Substitution: P[x↦E]</vt:lpstr>
      <vt:lpstr>α-renaming</vt:lpstr>
      <vt:lpstr> </vt:lpstr>
      <vt:lpstr>Natural deduction: judgments</vt:lpstr>
      <vt:lpstr>Natural deduction:  Inference rules</vt:lpstr>
      <vt:lpstr>Natural deduction:  Inference rules</vt:lpstr>
      <vt:lpstr>Natural deduction:  Inference rules</vt:lpstr>
      <vt:lpstr>Example</vt:lpstr>
      <vt:lpstr>Proof engineering</vt:lpstr>
      <vt:lpstr> </vt:lpstr>
      <vt:lpstr>Semantics</vt:lpstr>
      <vt:lpstr>Motivation</vt:lpstr>
      <vt:lpstr>Motivation</vt:lpstr>
      <vt:lpstr>Model-based semantics</vt:lpstr>
      <vt:lpstr>Validity</vt:lpstr>
      <vt:lpstr>Remarks</vt:lpstr>
      <vt:lpstr>Two notions of validity</vt:lpstr>
      <vt:lpstr>Soundness and completeness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潘 志中</cp:lastModifiedBy>
  <cp:revision>2622</cp:revision>
  <cp:lastPrinted>1601-01-01T00:00:00Z</cp:lastPrinted>
  <dcterms:created xsi:type="dcterms:W3CDTF">1601-01-01T00:00:00Z</dcterms:created>
  <dcterms:modified xsi:type="dcterms:W3CDTF">2020-11-06T05:00:40Z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