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6"/>
  </p:handoutMasterIdLst>
  <p:sldIdLst>
    <p:sldId id="256" r:id="rId3"/>
    <p:sldId id="321" r:id="rId4"/>
    <p:sldId id="363" r:id="rId5"/>
    <p:sldId id="375" r:id="rId6"/>
    <p:sldId id="428" r:id="rId7"/>
    <p:sldId id="323" r:id="rId8"/>
    <p:sldId id="401" r:id="rId9"/>
    <p:sldId id="403" r:id="rId10"/>
    <p:sldId id="408" r:id="rId11"/>
    <p:sldId id="402" r:id="rId12"/>
    <p:sldId id="364" r:id="rId13"/>
    <p:sldId id="404" r:id="rId14"/>
    <p:sldId id="405" r:id="rId15"/>
    <p:sldId id="406" r:id="rId16"/>
    <p:sldId id="409" r:id="rId17"/>
    <p:sldId id="407" r:id="rId18"/>
    <p:sldId id="411" r:id="rId19"/>
    <p:sldId id="410" r:id="rId20"/>
    <p:sldId id="412" r:id="rId21"/>
    <p:sldId id="413" r:id="rId22"/>
    <p:sldId id="378" r:id="rId23"/>
    <p:sldId id="414" r:id="rId24"/>
    <p:sldId id="379" r:id="rId25"/>
    <p:sldId id="415" r:id="rId26"/>
    <p:sldId id="416" r:id="rId27"/>
    <p:sldId id="417" r:id="rId28"/>
    <p:sldId id="429" r:id="rId29"/>
    <p:sldId id="430" r:id="rId30"/>
    <p:sldId id="431" r:id="rId31"/>
    <p:sldId id="418" r:id="rId32"/>
    <p:sldId id="419" r:id="rId33"/>
    <p:sldId id="420" r:id="rId34"/>
    <p:sldId id="421" r:id="rId35"/>
    <p:sldId id="422" r:id="rId36"/>
    <p:sldId id="380" r:id="rId37"/>
    <p:sldId id="398" r:id="rId38"/>
    <p:sldId id="367" r:id="rId39"/>
    <p:sldId id="388" r:id="rId40"/>
    <p:sldId id="423" r:id="rId41"/>
    <p:sldId id="425" r:id="rId42"/>
    <p:sldId id="426" r:id="rId43"/>
    <p:sldId id="427" r:id="rId44"/>
    <p:sldId id="424" r:id="rId45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7"/>
    <p:restoredTop sz="94728"/>
  </p:normalViewPr>
  <p:slideViewPr>
    <p:cSldViewPr>
      <p:cViewPr varScale="1">
        <p:scale>
          <a:sx n="212" d="100"/>
          <a:sy n="212" d="100"/>
        </p:scale>
        <p:origin x="1856" y="184"/>
      </p:cViewPr>
      <p:guideLst>
        <p:guide orient="horz" pos="216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/>
              <a:t>Arithmetics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Fourier-</a:t>
            </a:r>
            <a:r>
              <a:rPr lang="en-US" altLang="zh-CN" dirty="0" err="1"/>
              <a:t>Motzkin</a:t>
            </a:r>
            <a:r>
              <a:rPr lang="en-US" altLang="zh-CN" dirty="0"/>
              <a:t> variable elimination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Key idea: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Repeatedly eliminate variables, until 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 or UNSAT</a:t>
                </a:r>
                <a:endParaRPr kumimoji="1" lang="en-US" altLang="zh-CN" dirty="0"/>
              </a:p>
              <a:p>
                <a:r>
                  <a:rPr kumimoji="1" lang="en-US" altLang="zh-CN" dirty="0"/>
                  <a:t>On domain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Not as efficient as other algorithms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Expression explosion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But still practical for small number of variables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01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By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adding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two equalities, we have 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2x = 1.0</a:t>
                </a:r>
                <a:r>
                  <a:rPr kumimoji="1" lang="en-US" altLang="zh-CN" sz="2000" dirty="0"/>
                  <a:t>, 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That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0.5</a:t>
                </a:r>
                <a:r>
                  <a:rPr kumimoji="1" lang="en-US" altLang="zh-CN" sz="2000" dirty="0"/>
                  <a:t>,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Hence,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 = 0.5, y=0.3</a:t>
                </a:r>
                <a:r>
                  <a:rPr kumimoji="1" lang="en-US" altLang="zh-CN" sz="2000" dirty="0"/>
                  <a:t>.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This is often called 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Gaussian elimination</a:t>
                </a:r>
                <a:r>
                  <a:rPr kumimoji="1" lang="en-US" altLang="zh-CN" sz="2000" dirty="0"/>
                  <a:t>.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01471"/>
              </a:xfrm>
              <a:prstGeom prst="rect">
                <a:avLst/>
              </a:prstGeom>
              <a:blipFill rotWithShape="1">
                <a:blip r:embed="rId1"/>
                <a:stretch>
                  <a:fillRect t="-9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inequality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6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Key observation: by adding the two inequalities, we can eliminate y: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2x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1.0</a:t>
                </a:r>
                <a:r>
                  <a:rPr kumimoji="1" lang="en-US" altLang="zh-CN" sz="2000" dirty="0"/>
                  <a:t>, 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Then, we have: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0.5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Hence, this is SAT!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 = 0.5, y=0.3</a:t>
                </a:r>
                <a:r>
                  <a:rPr kumimoji="1" lang="en-US" altLang="zh-CN" sz="2000" dirty="0"/>
                  <a:t>.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Displayed as the right figure.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65079"/>
              </a:xfrm>
              <a:prstGeom prst="rect">
                <a:avLst/>
              </a:prstGeom>
              <a:blipFill rotWithShape="1">
                <a:blip r:embed="rId1"/>
                <a:stretch>
                  <a:fillRect t="-9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>
            <a:off x="5562600" y="5715000"/>
            <a:ext cx="3276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6172200" y="3810000"/>
            <a:ext cx="0" cy="2514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5867400" y="4648200"/>
            <a:ext cx="17526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5867400" y="4800600"/>
            <a:ext cx="1752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515100" y="511784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(0.5, 0.3)</a:t>
            </a:r>
            <a:endParaRPr kumimoji="1" lang="zh-CN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inequality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55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Simplifying to:</a:t>
                </a:r>
                <a:endParaRPr kumimoji="1" lang="en-US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UNSAT!</a:t>
                </a:r>
                <a:endParaRPr kumimoji="1"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55973"/>
              </a:xfrm>
              <a:prstGeom prst="rect">
                <a:avLst/>
              </a:prstGeom>
              <a:blipFill rotWithShape="1">
                <a:blip r:embed="rId1"/>
                <a:stretch>
                  <a:fillRect t="-9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dirty="0"/>
                  <a:t>1. Normalize to (only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/>
                  <a:t>), look for some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 which is of positive and negative occurrences :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don’t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. Eliminating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 and thus simplifying to: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Step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2: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goto</a:t>
                </a:r>
                <a:r>
                  <a:rPr kumimoji="1" lang="en-US" altLang="zh-CN" sz="2000" dirty="0"/>
                  <a:t> step 1, and continue to eliminate other variables.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09600" y="2387337"/>
                <a:ext cx="2081467" cy="2091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87337"/>
                <a:ext cx="2081467" cy="2091022"/>
              </a:xfrm>
              <a:prstGeom prst="rect">
                <a:avLst/>
              </a:prstGeom>
              <a:blipFill rotWithShape="1">
                <a:blip r:embed="rId2"/>
                <a:stretch>
                  <a:fillRect t="-18" r="2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2971800" y="3352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2218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/>
                  <a:t>UNSAT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2218428"/>
              </a:xfrm>
              <a:prstGeom prst="rect">
                <a:avLst/>
              </a:prstGeom>
              <a:blipFill rotWithShape="1">
                <a:blip r:embed="rId1"/>
                <a:stretch>
                  <a:fillRect t="-14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variables and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constraints: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Each step may introduce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/4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inequalities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 total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For large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, this is inefficient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But still good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small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inequalities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We continue to talk about other algorithms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3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Simplex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Simplex is originally developed to solve the linear programming (LP) problems</a:t>
                </a:r>
                <a:endParaRPr kumimoji="1" lang="en-US" altLang="zh-CN" dirty="0"/>
              </a:p>
              <a:p>
                <a:pPr lvl="1"/>
                <a:r>
                  <a:rPr lang="en-US" altLang="zh-CN" dirty="0"/>
                  <a:t>Dantzig, 1947</a:t>
                </a:r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1" lang="en-US" altLang="zh-CN" dirty="0"/>
                  <a:t>, the goal: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When the domain is integer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dirty="0"/>
                  <a:t>, this is called integer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programming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(ILP)</a:t>
                </a:r>
                <a:endParaRPr kumimoji="1" lang="en-US" altLang="zh-CN" dirty="0"/>
              </a:p>
              <a:p>
                <a:r>
                  <a:rPr kumimoji="1" lang="en-US" altLang="zh-CN" dirty="0"/>
                  <a:t>SMT for LA is a sub-problem of LP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But many solvers, say Z3, supports LP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NPC,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DPLL</a:t>
            </a:r>
            <a:endParaRPr kumimoji="1" lang="en-US" altLang="zh-CN" dirty="0"/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Undecidable!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restrict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Normal forms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 normalize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inequalities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 the following normal form: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are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basic variables</a:t>
                </a:r>
                <a:r>
                  <a:rPr kumimoji="1" lang="en-US" altLang="zh-CN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are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additional variables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are normalized to: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 rotWithShape="1">
                <a:blip r:embed="rId1"/>
                <a:stretch>
                  <a:fillRect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are normalized to: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 rotWithShape="1">
                <a:blip r:embed="rId1"/>
                <a:stretch>
                  <a:fillRect t="-8" r="4" b="-8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343400" y="48768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We do the 1</a:t>
                </a:r>
                <a:r>
                  <a:rPr lang="en-US" altLang="zh-CN" sz="2000" baseline="30000" dirty="0"/>
                  <a:t>st</a:t>
                </a:r>
                <a:r>
                  <a:rPr lang="en-US" altLang="zh-CN" sz="2000" dirty="0"/>
                  <a:t> trial by setting initially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x=y=0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−−&gt;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And have two violations. We first fix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s1</a:t>
                </a:r>
                <a:r>
                  <a:rPr lang="en-US" altLang="zh-CN" sz="2000" dirty="0"/>
                  <a:t>. Perform the pivoting operation: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s1 = </a:t>
                </a:r>
                <a:r>
                  <a:rPr lang="en-US" altLang="zh-CN" sz="2000" dirty="0" err="1">
                    <a:solidFill>
                      <a:srgbClr val="0432FF"/>
                    </a:solidFill>
                  </a:rPr>
                  <a:t>x+y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;  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s1-y;</a:t>
                </a:r>
                <a:endParaRPr lang="en-US" altLang="zh-CN" sz="200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, we get: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2x-y = 2(s1-y)-y = 2s1 – 3y</a:t>
                </a:r>
                <a:endParaRPr lang="en-US" altLang="zh-CN" sz="200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 = -x+2y = -(s1-y)+2y = -s1+3y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  <a:blipFill rotWithShape="1">
                <a:blip r:embed="rId1"/>
                <a:stretch>
                  <a:fillRect t="-772" r="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 rotWithShape="1">
                <a:blip r:embed="rId2"/>
                <a:stretch>
                  <a:fillRect t="-33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609600" y="2271086"/>
            <a:ext cx="541338" cy="2435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67400" y="4982851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By setting up explicitly the value of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s1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−−&gt;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And still one violation left. We want to fix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s3</a:t>
                </a:r>
                <a:r>
                  <a:rPr lang="en-US" altLang="zh-CN" sz="2000" dirty="0"/>
                  <a:t>. Perform the pivoting operation: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s3 = -s1+3y;  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 = s1/3+s3/3;</a:t>
                </a:r>
                <a:endParaRPr lang="en-US" altLang="zh-CN" sz="200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, we get: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 = s1-(s1/3+s3/3) = 2/3*s1 -1/3*s3</a:t>
                </a:r>
                <a:endParaRPr lang="en-US" altLang="zh-CN" sz="200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2s1-3y = 2s1-3(s1/3+s3/3) = s1-s3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  <a:blipFill rotWithShape="1">
                <a:blip r:embed="rId1"/>
                <a:stretch>
                  <a:fillRect t="-25" r="4" b="-9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 rotWithShape="1">
                <a:blip r:embed="rId2"/>
                <a:stretch>
                  <a:fillRect t="-33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609600" y="2271086"/>
            <a:ext cx="1524000" cy="9766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67400" y="4982851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-1/3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6972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We have fixed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−−&gt;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All constraints are satisfied, hence, we have this model: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[x=1, y=1]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697287"/>
                <a:ext cx="8726488" cy="2551113"/>
              </a:xfrm>
              <a:blipFill rotWithShape="1">
                <a:blip r:embed="rId1"/>
                <a:stretch>
                  <a:fillRect t="-1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-1/3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 rotWithShape="1">
                <a:blip r:embed="rId2"/>
                <a:stretch>
                  <a:fillRect t="-33" r="4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Simplex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tab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constructTableau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additional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violates its constraint){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if(there is a suitable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pivot(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return UNSAT;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400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−→  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 rotWithShape="1">
                <a:blip r:embed="rId1"/>
                <a:stretch>
                  <a:fillRect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8600" y="48768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549359" y="5210023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5210023"/>
                <a:ext cx="1078437" cy="1340880"/>
              </a:xfrm>
              <a:prstGeom prst="rect">
                <a:avLst/>
              </a:prstGeom>
              <a:blipFill rotWithShape="1">
                <a:blip r:embed="rId2"/>
                <a:stretch>
                  <a:fillRect l="-32" t="-36" r="5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Setting up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x=y=z=0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Perform pivoting operation on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s4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z</a:t>
                </a:r>
                <a:r>
                  <a:rPr lang="en-US" altLang="zh-CN" sz="2000" dirty="0"/>
                  <a:t>: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s1=0,s2=1,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s3=-2</a:t>
                </a:r>
                <a:r>
                  <a:rPr lang="en-US" altLang="zh-CN" sz="2000" dirty="0"/>
                  <a:t>,s4=1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Pivoting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/>
                  <a:t>.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  <a:blipFill rotWithShape="1">
                <a:blip r:embed="rId1"/>
                <a:stretch>
                  <a:fillRect t="-1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  <a:blipFill rotWithShape="1">
                <a:blip r:embed="rId2"/>
                <a:stretch>
                  <a:fillRect l="-32" t="-12" r="5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533400" y="2350936"/>
            <a:ext cx="1905000" cy="13408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57800" y="435054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线箭头连接符 11"/>
          <p:cNvCxnSpPr/>
          <p:nvPr/>
        </p:nvCxnSpPr>
        <p:spPr>
          <a:xfrm flipV="1">
            <a:off x="5562600" y="4724400"/>
            <a:ext cx="533400" cy="838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Setting up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s3=0,y=0,s4=1</a:t>
                </a:r>
                <a:r>
                  <a:rPr lang="en-US" altLang="zh-CN" sz="2000" dirty="0"/>
                  <a:t>, and get: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Perform pivoting operation on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s1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y</a:t>
                </a:r>
                <a:r>
                  <a:rPr lang="en-US" altLang="zh-CN" sz="2000" dirty="0"/>
                  <a:t>: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But s1 and y are irrelevant. UNSAT!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  <a:blipFill rotWithShape="1">
                <a:blip r:embed="rId1"/>
                <a:stretch>
                  <a:fillRect t="-1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8600" y="201771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  <a:blipFill rotWithShape="1">
                <a:blip r:embed="rId2"/>
                <a:stretch>
                  <a:fillRect l="-32" t="-12" r="5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V="1">
            <a:off x="533400" y="2350936"/>
            <a:ext cx="1104900" cy="21231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57800" y="435054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/>
                    <a:gridCol w="19050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r>
                            <a:rPr lang="zh-CN" altLang="en-US" dirty="0"/>
                            <a:t>    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/>
                            <a:t>R)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UNSAT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err="1"/>
                            <a:t>Z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/>
                    <a:gridCol w="19050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Branch &amp; Bound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Similar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restrict domain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NPC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solved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divide-conquer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manner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2000" dirty="0"/>
                  <a:t>Similar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to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LP,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but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restrict domain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to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dirty="0"/>
              </a:p>
              <a:p>
                <a:pPr lvl="1"/>
                <a:r>
                  <a:rPr kumimoji="1" lang="en-US" altLang="zh-CN" sz="2000" dirty="0"/>
                  <a:t>E.g.,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dirty="0"/>
                  <a:t>    </a:t>
                </a:r>
                <a:r>
                  <a:rPr kumimoji="1" lang="en-US" altLang="zh-CN" sz="2000" dirty="0"/>
                  <a:t>where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x,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dirty="0"/>
              </a:p>
              <a:p>
                <a:r>
                  <a:rPr kumimoji="1" lang="en-US" altLang="zh-CN" sz="2000" dirty="0"/>
                  <a:t>Key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idea:</a:t>
                </a:r>
                <a:endParaRPr kumimoji="1" lang="en-US" altLang="zh-CN" sz="2000" dirty="0"/>
              </a:p>
              <a:p>
                <a:pPr lvl="1"/>
                <a:r>
                  <a:rPr kumimoji="1" lang="en-US" altLang="zh-CN" sz="2000" dirty="0"/>
                  <a:t>Solve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problem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for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x,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y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sz="2000" dirty="0"/>
              </a:p>
              <a:p>
                <a:pPr lvl="2"/>
                <a:r>
                  <a:rPr kumimoji="1" lang="en-US" altLang="zh-CN" sz="1600" dirty="0"/>
                  <a:t>No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solution,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then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UNSAT</a:t>
                </a:r>
                <a:endParaRPr kumimoji="1" lang="en-US" altLang="zh-CN" sz="1600" dirty="0"/>
              </a:p>
              <a:p>
                <a:pPr lvl="2"/>
                <a:r>
                  <a:rPr kumimoji="1" lang="en-US" altLang="zh-CN" sz="1600" dirty="0"/>
                  <a:t>Find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a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solution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[x=r0,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y=r1]</a:t>
                </a:r>
                <a:endParaRPr kumimoji="1" lang="en-US" altLang="zh-CN" sz="1600" dirty="0"/>
              </a:p>
              <a:p>
                <a:pPr lvl="3"/>
                <a:r>
                  <a:rPr kumimoji="1" lang="en-US" altLang="zh-CN" sz="1600" dirty="0"/>
                  <a:t>if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r0,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r1</a:t>
                </a:r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1600" dirty="0"/>
                  <a:t>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SAT!</a:t>
                </a:r>
                <a:endParaRPr kumimoji="1" lang="en-US" altLang="zh-CN" sz="1600" dirty="0"/>
              </a:p>
              <a:p>
                <a:pPr lvl="3"/>
                <a:r>
                  <a:rPr kumimoji="1" lang="en-US" altLang="zh-CN" sz="1600" dirty="0"/>
                  <a:t>Else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suppose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c0</a:t>
                </a:r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1600" dirty="0"/>
                  <a:t>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then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we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add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two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branches:</a:t>
                </a:r>
                <a:endParaRPr kumimoji="1" lang="en-US" altLang="zh-CN" sz="1600" dirty="0"/>
              </a:p>
              <a:p>
                <a:pPr lvl="3"/>
                <a:r>
                  <a:rPr kumimoji="1" lang="en-US" altLang="zh-CN" sz="16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[x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]</a:t>
                </a:r>
                <a:endParaRPr kumimoji="1" lang="en-US" altLang="zh-CN" sz="1600" dirty="0">
                  <a:solidFill>
                    <a:srgbClr val="0432FF"/>
                  </a:solidFill>
                </a:endParaRPr>
              </a:p>
              <a:p>
                <a:pPr lvl="3"/>
                <a:r>
                  <a:rPr kumimoji="1" lang="en-US" altLang="zh-CN" sz="16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[x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]</a:t>
                </a:r>
                <a:endParaRPr kumimoji="1" lang="en-US" altLang="zh-CN" sz="16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477000" y="1905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Suppose:</a:t>
            </a:r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>
                <a:solidFill>
                  <a:srgbClr val="FF0000"/>
                </a:solidFill>
              </a:rPr>
              <a:t>x=1.7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y=3.5]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477000" y="2545320"/>
                <a:ext cx="168571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545320"/>
                <a:ext cx="1685718" cy="1340880"/>
              </a:xfrm>
              <a:prstGeom prst="rect">
                <a:avLst/>
              </a:prstGeom>
              <a:blipFill rotWithShape="1">
                <a:blip r:embed="rId2"/>
                <a:stretch>
                  <a:fillRect t="-18" r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477000" y="3840720"/>
                <a:ext cx="168571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40720"/>
                <a:ext cx="1685718" cy="1340880"/>
              </a:xfrm>
              <a:prstGeom prst="rect">
                <a:avLst/>
              </a:prstGeom>
              <a:blipFill rotWithShape="1">
                <a:blip r:embed="rId3"/>
                <a:stretch>
                  <a:fillRect t="-18" r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[x=  , …]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vertical line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Divide-conquer</a:t>
            </a:r>
            <a:endParaRPr kumimoji="1" lang="en-US" altLang="zh-CN" dirty="0"/>
          </a:p>
        </p:txBody>
      </p:sp>
      <p:cxnSp>
        <p:nvCxnSpPr>
          <p:cNvPr id="4" name="直线箭头连接符 3"/>
          <p:cNvCxnSpPr/>
          <p:nvPr/>
        </p:nvCxnSpPr>
        <p:spPr>
          <a:xfrm>
            <a:off x="5562600" y="5715000"/>
            <a:ext cx="3276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 flipV="1">
            <a:off x="6172200" y="3810000"/>
            <a:ext cx="0" cy="2514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5257800" y="3962400"/>
            <a:ext cx="23622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5867400" y="3962400"/>
            <a:ext cx="26670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5257800" y="4114800"/>
            <a:ext cx="3581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046364" y="505047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64" y="505047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210" t="-114" r="-5761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682528" y="5057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505700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368328" y="5057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505700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001000" y="5029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0292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r="-597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0729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8" y="44958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66825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44958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73683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44958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9779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28" y="44958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072928" y="3914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8" y="391400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682528" y="3914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3914001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t="-179" r="-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7368328" y="3886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38862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68" r="-580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8001000" y="3886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886200"/>
                <a:ext cx="251672" cy="276999"/>
              </a:xfrm>
              <a:prstGeom prst="rect">
                <a:avLst/>
              </a:prstGeom>
              <a:blipFill rotWithShape="1">
                <a:blip r:embed="rId1"/>
                <a:stretch>
                  <a:fillRect r="-597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7076783" y="4790301"/>
                <a:ext cx="184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783" y="4790301"/>
                <a:ext cx="184345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86" t="-179" r="-7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5378255" y="3228201"/>
                <a:ext cx="184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55" y="3228201"/>
                <a:ext cx="184345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39" t="-179" r="-7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30"/>
          <p:cNvCxnSpPr/>
          <p:nvPr/>
        </p:nvCxnSpPr>
        <p:spPr>
          <a:xfrm>
            <a:off x="7150470" y="3810000"/>
            <a:ext cx="50430" cy="26638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368328" y="63246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6438900" y="6342856"/>
            <a:ext cx="65134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Branch-bound 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res = simplex(S);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prune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integers)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deep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backtrack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dirty="0"/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Graphically: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02664" y="2133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a=1.3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90800" y="32004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98064" y="32004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a&gt;=2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>
            <a:stCxn id="6" idx="4"/>
            <a:endCxn id="15" idx="0"/>
          </p:cNvCxnSpPr>
          <p:nvPr/>
        </p:nvCxnSpPr>
        <p:spPr>
          <a:xfrm>
            <a:off x="4480232" y="29718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524000" y="4419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b&lt;=4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26464" y="4419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b&gt;=5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3368368" y="2971800"/>
            <a:ext cx="111186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20" idx="0"/>
          </p:cNvCxnSpPr>
          <p:nvPr/>
        </p:nvCxnSpPr>
        <p:spPr>
          <a:xfrm flipH="1">
            <a:off x="2301568" y="4038600"/>
            <a:ext cx="94389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21" idx="0"/>
          </p:cNvCxnSpPr>
          <p:nvPr/>
        </p:nvCxnSpPr>
        <p:spPr>
          <a:xfrm>
            <a:off x="3245464" y="4038600"/>
            <a:ext cx="115856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LA theory applications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1905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5105400" y="20574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feasible,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guarantee that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 constant.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example,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is:</a:t>
            </a:r>
            <a:endParaRPr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must be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UNSAT!</a:t>
            </a:r>
            <a:endParaRPr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内容占位符 4"/>
          <p:cNvSpPr txBox="1"/>
          <p:nvPr/>
        </p:nvSpPr>
        <p:spPr bwMode="auto">
          <a:xfrm>
            <a:off x="381000" y="4191000"/>
            <a:ext cx="457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invariant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hoisting:</a:t>
            </a:r>
            <a:endParaRPr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  <a:endParaRPr lang="en-US" altLang="zh-CN" sz="20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n-queens puzzle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791200" y="3962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 it possible to put n queens on a n*n board, so that no queen can attack each other?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row;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column;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diagonal.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 above is a 4-queens puzzle.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5257800" cy="3992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Modeling the problem:</a:t>
                </a:r>
                <a:endParaRPr kumimoji="1" lang="en-US" altLang="zh-CN" dirty="0"/>
              </a:p>
              <a:p>
                <a:r>
                  <a:rPr kumimoji="1" lang="en-US" altLang="zh-CN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board[n][n]: 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board[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][j]=1,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 a queen; =0, there is not.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Modeling the constraints:</a:t>
                </a: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Every row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board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2. Each column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board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3. Each diagonal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at most </a:t>
                </a:r>
                <a:r>
                  <a:rPr kumimoji="1" lang="en-US" altLang="zh-CN" dirty="0"/>
                  <a:t>one queen:</a:t>
                </a:r>
                <a:endParaRPr kumimoji="1" lang="en-US" altLang="zh-CN" dirty="0"/>
              </a:p>
              <a:p>
                <a:r>
                  <a:rPr kumimoji="1" lang="en-US" altLang="zh-CN" dirty="0"/>
                  <a:t>// leave as exercise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3992375"/>
              </a:xfrm>
              <a:prstGeom prst="rect">
                <a:avLst/>
              </a:prstGeom>
              <a:blipFill rotWithShape="1">
                <a:blip r:embed="rId1"/>
                <a:stretch>
                  <a:fillRect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547360" y="1874520"/>
                <a:ext cx="3276600" cy="4679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Problem: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given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set</a:t>
                </a:r>
                <a:endParaRPr kumimoji="1" lang="en-US" altLang="zh-CN" sz="2400" dirty="0"/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{x1,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xn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}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Is it possible to select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subset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endParaRPr kumimoji="1"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sz="240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  <a:endParaRPr kumimoji="1" lang="en-US" altLang="zh-CN" sz="2400" dirty="0"/>
              </a:p>
              <a:p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-7, -3, -2, 5, 8}</a:t>
                </a:r>
                <a:r>
                  <a:rPr lang="en-US" altLang="zh-CN" sz="2400" dirty="0"/>
                  <a:t>,</a:t>
                </a:r>
                <a:endParaRPr lang="en-US" altLang="zh-CN" sz="2400" dirty="0"/>
              </a:p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solution</a:t>
                </a:r>
                <a:endParaRPr kumimoji="1" lang="en-US" altLang="zh-CN" sz="2400" dirty="0"/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{-3,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-2,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5}</a:t>
                </a:r>
                <a:r>
                  <a:rPr kumimoji="1" lang="en-US" altLang="zh-CN" sz="2400" dirty="0"/>
                  <a:t>.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1874520"/>
                <a:ext cx="3276600" cy="4679871"/>
              </a:xfrm>
              <a:prstGeom prst="rect">
                <a:avLst/>
              </a:prstGeom>
              <a:blipFill rotWithShape="1">
                <a:blip r:embed="rId1"/>
                <a:stretch>
                  <a:fillRect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5257800" cy="357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  <a:endParaRPr kumimoji="1" lang="en-US" altLang="zh-CN" sz="2400" dirty="0"/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item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  <a:endParaRPr kumimoji="1" lang="en-US" altLang="zh-C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selected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kumimoji="1" lang="zh-CN" altLang="en-US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3573863"/>
              </a:xfrm>
              <a:prstGeom prst="rect">
                <a:avLst/>
              </a:prstGeom>
              <a:blipFill rotWithShape="1">
                <a:blip r:embed="rId2"/>
                <a:stretch>
                  <a:fillRect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  <a:endParaRPr lang="en-US" sz="3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/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/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/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7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7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/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  <a:endParaRPr lang="en-US" sz="2800" kern="1200" dirty="0"/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  <a:endParaRPr lang="en-US" sz="2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/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7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7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/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/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7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7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  <a:endParaRPr lang="en-US" sz="3400" kern="1200" dirty="0"/>
            </a:p>
          </p:txBody>
        </p:sp>
      </p:grpSp>
      <p:sp>
        <p:nvSpPr>
          <p:cNvPr id="22" name="Text Placeholder 2"/>
          <p:cNvSpPr txBox="1"/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Equality + UF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Arithmetic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Bit-vectors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47360" y="1874520"/>
            <a:ext cx="327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finish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time:</a:t>
            </a:r>
            <a:endParaRPr kumimoji="1" lang="en-US" altLang="zh-CN" sz="2000" dirty="0"/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S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{s1,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…,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sn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F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{f1,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…,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fn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arrange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maximum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Example:</a:t>
            </a:r>
            <a:endParaRPr kumimoji="1" lang="en-US" altLang="zh-CN" sz="2000" dirty="0"/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S={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3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0,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5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8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5}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F={</a:t>
            </a:r>
            <a:r>
              <a:rPr kumimoji="1" lang="en-US" altLang="zh-CN" sz="2000" dirty="0">
                <a:solidFill>
                  <a:srgbClr val="FF0000"/>
                </a:solidFill>
              </a:rPr>
              <a:t>2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4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6,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7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9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9}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endParaRPr kumimoji="1" lang="en-US" altLang="zh-CN" sz="2000" dirty="0"/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Max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4.</a:t>
            </a:r>
            <a:endParaRPr kumimoji="1" lang="en-US" altLang="zh-CN" sz="2000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  <a:endParaRPr kumimoji="1" lang="en-US" altLang="zh-CN" sz="2400" dirty="0"/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  <a:endParaRPr kumimoji="1" lang="en-US" altLang="zh-CN" sz="2400" dirty="0"/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]+selected[j]&lt;=1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algn="ctr"/>
                <a:r>
                  <a:rPr kumimoji="1" lang="en-US" altLang="zh-CN" sz="2400" dirty="0"/>
                  <a:t>If 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overlaps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 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.</a:t>
                </a:r>
                <a:endParaRPr kumimoji="1" lang="en-US" altLang="zh-CN" sz="2400" dirty="0"/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4154984"/>
              </a:xfrm>
              <a:prstGeom prst="rect">
                <a:avLst/>
              </a:prstGeom>
              <a:blipFill rotWithShape="1">
                <a:blip r:embed="rId1"/>
                <a:stretch>
                  <a:fillRect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24400" y="1874520"/>
            <a:ext cx="40995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persons </a:t>
            </a:r>
            <a:r>
              <a:rPr kumimoji="1" lang="en-US" altLang="zh-CN" sz="2000" dirty="0">
                <a:solidFill>
                  <a:srgbClr val="0432FF"/>
                </a:solidFill>
              </a:rPr>
              <a:t>p1, …,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 </a:t>
            </a:r>
            <a:r>
              <a:rPr kumimoji="1" lang="en-US" altLang="zh-CN" sz="2000" dirty="0">
                <a:solidFill>
                  <a:srgbClr val="0432FF"/>
                </a:solidFill>
              </a:rPr>
              <a:t>t1, …,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tn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specific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profit, when person </a:t>
            </a:r>
            <a:r>
              <a:rPr kumimoji="1" lang="en-US" altLang="zh-CN" sz="2000" dirty="0">
                <a:solidFill>
                  <a:srgbClr val="0432FF"/>
                </a:solidFill>
              </a:rPr>
              <a:t>pi</a:t>
            </a:r>
            <a:r>
              <a:rPr kumimoji="1" lang="en-US" altLang="zh-CN" sz="2000" dirty="0"/>
              <a:t> does task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tj</a:t>
            </a:r>
            <a:r>
              <a:rPr kumimoji="1" lang="en-US" altLang="zh-CN" sz="2000" dirty="0"/>
              <a:t>: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assign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profit.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4191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  <a:endParaRPr kumimoji="1" lang="en-US" altLang="zh-CN" sz="2400" dirty="0"/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assign[n][n]: 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assign[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][j]=1,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person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  <a:endParaRPr kumimoji="1" lang="en-US" altLang="zh-CN" sz="2400" dirty="0"/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row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1;</a:t>
                </a:r>
                <a:endParaRPr kumimoji="1" lang="en-US" altLang="zh-CN" sz="2400" dirty="0"/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column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1.</a:t>
                </a:r>
                <a:endParaRPr kumimoji="1" lang="en-US" altLang="zh-CN" sz="2400" dirty="0"/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profit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4191000" cy="4893647"/>
              </a:xfrm>
              <a:prstGeom prst="rect">
                <a:avLst/>
              </a:prstGeo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47456" y="3393440"/>
          <a:ext cx="312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/>
                <a:gridCol w="781050"/>
                <a:gridCol w="781050"/>
                <a:gridCol w="7810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cnn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#6:</a:t>
            </a:r>
            <a:r>
              <a:rPr kumimoji="1" lang="zh-CN" altLang="en-US" dirty="0"/>
              <a:t> </a:t>
            </a:r>
            <a:r>
              <a:rPr kumimoji="1" lang="en-US" altLang="zh-CN" dirty="0"/>
              <a:t>0-1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24400" y="1874520"/>
            <a:ext cx="4099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given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items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weight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V</a:t>
            </a:r>
            <a:r>
              <a:rPr kumimoji="1" lang="en-US" altLang="zh-CN" sz="2000" dirty="0"/>
              <a:t>: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knapsack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weight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W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items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maximize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V</a:t>
            </a:r>
            <a:r>
              <a:rPr kumimoji="1" lang="en-US" altLang="zh-CN" sz="2000" dirty="0"/>
              <a:t>.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800" y="1905000"/>
                <a:ext cx="4191000" cy="415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  <a:endParaRPr kumimoji="1" lang="en-US" altLang="zh-CN" sz="2400" dirty="0"/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item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  <a:endParaRPr kumimoji="1" lang="en-US" altLang="zh-CN" sz="2400" dirty="0"/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W[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</a:t>
                </a:r>
                <a:r>
                  <a:rPr kumimoji="1" lang="zh-CN" altLang="en-US" sz="2400" dirty="0"/>
                  <a:t>*</a:t>
                </a:r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&lt;=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W;</a:t>
                </a:r>
                <a:endParaRPr kumimoji="1" lang="en-US" altLang="zh-CN" sz="2400" dirty="0"/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kumimoji="1" lang="zh-CN" altLang="en-US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])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4191000" cy="4155240"/>
              </a:xfrm>
              <a:prstGeom prst="rect">
                <a:avLst/>
              </a:prstGeom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47456" y="2683797"/>
          <a:ext cx="28514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781050"/>
                <a:gridCol w="781050"/>
                <a:gridCol w="7810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/>
              <a:t>an</a:t>
            </a:r>
            <a:r>
              <a:rPr kumimoji="1" lang="zh-CN" altLang="en-US"/>
              <a:t> </a:t>
            </a:r>
            <a:r>
              <a:rPr kumimoji="1" lang="en-US" altLang="zh-CN" dirty="0"/>
              <a:t>algorithmic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Greedy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en-US" altLang="zh-CN" dirty="0"/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SMT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problems!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Linear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arithmetic: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arithmetic: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A ::= x | c | c*x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 | A+E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29200" y="1916668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>
            <a:off x="2209800" y="2101334"/>
            <a:ext cx="2819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0" y="2602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2667000" y="2362200"/>
            <a:ext cx="2362200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29200" y="2285999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Constant multiply variable. Linear?</a:t>
            </a:r>
            <a:endParaRPr kumimoji="1"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5029200" y="3048000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addition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 flipH="1" flipV="1">
            <a:off x="2819401" y="2841367"/>
            <a:ext cx="2590800" cy="4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3429000" y="2285999"/>
            <a:ext cx="1639888" cy="8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05400" y="3537466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=, &lt;=, &lt;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0" idx="1"/>
          </p:cNvCxnSpPr>
          <p:nvPr/>
        </p:nvCxnSpPr>
        <p:spPr>
          <a:xfrm flipH="1" flipV="1">
            <a:off x="2514600" y="3276600"/>
            <a:ext cx="2590800" cy="4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182688" y="4414745"/>
                <a:ext cx="6361112" cy="160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Examples (note that we use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{</a:t>
                </a:r>
                <a:r>
                  <a:rPr kumimoji="1" lang="en-US" altLang="zh-CN" dirty="0"/>
                  <a:t> to represent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/>
                  <a:t>):</a:t>
                </a:r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kumimoji="1"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==&gt;          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  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===&gt;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)∗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414745"/>
                <a:ext cx="6361112" cy="1605055"/>
              </a:xfrm>
              <a:prstGeom prst="rect">
                <a:avLst/>
              </a:prstGeom>
              <a:blipFill rotWithShape="1">
                <a:blip r:embed="rId2"/>
                <a:stretch>
                  <a:fillRect l="-5" t="-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7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arithmetic: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187033" y="1905000"/>
                <a:ext cx="186096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33" y="1905000"/>
                <a:ext cx="1860967" cy="710194"/>
              </a:xfrm>
              <a:prstGeom prst="rect">
                <a:avLst/>
              </a:prstGeom>
              <a:blipFill rotWithShape="1">
                <a:blip r:embed="rId1"/>
                <a:stretch>
                  <a:fillRect l="-12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8600" y="2788384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Z3 code: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x, y = Reals(‘x y’)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== 0.8,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x-y == 0.2)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031414" y="1914740"/>
                <a:ext cx="186096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14" y="1914740"/>
                <a:ext cx="1860967" cy="710194"/>
              </a:xfrm>
              <a:prstGeom prst="rect">
                <a:avLst/>
              </a:prstGeom>
              <a:blipFill rotWithShape="1">
                <a:blip r:embed="rId2"/>
                <a:stretch>
                  <a:fillRect l="-17" t="-30" r="5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837196" y="2863274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Z3 code: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x, y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(‘x y’)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5,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x-y &gt; 3)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 results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A ::= x | c | c*x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A+E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52400" y="4343400"/>
                <a:ext cx="6361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On domain rational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en-US" altLang="zh-CN" sz="2400" dirty="0"/>
                  <a:t>): polynomial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On domain integer 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400" dirty="0"/>
                  <a:t>): NPC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43400"/>
                <a:ext cx="6361112" cy="830997"/>
              </a:xfrm>
              <a:prstGeom prst="rect">
                <a:avLst/>
              </a:prstGeom>
              <a:blipFill rotWithShape="1">
                <a:blip r:embed="rId2"/>
                <a:stretch>
                  <a:fillRect r="5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38200" y="5257800"/>
          <a:ext cx="7086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34440"/>
                <a:gridCol w="1417320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Fourier-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Motzkin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B&amp;B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Omega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Fourier-</a:t>
            </a:r>
            <a:r>
              <a:rPr lang="en-US" altLang="zh-CN" i="1" dirty="0" err="1"/>
              <a:t>Motzkin</a:t>
            </a:r>
            <a:r>
              <a:rPr lang="en-US" altLang="zh-CN" i="1" dirty="0"/>
              <a:t> variable elimination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b005ced-02ed-4f03-80b0-4e92c41f52e9}"/>
</p:tagLst>
</file>

<file path=ppt/tags/tag2.xml><?xml version="1.0" encoding="utf-8"?>
<p:tagLst xmlns:p="http://schemas.openxmlformats.org/presentationml/2006/main">
  <p:tag name="KSO_WM_UNIT_TABLE_BEAUTIFY" val="smartTable{55e9bf80-5b1c-43fa-bc28-2b5f0fb5d8e3}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9692</Words>
  <Application>WPS 演示</Application>
  <PresentationFormat>全屏显示(4:3)</PresentationFormat>
  <Paragraphs>963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宋体</vt:lpstr>
      <vt:lpstr>Wingdings</vt:lpstr>
      <vt:lpstr>Tahoma</vt:lpstr>
      <vt:lpstr>Cambria Math</vt:lpstr>
      <vt:lpstr>Symbol</vt:lpstr>
      <vt:lpstr>Courier New</vt:lpstr>
      <vt:lpstr>微软雅黑</vt:lpstr>
      <vt:lpstr>Arial Unicode MS</vt:lpstr>
      <vt:lpstr>Calibri</vt:lpstr>
      <vt:lpstr>Blends</vt:lpstr>
      <vt:lpstr>Linear Arithmetics</vt:lpstr>
      <vt:lpstr>Motivation: SAT</vt:lpstr>
      <vt:lpstr>Motivation: theory</vt:lpstr>
      <vt:lpstr>Satisfiability modulo theory (SMT)</vt:lpstr>
      <vt:lpstr> </vt:lpstr>
      <vt:lpstr>Linear arithmetic: the syntax</vt:lpstr>
      <vt:lpstr>Linear arithmetic: example</vt:lpstr>
      <vt:lpstr>Complexity results</vt:lpstr>
      <vt:lpstr> </vt:lpstr>
      <vt:lpstr>Fourier-Motzkin variable elimination</vt:lpstr>
      <vt:lpstr>Motivation: solving equality</vt:lpstr>
      <vt:lpstr>Motivation: solving inequality</vt:lpstr>
      <vt:lpstr>Motivation: solving inequality</vt:lpstr>
      <vt:lpstr>Algorithm</vt:lpstr>
      <vt:lpstr>Algorithm, cont’</vt:lpstr>
      <vt:lpstr>Example</vt:lpstr>
      <vt:lpstr>Complexity</vt:lpstr>
      <vt:lpstr> </vt:lpstr>
      <vt:lpstr>Simplex</vt:lpstr>
      <vt:lpstr>Normal forms</vt:lpstr>
      <vt:lpstr>Example</vt:lpstr>
      <vt:lpstr>Tableau</vt:lpstr>
      <vt:lpstr>Trial and fix</vt:lpstr>
      <vt:lpstr>Trial and fix</vt:lpstr>
      <vt:lpstr>Trial and fix</vt:lpstr>
      <vt:lpstr>Simplex algorithm</vt:lpstr>
      <vt:lpstr>Another Example</vt:lpstr>
      <vt:lpstr>Tableau</vt:lpstr>
      <vt:lpstr>Tableau</vt:lpstr>
      <vt:lpstr> </vt:lpstr>
      <vt:lpstr>ILP</vt:lpstr>
      <vt:lpstr>ILP</vt:lpstr>
      <vt:lpstr>Intuition</vt:lpstr>
      <vt:lpstr>Branch-bound algorithm</vt:lpstr>
      <vt:lpstr>Graphically: a decision tree</vt:lpstr>
      <vt:lpstr> </vt:lpstr>
      <vt:lpstr>#1: Compiler optimization</vt:lpstr>
      <vt:lpstr>#2: n-queens puzzle</vt:lpstr>
      <vt:lpstr>#3: subset sum problem</vt:lpstr>
      <vt:lpstr>#4: task scheduling</vt:lpstr>
      <vt:lpstr>#5: task assignment</vt:lpstr>
      <vt:lpstr>#6: 0-1 knapsack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Yvonne Lau</cp:lastModifiedBy>
  <cp:revision>3867</cp:revision>
  <cp:lastPrinted>2113-01-01T00:00:00Z</cp:lastPrinted>
  <dcterms:created xsi:type="dcterms:W3CDTF">2113-01-01T00:00:00Z</dcterms:created>
  <dcterms:modified xsi:type="dcterms:W3CDTF">2021-12-30T08:08:17Z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65592B764CEF4E5B8FD8503B841EA80E</vt:lpwstr>
  </property>
  <property fmtid="{D5CDD505-2E9C-101B-9397-08002B2CF9AE}" pid="4" name="KSOProductBuildVer">
    <vt:lpwstr>2052-11.1.0.11194</vt:lpwstr>
  </property>
</Properties>
</file>