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7"/>
  </p:handoutMasterIdLst>
  <p:sldIdLst>
    <p:sldId id="256" r:id="rId3"/>
    <p:sldId id="363" r:id="rId4"/>
    <p:sldId id="375" r:id="rId5"/>
    <p:sldId id="321" r:id="rId6"/>
    <p:sldId id="442" r:id="rId7"/>
    <p:sldId id="428" r:id="rId8"/>
    <p:sldId id="429" r:id="rId9"/>
    <p:sldId id="323" r:id="rId10"/>
    <p:sldId id="430" r:id="rId11"/>
    <p:sldId id="431" r:id="rId12"/>
    <p:sldId id="432" r:id="rId13"/>
    <p:sldId id="435" r:id="rId14"/>
    <p:sldId id="434" r:id="rId15"/>
    <p:sldId id="433" r:id="rId16"/>
    <p:sldId id="408" r:id="rId17"/>
    <p:sldId id="402" r:id="rId18"/>
    <p:sldId id="439" r:id="rId19"/>
    <p:sldId id="436" r:id="rId20"/>
    <p:sldId id="443" r:id="rId21"/>
    <p:sldId id="437" r:id="rId22"/>
    <p:sldId id="445" r:id="rId23"/>
    <p:sldId id="444" r:id="rId24"/>
    <p:sldId id="446" r:id="rId25"/>
    <p:sldId id="447" r:id="rId26"/>
    <p:sldId id="448" r:id="rId27"/>
    <p:sldId id="438" r:id="rId28"/>
    <p:sldId id="440" r:id="rId29"/>
    <p:sldId id="441" r:id="rId30"/>
    <p:sldId id="404" r:id="rId31"/>
    <p:sldId id="405" r:id="rId32"/>
    <p:sldId id="406" r:id="rId33"/>
    <p:sldId id="398" r:id="rId34"/>
    <p:sldId id="367" r:id="rId35"/>
    <p:sldId id="424" r:id="rId36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2"/>
    <p:restoredTop sz="94696"/>
  </p:normalViewPr>
  <p:slideViewPr>
    <p:cSldViewPr>
      <p:cViewPr varScale="1">
        <p:scale>
          <a:sx n="105" d="100"/>
          <a:sy n="105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b: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3400" y="5537537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(for l=8):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&lt;11001000&gt;U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&lt;11001000&gt;S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-56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modulo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important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realize: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mirrored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domains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1800" dirty="0">
                    <a:solidFill>
                      <a:srgbClr val="0432FF"/>
                    </a:solidFill>
                  </a:rPr>
                  <a:t>mod</a:t>
                </a:r>
                <a:r>
                  <a:rPr kumimoji="1" lang="zh-CN" altLang="en-US" sz="1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  <a:p>
                <a:pPr lvl="1"/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operands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/>
                  <a:t>mapped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Z.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BitVecs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(‘x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y’,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1024)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Z3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[x=0,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y=0]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400800" y="33528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BV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001000" y="3372853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5" idx="2"/>
          </p:cNvCxnSpPr>
          <p:nvPr/>
        </p:nvCxnSpPr>
        <p:spPr>
          <a:xfrm>
            <a:off x="7162800" y="4305300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239000" y="38100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810000"/>
                <a:ext cx="60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modulo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Comparison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language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(promotion)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</a:t>
            </a:r>
            <a:r>
              <a:rPr lang="zh-CN" altLang="en-US" i="1" dirty="0"/>
              <a:t> </a:t>
            </a:r>
            <a:r>
              <a:rPr lang="en-US" altLang="zh-CN" i="1" dirty="0"/>
              <a:t>for</a:t>
            </a:r>
            <a:r>
              <a:rPr lang="zh-CN" altLang="en-US" i="1" dirty="0"/>
              <a:t> </a:t>
            </a:r>
            <a:r>
              <a:rPr lang="en-US" altLang="zh-CN" i="1" dirty="0"/>
              <a:t>bit</a:t>
            </a:r>
            <a:r>
              <a:rPr lang="zh-CN" altLang="en-US" i="1" dirty="0"/>
              <a:t> </a:t>
            </a:r>
            <a:r>
              <a:rPr lang="en-US" altLang="zh-CN" i="1" dirty="0"/>
              <a:t>vectors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 bit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c: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a=1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b=2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&amp;b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satisfiable?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Intuitively: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⟺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    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kumimoji="1" lang="zh-CN" alt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⟺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¬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&amp;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⟺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5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2667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b="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b="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2667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2953544" y="3810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2953544" y="3810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6906816" y="26083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420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34200" y="3821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</a:t>
            </a:r>
            <a:endParaRPr kumimoji="1" lang="en-US" altLang="zh-CN" dirty="0"/>
          </a:p>
          <a:p>
            <a:r>
              <a:rPr kumimoji="1" lang="en-US" altLang="zh-CN" dirty="0"/>
              <a:t>Bit 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constraints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bit-blasting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set of 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generated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two main passes: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1. blast each proposition;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2. generate constrains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convert the proposition to atomic bools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generate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pass #1: blasting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 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// expressions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P2){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trivial recursion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pass #1: blasting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vector of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attach to e1+e2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other cases are similar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Blasting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tree structure: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68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336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0200" y="535543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71056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61221" y="536733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75596" y="60960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768600" y="44592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93184" y="5410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391400" y="53959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580188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391400" y="38084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327232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47021" y="315912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6" idx="3"/>
            <a:endCxn id="4" idx="0"/>
          </p:cNvCxnSpPr>
          <p:nvPr/>
        </p:nvCxnSpPr>
        <p:spPr>
          <a:xfrm flipH="1">
            <a:off x="1409700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5"/>
            <a:endCxn id="5" idx="0"/>
          </p:cNvCxnSpPr>
          <p:nvPr/>
        </p:nvCxnSpPr>
        <p:spPr>
          <a:xfrm>
            <a:off x="2185567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3"/>
            <a:endCxn id="6" idx="0"/>
          </p:cNvCxnSpPr>
          <p:nvPr/>
        </p:nvCxnSpPr>
        <p:spPr>
          <a:xfrm flipH="1">
            <a:off x="1943100" y="4914572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0" idx="5"/>
            <a:endCxn id="8" idx="1"/>
          </p:cNvCxnSpPr>
          <p:nvPr/>
        </p:nvCxnSpPr>
        <p:spPr>
          <a:xfrm>
            <a:off x="3353967" y="4914572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6" idx="3"/>
            <a:endCxn id="10" idx="7"/>
          </p:cNvCxnSpPr>
          <p:nvPr/>
        </p:nvCxnSpPr>
        <p:spPr>
          <a:xfrm flipH="1">
            <a:off x="3353967" y="3614411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6" idx="5"/>
            <a:endCxn id="14" idx="2"/>
          </p:cNvCxnSpPr>
          <p:nvPr/>
        </p:nvCxnSpPr>
        <p:spPr>
          <a:xfrm>
            <a:off x="5332388" y="3614411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8" idx="3"/>
            <a:endCxn id="7" idx="0"/>
          </p:cNvCxnSpPr>
          <p:nvPr/>
        </p:nvCxnSpPr>
        <p:spPr>
          <a:xfrm flipH="1">
            <a:off x="3713956" y="5822623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8" idx="5"/>
            <a:endCxn id="9" idx="0"/>
          </p:cNvCxnSpPr>
          <p:nvPr/>
        </p:nvCxnSpPr>
        <p:spPr>
          <a:xfrm>
            <a:off x="4646588" y="5822623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1" idx="0"/>
          </p:cNvCxnSpPr>
          <p:nvPr/>
        </p:nvCxnSpPr>
        <p:spPr>
          <a:xfrm flipH="1">
            <a:off x="6136084" y="5015379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3" idx="5"/>
            <a:endCxn id="12" idx="0"/>
          </p:cNvCxnSpPr>
          <p:nvPr/>
        </p:nvCxnSpPr>
        <p:spPr>
          <a:xfrm>
            <a:off x="7165555" y="5015379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4" idx="3"/>
            <a:endCxn id="13" idx="7"/>
          </p:cNvCxnSpPr>
          <p:nvPr/>
        </p:nvCxnSpPr>
        <p:spPr>
          <a:xfrm flipH="1">
            <a:off x="7165555" y="4263698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4" idx="5"/>
            <a:endCxn id="15" idx="1"/>
          </p:cNvCxnSpPr>
          <p:nvPr/>
        </p:nvCxnSpPr>
        <p:spPr>
          <a:xfrm>
            <a:off x="7976767" y="4263698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52400" y="5810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19373" y="571607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308946" y="650323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423321" y="637595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745162" y="587482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09272" y="592296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575673" y="426646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940255" y="418091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step #2: generating </a:t>
            </a:r>
            <a:r>
              <a:rPr kumimoji="1" lang="en-US" altLang="zh-CN" dirty="0" err="1"/>
              <a:t>constr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genConsProp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step #2: generating </a:t>
            </a:r>
            <a:r>
              <a:rPr kumimoji="1" lang="en-US" altLang="zh-CN" dirty="0" err="1"/>
              <a:t>constr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5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 generation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tree structure: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68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336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0200" y="535543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71056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61221" y="536733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75596" y="60960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768600" y="44592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93184" y="5410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391400" y="53959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580188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391400" y="38084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327232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47021" y="315912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6" idx="3"/>
            <a:endCxn id="4" idx="0"/>
          </p:cNvCxnSpPr>
          <p:nvPr/>
        </p:nvCxnSpPr>
        <p:spPr>
          <a:xfrm flipH="1">
            <a:off x="1409700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5"/>
            <a:endCxn id="5" idx="0"/>
          </p:cNvCxnSpPr>
          <p:nvPr/>
        </p:nvCxnSpPr>
        <p:spPr>
          <a:xfrm>
            <a:off x="2185567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3"/>
            <a:endCxn id="6" idx="0"/>
          </p:cNvCxnSpPr>
          <p:nvPr/>
        </p:nvCxnSpPr>
        <p:spPr>
          <a:xfrm flipH="1">
            <a:off x="1943100" y="4914572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0" idx="5"/>
            <a:endCxn id="8" idx="1"/>
          </p:cNvCxnSpPr>
          <p:nvPr/>
        </p:nvCxnSpPr>
        <p:spPr>
          <a:xfrm>
            <a:off x="3353967" y="4914572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6" idx="3"/>
            <a:endCxn id="10" idx="7"/>
          </p:cNvCxnSpPr>
          <p:nvPr/>
        </p:nvCxnSpPr>
        <p:spPr>
          <a:xfrm flipH="1">
            <a:off x="3353967" y="3614411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6" idx="5"/>
            <a:endCxn id="14" idx="2"/>
          </p:cNvCxnSpPr>
          <p:nvPr/>
        </p:nvCxnSpPr>
        <p:spPr>
          <a:xfrm>
            <a:off x="5332388" y="3614411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8" idx="3"/>
            <a:endCxn id="7" idx="0"/>
          </p:cNvCxnSpPr>
          <p:nvPr/>
        </p:nvCxnSpPr>
        <p:spPr>
          <a:xfrm flipH="1">
            <a:off x="3713956" y="5822623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8" idx="5"/>
            <a:endCxn id="9" idx="0"/>
          </p:cNvCxnSpPr>
          <p:nvPr/>
        </p:nvCxnSpPr>
        <p:spPr>
          <a:xfrm>
            <a:off x="4646588" y="5822623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1" idx="0"/>
          </p:cNvCxnSpPr>
          <p:nvPr/>
        </p:nvCxnSpPr>
        <p:spPr>
          <a:xfrm flipH="1">
            <a:off x="6136084" y="5015379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3" idx="5"/>
            <a:endCxn id="12" idx="0"/>
          </p:cNvCxnSpPr>
          <p:nvPr/>
        </p:nvCxnSpPr>
        <p:spPr>
          <a:xfrm>
            <a:off x="7165555" y="5015379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4" idx="3"/>
            <a:endCxn id="13" idx="7"/>
          </p:cNvCxnSpPr>
          <p:nvPr/>
        </p:nvCxnSpPr>
        <p:spPr>
          <a:xfrm flipH="1">
            <a:off x="7165555" y="4263698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4" idx="5"/>
            <a:endCxn id="15" idx="1"/>
          </p:cNvCxnSpPr>
          <p:nvPr/>
        </p:nvCxnSpPr>
        <p:spPr>
          <a:xfrm>
            <a:off x="7976767" y="4263698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52400" y="5810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19373" y="571607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308946" y="650323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423321" y="637595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745162" y="587482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09272" y="592296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575673" y="426646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940255" y="418091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400300" y="5422055"/>
            <a:ext cx="176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6413" y="4902983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b0=c0,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3668" y="6175076"/>
            <a:ext cx="26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e0=F, e1=T,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73548" y="4969289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d0=e0,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dn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0600" y="4050268"/>
            <a:ext cx="28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f0=b0∧d0,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bn∧dn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93061" y="4988719"/>
            <a:ext cx="175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801221" y="3358817"/>
            <a:ext cx="20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f0=g0,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2" grpId="0"/>
      <p:bldP spid="43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 generation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linear form: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c0=T,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b0=c0,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e0=F,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d0=e0,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f0=b0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g0=T,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f0=g0,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//This set of constraints are sent to SAT solvers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genExpCons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91413"/>
            <a:ext cx="4871510" cy="263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r&lt;z);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similar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Incremental</a:t>
            </a:r>
            <a:r>
              <a:rPr lang="zh-CN" altLang="en-US" i="1" dirty="0"/>
              <a:t> </a:t>
            </a:r>
            <a:r>
              <a:rPr lang="en-US" altLang="zh-CN" i="1" dirty="0"/>
              <a:t>Bit</a:t>
            </a:r>
            <a:r>
              <a:rPr lang="zh-CN" altLang="en-US" i="1" dirty="0"/>
              <a:t> </a:t>
            </a:r>
            <a:r>
              <a:rPr lang="en-US" altLang="zh-CN" i="1" dirty="0"/>
              <a:t>Blasting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complexity:</a:t>
                </a:r>
                <a:endParaRPr lang="en-US" altLang="zh-CN" dirty="0"/>
              </a:p>
              <a:p>
                <a:pPr lvl="1"/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=x0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y0, x1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y1, …,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xn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yn</a:t>
                </a:r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props, for n conjunctions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1" y="3657601"/>
            <a:ext cx="5779769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660" y="5791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432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x*y =</a:t>
            </a:r>
            <a:endParaRPr kumimoji="1" lang="en-US" altLang="zh-CN" sz="2800" b="1" dirty="0">
              <a:solidFill>
                <a:srgbClr val="0432F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76400" y="5911410"/>
                <a:ext cx="179381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kumimoji="1" lang="en-US" altLang="zh-CN" sz="2800" b="1" i="0" dirty="0" smtClean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0" dirty="0" smtClean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+…+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0" dirty="0" smtClean="0">
                              <a:solidFill>
                                <a:srgbClr val="0432FF"/>
                              </a:solidFill>
                              <a:latin typeface="Courier New" panose="02070309020205020404" pitchFamily="49" charset="0"/>
                              <a:ea typeface="宋体" panose="02010600030101010101" pitchFamily="2" charset="-122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911410"/>
                <a:ext cx="1793810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45" r="32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438400" y="6446696"/>
            <a:ext cx="6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7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7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And consider:</a:t>
                </a:r>
                <a:endParaRPr lang="en-US" altLang="zh-CN" dirty="0"/>
              </a:p>
              <a:p>
                <a:pPr lvl="1"/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a*b=c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b*a!=c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x&amp;z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y!=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x&amp;z</a:t>
                </a:r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zh-CN" dirty="0">
                    <a:cs typeface="+mn-cs"/>
                  </a:rPr>
                  <a:t>Direct encoding of the formula will generate more than 10000 Boolean </a:t>
                </a:r>
                <a:r>
                  <a:rPr lang="en-US" altLang="zh-CN" dirty="0" err="1">
                    <a:cs typeface="+mn-cs"/>
                  </a:rPr>
                  <a:t>vars</a:t>
                </a:r>
                <a:r>
                  <a:rPr lang="en-US" altLang="zh-CN" dirty="0">
                    <a:cs typeface="+mn-cs"/>
                  </a:rPr>
                  <a:t>, </a:t>
                </a:r>
                <a:endParaRPr lang="en-US" altLang="zh-CN" dirty="0">
                  <a:cs typeface="+mn-cs"/>
                </a:endParaRPr>
              </a:p>
              <a:p>
                <a:pPr lvl="2"/>
                <a:r>
                  <a:rPr lang="en-US" altLang="zh-CN" dirty="0">
                    <a:cs typeface="+mn-cs"/>
                  </a:rPr>
                  <a:t>problematic for state-of-the-art SAT solvers</a:t>
                </a:r>
                <a:endParaRPr lang="en-US" altLang="zh-CN" dirty="0">
                  <a:cs typeface="+mn-cs"/>
                </a:endParaRPr>
              </a:p>
              <a:p>
                <a:pPr lvl="1"/>
                <a:r>
                  <a:rPr lang="en-US" altLang="zh-CN" dirty="0">
                    <a:cs typeface="+mn-cs"/>
                  </a:rPr>
                  <a:t>What’s the problem here? How to fix?</a:t>
                </a:r>
                <a:endParaRPr lang="zh-CN" altLang="en-US" dirty="0">
                  <a:cs typeface="+mn-cs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Algorithm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95400" y="26670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Analyze the “easier” part</a:t>
            </a:r>
            <a:endParaRPr kumimoji="1"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057400" y="2057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5400" y="41148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2057400" y="35052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57400" y="49530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86000" y="501396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28800" y="5650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finished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62400" y="41148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Analyze the “hard” part</a:t>
            </a:r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200400" y="4419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肘形连接符 16"/>
          <p:cNvCxnSpPr>
            <a:stCxn id="13" idx="0"/>
          </p:cNvCxnSpPr>
          <p:nvPr/>
        </p:nvCxnSpPr>
        <p:spPr>
          <a:xfrm rot="16200000" flipV="1">
            <a:off x="3478083" y="2677983"/>
            <a:ext cx="397134" cy="2476500"/>
          </a:xfrm>
          <a:prstGeom prst="bent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114800" y="2057400"/>
                <a:ext cx="480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a*b=c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b*a!=c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x&amp;z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∧ y!=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x&amp;z</a:t>
                </a:r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57400"/>
                <a:ext cx="4800600" cy="400110"/>
              </a:xfrm>
              <a:prstGeom prst="rect">
                <a:avLst/>
              </a:prstGeom>
              <a:blipFill rotWithShape="1">
                <a:blip r:embed="rId1"/>
                <a:stretch>
                  <a:fillRect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2766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57899" y="2895600"/>
            <a:ext cx="285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This is called an incremental algorithm. Essentially a </a:t>
            </a:r>
            <a:r>
              <a:rPr kumimoji="1" lang="en-US" altLang="zh-CN" sz="2000" dirty="0">
                <a:solidFill>
                  <a:srgbClr val="0432FF"/>
                </a:solidFill>
              </a:rPr>
              <a:t>lazy</a:t>
            </a:r>
            <a:r>
              <a:rPr kumimoji="1" lang="en-US" altLang="zh-CN" sz="2000" dirty="0"/>
              <a:t> strategy.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Bit-vectors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Fermat‘s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Solver()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c’,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0xffffffffffff0000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simple case: n=3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solver.check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/>
              <p:cNvSpPr txBox="1"/>
              <p:nvPr/>
            </p:nvSpPr>
            <p:spPr bwMode="auto">
              <a:xfrm>
                <a:off x="4648200" y="2057400"/>
                <a:ext cx="4267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Fermat’s last theorem: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has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solutions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𝟑</m:t>
                    </m:r>
                    <m:r>
                      <a:rPr lang="en-US" altLang="zh-CN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Proposed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Fermat,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1637.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Proved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Wiles,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1995.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Question: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why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don’t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just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use</a:t>
                </a:r>
                <a:r>
                  <a:rPr lang="zh-CN" altLang="en-US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integers?</a:t>
                </a:r>
                <a:endParaRPr lang="en-US" altLang="zh-CN" sz="20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057400"/>
                <a:ext cx="4267200" cy="41148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fixed-width 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reals</a:t>
            </a:r>
            <a:endParaRPr kumimoji="1" lang="en-US" altLang="zh-CN" dirty="0"/>
          </a:p>
          <a:p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52600"/>
            <a:ext cx="7840663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notorious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(reported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2006, 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existed in JDK for nearly 10 years).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By Joshua Bloch.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target){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 = 0, high = arr.length-1;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while(low &lt;= high)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low+high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high = middle - 1;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low = middle + 1;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1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Isn’t this the standard textbook algorithm?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target){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 = 0, high = arr.length-1;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while(low &lt;= high)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low+high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[middle]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target)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high = middle - 1;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low = middle + 1;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18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86400" y="3429000"/>
                <a:ext cx="31242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int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]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29000"/>
                <a:ext cx="3124200" cy="4152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”Integers”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“reals”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–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&gt;0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x&gt;y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is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true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in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math,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but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not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in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CS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zh-CN" dirty="0">
                    <a:sym typeface="Wingdings" panose="05000000000000000000" pitchFamily="2" charset="2"/>
                  </a:rPr>
                  <a:t>E.g.,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200+100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!=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300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may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true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bit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vectors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representations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 properties 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fix-width numbers in CS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7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1: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anose="05000000000000000000" pitchFamily="2" charset="2"/>
                  </a:rPr>
                  <a:t> is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the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most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significant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bit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significant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constant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en-US" altLang="zh-CN" sz="2400" dirty="0"/>
                  <a:t> ::= + | - | </a:t>
                </a:r>
                <a:r>
                  <a:rPr kumimoji="1" lang="zh-CN" altLang="en-US" sz="2400" dirty="0"/>
                  <a:t>*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/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&lt;&lt;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&gt;&gt;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&gt;&gt;&gt; | &amp;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xor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~E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29200" y="2602468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 operators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1447800" y="2438400"/>
            <a:ext cx="35814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82688" y="4414745"/>
                <a:ext cx="6361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  <a:endParaRPr kumimoji="1"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000" dirty="0"/>
                  <a:t>UNSAT!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182688" y="5613737"/>
            <a:ext cx="636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Examples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Z3:</a:t>
            </a:r>
            <a:endParaRPr kumimoji="1" lang="en-US" altLang="zh-CN" sz="2000" dirty="0"/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y’,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solve(x==1,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y==3,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x&amp;y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Extensions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09800" y="3931384"/>
                <a:ext cx="41148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x|y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931384"/>
                <a:ext cx="4114800" cy="1631216"/>
              </a:xfrm>
              <a:prstGeom prst="rect">
                <a:avLst/>
              </a:prstGeom>
              <a:blipFill rotWithShape="1">
                <a:blip r:embed="rId1"/>
                <a:stretch>
                  <a:fillRect t="-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8086</Words>
  <Application>WPS 演示</Application>
  <PresentationFormat>全屏显示(4:3)</PresentationFormat>
  <Paragraphs>579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Tahoma</vt:lpstr>
      <vt:lpstr>Cambria Math</vt:lpstr>
      <vt:lpstr>Symbol</vt:lpstr>
      <vt:lpstr>Courier New</vt:lpstr>
      <vt:lpstr>微软雅黑</vt:lpstr>
      <vt:lpstr>Calibri</vt:lpstr>
      <vt:lpstr>Arial Unicode MS</vt:lpstr>
      <vt:lpstr>Blends</vt:lpstr>
      <vt:lpstr>Bit Vectors</vt:lpstr>
      <vt:lpstr>Motivation: theory</vt:lpstr>
      <vt:lpstr>Satisfiability modulo theory (SMT)</vt:lpstr>
      <vt:lpstr>Motivation</vt:lpstr>
      <vt:lpstr>Motivation</vt:lpstr>
      <vt:lpstr>Bit vector</vt:lpstr>
      <vt:lpstr>Bit vector, cont’</vt:lpstr>
      <vt:lpstr>Bit vectors: the syntax</vt:lpstr>
      <vt:lpstr>Semantics: bitwise operations</vt:lpstr>
      <vt:lpstr>Semantics: arithmetic operations</vt:lpstr>
      <vt:lpstr>Semantics: arithmetic operations</vt:lpstr>
      <vt:lpstr>Semantics: arithmetic operations</vt:lpstr>
      <vt:lpstr>Semantics: arithmetic operations</vt:lpstr>
      <vt:lpstr>Semantics: arithmetic operations</vt:lpstr>
      <vt:lpstr> </vt:lpstr>
      <vt:lpstr>Motivation</vt:lpstr>
      <vt:lpstr>Motivation</vt:lpstr>
      <vt:lpstr>Bit-blasting algorithm</vt:lpstr>
      <vt:lpstr>Bit-blasting algorithm: pass #1: blasting</vt:lpstr>
      <vt:lpstr>Bit-blasting algorithm: pass #1: blasting</vt:lpstr>
      <vt:lpstr>Blasting example</vt:lpstr>
      <vt:lpstr>Bit-blasting algorithm: step #2: generating constr’</vt:lpstr>
      <vt:lpstr>Bit-blasting algorithm: step #2: generating constr’</vt:lpstr>
      <vt:lpstr>Constraint generation example</vt:lpstr>
      <vt:lpstr>Constraint generation example</vt:lpstr>
      <vt:lpstr>Bit-blasting algorithm, cont’</vt:lpstr>
      <vt:lpstr>Bit-blasting algorithm, cont’</vt:lpstr>
      <vt:lpstr> </vt:lpstr>
      <vt:lpstr>Motivation: the complexity</vt:lpstr>
      <vt:lpstr>Motivation</vt:lpstr>
      <vt:lpstr>Incremental Algorithm</vt:lpstr>
      <vt:lpstr> </vt:lpstr>
      <vt:lpstr>#1: Fermat‘s last theorem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Yvonne Lau</cp:lastModifiedBy>
  <cp:revision>4405</cp:revision>
  <cp:lastPrinted>2021-06-15T06:49:00Z</cp:lastPrinted>
  <dcterms:created xsi:type="dcterms:W3CDTF">2021-06-15T06:49:00Z</dcterms:created>
  <dcterms:modified xsi:type="dcterms:W3CDTF">2021-12-30T14:20:43Z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2052-11.1.0.11194</vt:lpwstr>
  </property>
  <property fmtid="{D5CDD505-2E9C-101B-9397-08002B2CF9AE}" pid="4" name="ICV">
    <vt:lpwstr>7477BBD3A5D34782BE310EB15219AD48</vt:lpwstr>
  </property>
</Properties>
</file>